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9"/>
  </p:notesMasterIdLst>
  <p:sldIdLst>
    <p:sldId id="293" r:id="rId2"/>
    <p:sldId id="732" r:id="rId3"/>
    <p:sldId id="417" r:id="rId4"/>
    <p:sldId id="272" r:id="rId5"/>
    <p:sldId id="313" r:id="rId6"/>
    <p:sldId id="418" r:id="rId7"/>
    <p:sldId id="731" r:id="rId8"/>
    <p:sldId id="354" r:id="rId9"/>
    <p:sldId id="273" r:id="rId10"/>
    <p:sldId id="275" r:id="rId11"/>
    <p:sldId id="349" r:id="rId12"/>
    <p:sldId id="436" r:id="rId13"/>
    <p:sldId id="478" r:id="rId14"/>
    <p:sldId id="479" r:id="rId15"/>
    <p:sldId id="729" r:id="rId16"/>
    <p:sldId id="351" r:id="rId17"/>
    <p:sldId id="277" r:id="rId18"/>
    <p:sldId id="587" r:id="rId19"/>
    <p:sldId id="274" r:id="rId20"/>
    <p:sldId id="346" r:id="rId21"/>
    <p:sldId id="344" r:id="rId22"/>
    <p:sldId id="408" r:id="rId23"/>
    <p:sldId id="425" r:id="rId24"/>
    <p:sldId id="345" r:id="rId25"/>
    <p:sldId id="586" r:id="rId26"/>
    <p:sldId id="590" r:id="rId27"/>
    <p:sldId id="592" r:id="rId28"/>
    <p:sldId id="593" r:id="rId29"/>
    <p:sldId id="591" r:id="rId30"/>
    <p:sldId id="588" r:id="rId31"/>
    <p:sldId id="589" r:id="rId32"/>
    <p:sldId id="755" r:id="rId33"/>
    <p:sldId id="645" r:id="rId34"/>
    <p:sldId id="347" r:id="rId35"/>
    <p:sldId id="368" r:id="rId36"/>
    <p:sldId id="422" r:id="rId37"/>
    <p:sldId id="557" r:id="rId38"/>
    <p:sldId id="585" r:id="rId39"/>
    <p:sldId id="685" r:id="rId40"/>
    <p:sldId id="695" r:id="rId41"/>
    <p:sldId id="692" r:id="rId42"/>
    <p:sldId id="686" r:id="rId43"/>
    <p:sldId id="687" r:id="rId44"/>
    <p:sldId id="733" r:id="rId45"/>
    <p:sldId id="734" r:id="rId46"/>
    <p:sldId id="742" r:id="rId47"/>
    <p:sldId id="743" r:id="rId48"/>
    <p:sldId id="738" r:id="rId49"/>
    <p:sldId id="739" r:id="rId50"/>
    <p:sldId id="740" r:id="rId51"/>
    <p:sldId id="736" r:id="rId52"/>
    <p:sldId id="737" r:id="rId53"/>
    <p:sldId id="744" r:id="rId54"/>
    <p:sldId id="745" r:id="rId55"/>
    <p:sldId id="746" r:id="rId56"/>
    <p:sldId id="747" r:id="rId57"/>
    <p:sldId id="748" r:id="rId58"/>
    <p:sldId id="749" r:id="rId59"/>
    <p:sldId id="750" r:id="rId60"/>
    <p:sldId id="753" r:id="rId61"/>
    <p:sldId id="751" r:id="rId62"/>
    <p:sldId id="741" r:id="rId63"/>
    <p:sldId id="728" r:id="rId64"/>
    <p:sldId id="342" r:id="rId65"/>
    <p:sldId id="419" r:id="rId66"/>
    <p:sldId id="296" r:id="rId67"/>
    <p:sldId id="279" r:id="rId68"/>
    <p:sldId id="280" r:id="rId69"/>
    <p:sldId id="281" r:id="rId70"/>
    <p:sldId id="282" r:id="rId71"/>
    <p:sldId id="283" r:id="rId72"/>
    <p:sldId id="284" r:id="rId73"/>
    <p:sldId id="285" r:id="rId74"/>
    <p:sldId id="364" r:id="rId75"/>
    <p:sldId id="579" r:id="rId76"/>
    <p:sldId id="423" r:id="rId77"/>
    <p:sldId id="580" r:id="rId78"/>
    <p:sldId id="582" r:id="rId79"/>
    <p:sldId id="584" r:id="rId80"/>
    <p:sldId id="581" r:id="rId81"/>
    <p:sldId id="727" r:id="rId82"/>
    <p:sldId id="343" r:id="rId83"/>
    <p:sldId id="618" r:id="rId84"/>
    <p:sldId id="619" r:id="rId85"/>
    <p:sldId id="620" r:id="rId86"/>
    <p:sldId id="621" r:id="rId87"/>
    <p:sldId id="622" r:id="rId88"/>
    <p:sldId id="623" r:id="rId89"/>
    <p:sldId id="628" r:id="rId90"/>
    <p:sldId id="624" r:id="rId91"/>
    <p:sldId id="625" r:id="rId92"/>
    <p:sldId id="626" r:id="rId93"/>
    <p:sldId id="629" r:id="rId94"/>
    <p:sldId id="630" r:id="rId95"/>
    <p:sldId id="631" r:id="rId96"/>
    <p:sldId id="302" r:id="rId97"/>
    <p:sldId id="632" r:id="rId98"/>
    <p:sldId id="301" r:id="rId99"/>
    <p:sldId id="636" r:id="rId100"/>
    <p:sldId id="726" r:id="rId101"/>
    <p:sldId id="420" r:id="rId102"/>
    <p:sldId id="646" r:id="rId103"/>
    <p:sldId id="638" r:id="rId104"/>
    <p:sldId id="643" r:id="rId105"/>
    <p:sldId id="639" r:id="rId106"/>
    <p:sldId id="640" r:id="rId107"/>
    <p:sldId id="641" r:id="rId108"/>
    <p:sldId id="642" r:id="rId109"/>
    <p:sldId id="647" r:id="rId110"/>
    <p:sldId id="650" r:id="rId111"/>
    <p:sldId id="651" r:id="rId112"/>
    <p:sldId id="648" r:id="rId113"/>
    <p:sldId id="649" r:id="rId114"/>
    <p:sldId id="652" r:id="rId115"/>
    <p:sldId id="725" r:id="rId116"/>
    <p:sldId id="664" r:id="rId117"/>
    <p:sldId id="637" r:id="rId118"/>
    <p:sldId id="360" r:id="rId119"/>
    <p:sldId id="666" r:id="rId120"/>
    <p:sldId id="665" r:id="rId121"/>
    <p:sldId id="667" r:id="rId122"/>
    <p:sldId id="668" r:id="rId123"/>
    <p:sldId id="655" r:id="rId124"/>
    <p:sldId id="669" r:id="rId125"/>
    <p:sldId id="670" r:id="rId126"/>
    <p:sldId id="671" r:id="rId127"/>
    <p:sldId id="723" r:id="rId128"/>
    <p:sldId id="416" r:id="rId129"/>
    <p:sldId id="672" r:id="rId130"/>
    <p:sldId id="424" r:id="rId131"/>
    <p:sldId id="426" r:id="rId132"/>
    <p:sldId id="438" r:id="rId133"/>
    <p:sldId id="544" r:id="rId134"/>
    <p:sldId id="427" r:id="rId135"/>
    <p:sldId id="428" r:id="rId136"/>
    <p:sldId id="545" r:id="rId137"/>
    <p:sldId id="429" r:id="rId138"/>
    <p:sldId id="546" r:id="rId139"/>
    <p:sldId id="551" r:id="rId140"/>
    <p:sldId id="550" r:id="rId141"/>
    <p:sldId id="555" r:id="rId142"/>
    <p:sldId id="554" r:id="rId143"/>
    <p:sldId id="552" r:id="rId144"/>
    <p:sldId id="432" r:id="rId145"/>
    <p:sldId id="433" r:id="rId146"/>
    <p:sldId id="559" r:id="rId147"/>
    <p:sldId id="556" r:id="rId148"/>
    <p:sldId id="434" r:id="rId149"/>
    <p:sldId id="558" r:id="rId150"/>
    <p:sldId id="440" r:id="rId151"/>
    <p:sldId id="467" r:id="rId152"/>
    <p:sldId id="468" r:id="rId153"/>
    <p:sldId id="441" r:id="rId154"/>
    <p:sldId id="447" r:id="rId155"/>
    <p:sldId id="442" r:id="rId156"/>
    <p:sldId id="443" r:id="rId157"/>
    <p:sldId id="470" r:id="rId158"/>
    <p:sldId id="452" r:id="rId159"/>
    <p:sldId id="449" r:id="rId160"/>
    <p:sldId id="450" r:id="rId161"/>
    <p:sldId id="472" r:id="rId162"/>
    <p:sldId id="466" r:id="rId163"/>
    <p:sldId id="469" r:id="rId164"/>
    <p:sldId id="560" r:id="rId165"/>
    <p:sldId id="453" r:id="rId166"/>
    <p:sldId id="454" r:id="rId167"/>
    <p:sldId id="456" r:id="rId168"/>
    <p:sldId id="455" r:id="rId169"/>
    <p:sldId id="458" r:id="rId170"/>
    <p:sldId id="459" r:id="rId171"/>
    <p:sldId id="461" r:id="rId172"/>
    <p:sldId id="460" r:id="rId173"/>
    <p:sldId id="462" r:id="rId174"/>
    <p:sldId id="463" r:id="rId175"/>
    <p:sldId id="473" r:id="rId176"/>
    <p:sldId id="724" r:id="rId177"/>
    <p:sldId id="575" r:id="rId178"/>
    <p:sldId id="562" r:id="rId179"/>
    <p:sldId id="609" r:id="rId180"/>
    <p:sldId id="610" r:id="rId181"/>
    <p:sldId id="611" r:id="rId182"/>
    <p:sldId id="680" r:id="rId183"/>
    <p:sldId id="697" r:id="rId184"/>
    <p:sldId id="698" r:id="rId185"/>
    <p:sldId id="699" r:id="rId186"/>
    <p:sldId id="700" r:id="rId187"/>
    <p:sldId id="709" r:id="rId188"/>
    <p:sldId id="706" r:id="rId189"/>
    <p:sldId id="707" r:id="rId190"/>
    <p:sldId id="708" r:id="rId191"/>
    <p:sldId id="701" r:id="rId192"/>
    <p:sldId id="702" r:id="rId193"/>
    <p:sldId id="703" r:id="rId194"/>
    <p:sldId id="704" r:id="rId195"/>
    <p:sldId id="705" r:id="rId196"/>
    <p:sldId id="617" r:id="rId197"/>
    <p:sldId id="754" r:id="rId19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22" autoAdjust="0"/>
    <p:restoredTop sz="94660"/>
  </p:normalViewPr>
  <p:slideViewPr>
    <p:cSldViewPr>
      <p:cViewPr varScale="1">
        <p:scale>
          <a:sx n="88" d="100"/>
          <a:sy n="88" d="100"/>
        </p:scale>
        <p:origin x="1290"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notesMaster" Target="notesMasters/notesMaster1.xml"/><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92809B-38E1-49BC-B74C-7DE59BEDE4DE}" type="datetimeFigureOut">
              <a:rPr lang="en-US" smtClean="0"/>
              <a:t>9/26/2013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EAA10E-C380-4B2B-95D7-0BCDDA1DF409}" type="slidenum">
              <a:rPr lang="en-US" smtClean="0"/>
              <a:t>‹#›</a:t>
            </a:fld>
            <a:endParaRPr lang="en-US"/>
          </a:p>
        </p:txBody>
      </p:sp>
    </p:spTree>
    <p:extLst>
      <p:ext uri="{BB962C8B-B14F-4D97-AF65-F5344CB8AC3E}">
        <p14:creationId xmlns:p14="http://schemas.microsoft.com/office/powerpoint/2010/main" val="4060205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AFBF3EE-D822-4EEC-80D8-038FF66DE657}" type="datetime1">
              <a:rPr lang="en-US" smtClean="0"/>
              <a:t>9/26/2013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6B008F-035F-4D09-96FD-285C794FDD5F}" type="slidenum">
              <a:rPr lang="en-US" smtClean="0"/>
              <a:t>‹#›</a:t>
            </a:fld>
            <a:endParaRPr lang="en-US"/>
          </a:p>
        </p:txBody>
      </p:sp>
    </p:spTree>
    <p:extLst>
      <p:ext uri="{BB962C8B-B14F-4D97-AF65-F5344CB8AC3E}">
        <p14:creationId xmlns:p14="http://schemas.microsoft.com/office/powerpoint/2010/main" val="2001536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FF1E17-B1D2-4FD7-AB2B-4223D00A6471}" type="datetime1">
              <a:rPr lang="en-US" smtClean="0"/>
              <a:t>9/26/2013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6B008F-035F-4D09-96FD-285C794FDD5F}" type="slidenum">
              <a:rPr lang="en-US" smtClean="0"/>
              <a:t>‹#›</a:t>
            </a:fld>
            <a:endParaRPr lang="en-US"/>
          </a:p>
        </p:txBody>
      </p:sp>
    </p:spTree>
    <p:extLst>
      <p:ext uri="{BB962C8B-B14F-4D97-AF65-F5344CB8AC3E}">
        <p14:creationId xmlns:p14="http://schemas.microsoft.com/office/powerpoint/2010/main" val="113943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5DF48B-AC05-414E-B2C2-B6584F699261}" type="datetime1">
              <a:rPr lang="en-US" smtClean="0"/>
              <a:t>9/26/2013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6B008F-035F-4D09-96FD-285C794FDD5F}" type="slidenum">
              <a:rPr lang="en-US" smtClean="0"/>
              <a:t>‹#›</a:t>
            </a:fld>
            <a:endParaRPr lang="en-US"/>
          </a:p>
        </p:txBody>
      </p:sp>
    </p:spTree>
    <p:extLst>
      <p:ext uri="{BB962C8B-B14F-4D97-AF65-F5344CB8AC3E}">
        <p14:creationId xmlns:p14="http://schemas.microsoft.com/office/powerpoint/2010/main" val="2866431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34AD03-F761-411C-9914-74ACC6A1A78C}" type="datetime1">
              <a:rPr lang="en-US" smtClean="0"/>
              <a:t>9/26/2013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6B008F-035F-4D09-96FD-285C794FDD5F}" type="slidenum">
              <a:rPr lang="en-US" smtClean="0"/>
              <a:t>‹#›</a:t>
            </a:fld>
            <a:endParaRPr lang="en-US"/>
          </a:p>
        </p:txBody>
      </p:sp>
    </p:spTree>
    <p:extLst>
      <p:ext uri="{BB962C8B-B14F-4D97-AF65-F5344CB8AC3E}">
        <p14:creationId xmlns:p14="http://schemas.microsoft.com/office/powerpoint/2010/main" val="3121399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6EBACB-EAE7-47CB-9944-1D06FFE9444A}" type="datetime1">
              <a:rPr lang="en-US" smtClean="0"/>
              <a:t>9/26/2013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6B008F-035F-4D09-96FD-285C794FDD5F}" type="slidenum">
              <a:rPr lang="en-US" smtClean="0"/>
              <a:t>‹#›</a:t>
            </a:fld>
            <a:endParaRPr lang="en-US"/>
          </a:p>
        </p:txBody>
      </p:sp>
    </p:spTree>
    <p:extLst>
      <p:ext uri="{BB962C8B-B14F-4D97-AF65-F5344CB8AC3E}">
        <p14:creationId xmlns:p14="http://schemas.microsoft.com/office/powerpoint/2010/main" val="432341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2FD2C9-BBC1-4B7A-B60D-9FCB34E1F685}" type="datetime1">
              <a:rPr lang="en-US" smtClean="0"/>
              <a:t>9/26/2013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6B008F-035F-4D09-96FD-285C794FDD5F}" type="slidenum">
              <a:rPr lang="en-US" smtClean="0"/>
              <a:t>‹#›</a:t>
            </a:fld>
            <a:endParaRPr lang="en-US"/>
          </a:p>
        </p:txBody>
      </p:sp>
    </p:spTree>
    <p:extLst>
      <p:ext uri="{BB962C8B-B14F-4D97-AF65-F5344CB8AC3E}">
        <p14:creationId xmlns:p14="http://schemas.microsoft.com/office/powerpoint/2010/main" val="1903115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4E8CB64-99F2-453E-9A95-29BA110046FC}" type="datetime1">
              <a:rPr lang="en-US" smtClean="0"/>
              <a:t>9/26/2013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6B008F-035F-4D09-96FD-285C794FDD5F}" type="slidenum">
              <a:rPr lang="en-US" smtClean="0"/>
              <a:t>‹#›</a:t>
            </a:fld>
            <a:endParaRPr lang="en-US"/>
          </a:p>
        </p:txBody>
      </p:sp>
    </p:spTree>
    <p:extLst>
      <p:ext uri="{BB962C8B-B14F-4D97-AF65-F5344CB8AC3E}">
        <p14:creationId xmlns:p14="http://schemas.microsoft.com/office/powerpoint/2010/main" val="1982679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593A8C8-9CA2-48C7-888B-B70920EB2845}" type="datetime1">
              <a:rPr lang="en-US" smtClean="0"/>
              <a:t>9/26/2013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6B008F-035F-4D09-96FD-285C794FDD5F}" type="slidenum">
              <a:rPr lang="en-US" smtClean="0"/>
              <a:t>‹#›</a:t>
            </a:fld>
            <a:endParaRPr lang="en-US"/>
          </a:p>
        </p:txBody>
      </p:sp>
    </p:spTree>
    <p:extLst>
      <p:ext uri="{BB962C8B-B14F-4D97-AF65-F5344CB8AC3E}">
        <p14:creationId xmlns:p14="http://schemas.microsoft.com/office/powerpoint/2010/main" val="175538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5A3802-D997-439B-9F2B-8B2A71F9B93E}" type="datetime1">
              <a:rPr lang="en-US" smtClean="0"/>
              <a:t>9/26/2013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6B008F-035F-4D09-96FD-285C794FDD5F}" type="slidenum">
              <a:rPr lang="en-US" smtClean="0"/>
              <a:t>‹#›</a:t>
            </a:fld>
            <a:endParaRPr lang="en-US"/>
          </a:p>
        </p:txBody>
      </p:sp>
    </p:spTree>
    <p:extLst>
      <p:ext uri="{BB962C8B-B14F-4D97-AF65-F5344CB8AC3E}">
        <p14:creationId xmlns:p14="http://schemas.microsoft.com/office/powerpoint/2010/main" val="548312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4288515-EA8E-43C7-A330-480DB28CA981}" type="datetime1">
              <a:rPr lang="en-US" smtClean="0"/>
              <a:t>9/26/2013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6B008F-035F-4D09-96FD-285C794FDD5F}" type="slidenum">
              <a:rPr lang="en-US" smtClean="0"/>
              <a:t>‹#›</a:t>
            </a:fld>
            <a:endParaRPr lang="en-US"/>
          </a:p>
        </p:txBody>
      </p:sp>
    </p:spTree>
    <p:extLst>
      <p:ext uri="{BB962C8B-B14F-4D97-AF65-F5344CB8AC3E}">
        <p14:creationId xmlns:p14="http://schemas.microsoft.com/office/powerpoint/2010/main" val="35682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351467-3BD0-41D6-8145-B00B6EF57ABC}" type="datetime1">
              <a:rPr lang="en-US" smtClean="0"/>
              <a:t>9/26/2013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6B008F-035F-4D09-96FD-285C794FDD5F}" type="slidenum">
              <a:rPr lang="en-US" smtClean="0"/>
              <a:t>‹#›</a:t>
            </a:fld>
            <a:endParaRPr lang="en-US"/>
          </a:p>
        </p:txBody>
      </p:sp>
    </p:spTree>
    <p:extLst>
      <p:ext uri="{BB962C8B-B14F-4D97-AF65-F5344CB8AC3E}">
        <p14:creationId xmlns:p14="http://schemas.microsoft.com/office/powerpoint/2010/main" val="102191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0354D7-3FB2-4CED-AD1E-9A96AFCC7C38}" type="datetime1">
              <a:rPr lang="en-US" smtClean="0"/>
              <a:t>9/26/2013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6B008F-035F-4D09-96FD-285C794FDD5F}" type="slidenum">
              <a:rPr lang="en-US" smtClean="0"/>
              <a:t>‹#›</a:t>
            </a:fld>
            <a:endParaRPr lang="en-US"/>
          </a:p>
        </p:txBody>
      </p:sp>
    </p:spTree>
    <p:extLst>
      <p:ext uri="{BB962C8B-B14F-4D97-AF65-F5344CB8AC3E}">
        <p14:creationId xmlns:p14="http://schemas.microsoft.com/office/powerpoint/2010/main" val="717122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75.jp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77.jpg"/><Relationship Id="rId2" Type="http://schemas.openxmlformats.org/officeDocument/2006/relationships/image" Target="../media/image176.jpg"/><Relationship Id="rId1" Type="http://schemas.openxmlformats.org/officeDocument/2006/relationships/slideLayout" Target="../slideLayouts/slideLayout7.xml"/><Relationship Id="rId6" Type="http://schemas.openxmlformats.org/officeDocument/2006/relationships/image" Target="../media/image180.jpeg"/><Relationship Id="rId5" Type="http://schemas.openxmlformats.org/officeDocument/2006/relationships/image" Target="../media/image179.jpeg"/><Relationship Id="rId4" Type="http://schemas.openxmlformats.org/officeDocument/2006/relationships/image" Target="../media/image178.jpeg"/></Relationships>
</file>

<file path=ppt/slides/_rels/slide104.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jpg"/><Relationship Id="rId1" Type="http://schemas.openxmlformats.org/officeDocument/2006/relationships/slideLayout" Target="../slideLayouts/slideLayout7.xml"/><Relationship Id="rId4" Type="http://schemas.openxmlformats.org/officeDocument/2006/relationships/image" Target="../media/image183.jpeg"/></Relationships>
</file>

<file path=ppt/slides/_rels/slide105.xml.rels><?xml version="1.0" encoding="UTF-8" standalone="yes"?>
<Relationships xmlns="http://schemas.openxmlformats.org/package/2006/relationships"><Relationship Id="rId2" Type="http://schemas.openxmlformats.org/officeDocument/2006/relationships/image" Target="../media/image184.jp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85.jp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87.jpg"/><Relationship Id="rId2" Type="http://schemas.openxmlformats.org/officeDocument/2006/relationships/image" Target="../media/image186.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88.jp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jpg"/><Relationship Id="rId1" Type="http://schemas.openxmlformats.org/officeDocument/2006/relationships/slideLayout" Target="../slideLayouts/slideLayout7.xml"/><Relationship Id="rId6" Type="http://schemas.openxmlformats.org/officeDocument/2006/relationships/image" Target="../media/image193.jpeg"/><Relationship Id="rId5" Type="http://schemas.openxmlformats.org/officeDocument/2006/relationships/image" Target="../media/image192.jpeg"/><Relationship Id="rId4" Type="http://schemas.openxmlformats.org/officeDocument/2006/relationships/image" Target="../media/image191.jpe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eg"/></Relationships>
</file>

<file path=ppt/slides/_rels/slide110.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image" Target="../media/image194.jpeg"/><Relationship Id="rId1" Type="http://schemas.openxmlformats.org/officeDocument/2006/relationships/slideLayout" Target="../slideLayouts/slideLayout7.xml"/><Relationship Id="rId6" Type="http://schemas.openxmlformats.org/officeDocument/2006/relationships/image" Target="../media/image198.jpg"/><Relationship Id="rId5" Type="http://schemas.openxmlformats.org/officeDocument/2006/relationships/image" Target="../media/image197.jpg"/><Relationship Id="rId4" Type="http://schemas.openxmlformats.org/officeDocument/2006/relationships/image" Target="../media/image196.jpeg"/></Relationships>
</file>

<file path=ppt/slides/_rels/slide111.xml.rels><?xml version="1.0" encoding="UTF-8" standalone="yes"?>
<Relationships xmlns="http://schemas.openxmlformats.org/package/2006/relationships"><Relationship Id="rId3" Type="http://schemas.openxmlformats.org/officeDocument/2006/relationships/image" Target="../media/image200.jpg"/><Relationship Id="rId2" Type="http://schemas.openxmlformats.org/officeDocument/2006/relationships/image" Target="../media/image199.jpg"/><Relationship Id="rId1" Type="http://schemas.openxmlformats.org/officeDocument/2006/relationships/slideLayout" Target="../slideLayouts/slideLayout7.xml"/><Relationship Id="rId5" Type="http://schemas.openxmlformats.org/officeDocument/2006/relationships/image" Target="../media/image202.jpeg"/><Relationship Id="rId4" Type="http://schemas.openxmlformats.org/officeDocument/2006/relationships/image" Target="../media/image201.jpeg"/></Relationships>
</file>

<file path=ppt/slides/_rels/slide112.xml.rels><?xml version="1.0" encoding="UTF-8" standalone="yes"?>
<Relationships xmlns="http://schemas.openxmlformats.org/package/2006/relationships"><Relationship Id="rId2" Type="http://schemas.openxmlformats.org/officeDocument/2006/relationships/image" Target="../media/image203.jp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206.jpg"/><Relationship Id="rId2" Type="http://schemas.openxmlformats.org/officeDocument/2006/relationships/image" Target="../media/image205.jpg"/><Relationship Id="rId1" Type="http://schemas.openxmlformats.org/officeDocument/2006/relationships/slideLayout" Target="../slideLayouts/slideLayout7.xml"/><Relationship Id="rId4" Type="http://schemas.openxmlformats.org/officeDocument/2006/relationships/image" Target="../media/image207.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12.jpg"/><Relationship Id="rId2" Type="http://schemas.openxmlformats.org/officeDocument/2006/relationships/image" Target="../media/image2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120.xml.rels><?xml version="1.0" encoding="UTF-8" standalone="yes"?>
<Relationships xmlns="http://schemas.openxmlformats.org/package/2006/relationships"><Relationship Id="rId3" Type="http://schemas.openxmlformats.org/officeDocument/2006/relationships/image" Target="../media/image214.jpg"/><Relationship Id="rId2" Type="http://schemas.openxmlformats.org/officeDocument/2006/relationships/image" Target="../media/image213.jp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215.jp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217.jpeg"/><Relationship Id="rId2" Type="http://schemas.openxmlformats.org/officeDocument/2006/relationships/image" Target="../media/image216.jpg"/><Relationship Id="rId1" Type="http://schemas.openxmlformats.org/officeDocument/2006/relationships/slideLayout" Target="../slideLayouts/slideLayout7.xml"/><Relationship Id="rId6" Type="http://schemas.openxmlformats.org/officeDocument/2006/relationships/image" Target="../media/image220.jpg"/><Relationship Id="rId5" Type="http://schemas.openxmlformats.org/officeDocument/2006/relationships/image" Target="../media/image219.jpeg"/><Relationship Id="rId4" Type="http://schemas.openxmlformats.org/officeDocument/2006/relationships/image" Target="../media/image218.jpeg"/></Relationships>
</file>

<file path=ppt/slides/_rels/slide123.xml.rels><?xml version="1.0" encoding="UTF-8" standalone="yes"?>
<Relationships xmlns="http://schemas.openxmlformats.org/package/2006/relationships"><Relationship Id="rId2" Type="http://schemas.openxmlformats.org/officeDocument/2006/relationships/image" Target="../media/image221.jp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222.gif"/><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8" Type="http://schemas.openxmlformats.org/officeDocument/2006/relationships/image" Target="../media/image226.jpeg"/><Relationship Id="rId3" Type="http://schemas.openxmlformats.org/officeDocument/2006/relationships/image" Target="../media/image208.jpg"/><Relationship Id="rId7" Type="http://schemas.openxmlformats.org/officeDocument/2006/relationships/image" Target="../media/image225.jpeg"/><Relationship Id="rId2" Type="http://schemas.openxmlformats.org/officeDocument/2006/relationships/image" Target="../media/image210.jpg"/><Relationship Id="rId1" Type="http://schemas.openxmlformats.org/officeDocument/2006/relationships/slideLayout" Target="../slideLayouts/slideLayout7.xml"/><Relationship Id="rId6" Type="http://schemas.openxmlformats.org/officeDocument/2006/relationships/image" Target="../media/image224.jpeg"/><Relationship Id="rId5" Type="http://schemas.openxmlformats.org/officeDocument/2006/relationships/image" Target="../media/image223.jpeg"/><Relationship Id="rId10" Type="http://schemas.openxmlformats.org/officeDocument/2006/relationships/image" Target="../media/image228.jpeg"/><Relationship Id="rId4" Type="http://schemas.openxmlformats.org/officeDocument/2006/relationships/image" Target="../media/image218.jpeg"/><Relationship Id="rId9" Type="http://schemas.openxmlformats.org/officeDocument/2006/relationships/image" Target="../media/image227.jpeg"/></Relationships>
</file>

<file path=ppt/slides/_rels/slide126.xml.rels><?xml version="1.0" encoding="UTF-8" standalone="yes"?>
<Relationships xmlns="http://schemas.openxmlformats.org/package/2006/relationships"><Relationship Id="rId3" Type="http://schemas.openxmlformats.org/officeDocument/2006/relationships/image" Target="../media/image230.jpeg"/><Relationship Id="rId2" Type="http://schemas.openxmlformats.org/officeDocument/2006/relationships/image" Target="../media/image229.jpg"/><Relationship Id="rId1" Type="http://schemas.openxmlformats.org/officeDocument/2006/relationships/slideLayout" Target="../slideLayouts/slideLayout7.xml"/><Relationship Id="rId5" Type="http://schemas.openxmlformats.org/officeDocument/2006/relationships/image" Target="../media/image232.jpeg"/><Relationship Id="rId4" Type="http://schemas.openxmlformats.org/officeDocument/2006/relationships/image" Target="../media/image231.jpe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hyperlink" Target="http://www.agilent.com/find/na_calculator" TargetMode="External"/><Relationship Id="rId2" Type="http://schemas.openxmlformats.org/officeDocument/2006/relationships/image" Target="../media/image233.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5.jpg"/><Relationship Id="rId4" Type="http://schemas.openxmlformats.org/officeDocument/2006/relationships/image" Target="../media/image14.jpg"/></Relationships>
</file>

<file path=ppt/slides/_rels/slide130.xml.rels><?xml version="1.0" encoding="UTF-8" standalone="yes"?>
<Relationships xmlns="http://schemas.openxmlformats.org/package/2006/relationships"><Relationship Id="rId3" Type="http://schemas.openxmlformats.org/officeDocument/2006/relationships/image" Target="../media/image235.jpeg"/><Relationship Id="rId7" Type="http://schemas.openxmlformats.org/officeDocument/2006/relationships/image" Target="../media/image239.jpg"/><Relationship Id="rId2" Type="http://schemas.openxmlformats.org/officeDocument/2006/relationships/image" Target="../media/image234.jpg"/><Relationship Id="rId1" Type="http://schemas.openxmlformats.org/officeDocument/2006/relationships/slideLayout" Target="../slideLayouts/slideLayout7.xml"/><Relationship Id="rId6" Type="http://schemas.openxmlformats.org/officeDocument/2006/relationships/image" Target="../media/image238.jpeg"/><Relationship Id="rId5" Type="http://schemas.openxmlformats.org/officeDocument/2006/relationships/image" Target="../media/image237.jpeg"/><Relationship Id="rId4" Type="http://schemas.openxmlformats.org/officeDocument/2006/relationships/image" Target="../media/image236.jpeg"/></Relationships>
</file>

<file path=ppt/slides/_rels/slide131.xml.rels><?xml version="1.0" encoding="UTF-8" standalone="yes"?>
<Relationships xmlns="http://schemas.openxmlformats.org/package/2006/relationships"><Relationship Id="rId3" Type="http://schemas.openxmlformats.org/officeDocument/2006/relationships/image" Target="../media/image241.jpg"/><Relationship Id="rId2" Type="http://schemas.openxmlformats.org/officeDocument/2006/relationships/image" Target="../media/image240.jpg"/><Relationship Id="rId1" Type="http://schemas.openxmlformats.org/officeDocument/2006/relationships/slideLayout" Target="../slideLayouts/slideLayout7.xml"/><Relationship Id="rId5" Type="http://schemas.openxmlformats.org/officeDocument/2006/relationships/image" Target="../media/image243.jpg"/><Relationship Id="rId4" Type="http://schemas.openxmlformats.org/officeDocument/2006/relationships/image" Target="../media/image242.jpg"/></Relationships>
</file>

<file path=ppt/slides/_rels/slide132.xml.rels><?xml version="1.0" encoding="UTF-8" standalone="yes"?>
<Relationships xmlns="http://schemas.openxmlformats.org/package/2006/relationships"><Relationship Id="rId2" Type="http://schemas.openxmlformats.org/officeDocument/2006/relationships/image" Target="../media/image239.jp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245.jpg"/><Relationship Id="rId2" Type="http://schemas.openxmlformats.org/officeDocument/2006/relationships/image" Target="../media/image244.jpg"/><Relationship Id="rId1" Type="http://schemas.openxmlformats.org/officeDocument/2006/relationships/slideLayout" Target="../slideLayouts/slideLayout7.xml"/><Relationship Id="rId4" Type="http://schemas.openxmlformats.org/officeDocument/2006/relationships/image" Target="../media/image246.jpg"/></Relationships>
</file>

<file path=ppt/slides/_rels/slide134.xml.rels><?xml version="1.0" encoding="UTF-8" standalone="yes"?>
<Relationships xmlns="http://schemas.openxmlformats.org/package/2006/relationships"><Relationship Id="rId3" Type="http://schemas.openxmlformats.org/officeDocument/2006/relationships/image" Target="../media/image248.jpg"/><Relationship Id="rId2" Type="http://schemas.openxmlformats.org/officeDocument/2006/relationships/image" Target="../media/image247.jp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250.jpeg"/><Relationship Id="rId2" Type="http://schemas.openxmlformats.org/officeDocument/2006/relationships/image" Target="../media/image249.jpg"/><Relationship Id="rId1" Type="http://schemas.openxmlformats.org/officeDocument/2006/relationships/slideLayout" Target="../slideLayouts/slideLayout7.xml"/><Relationship Id="rId4" Type="http://schemas.openxmlformats.org/officeDocument/2006/relationships/image" Target="../media/image251.jpeg"/></Relationships>
</file>

<file path=ppt/slides/_rels/slide136.xml.rels><?xml version="1.0" encoding="UTF-8" standalone="yes"?>
<Relationships xmlns="http://schemas.openxmlformats.org/package/2006/relationships"><Relationship Id="rId2" Type="http://schemas.openxmlformats.org/officeDocument/2006/relationships/image" Target="../media/image252.jp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253.jp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255.jpg"/><Relationship Id="rId2" Type="http://schemas.openxmlformats.org/officeDocument/2006/relationships/image" Target="../media/image254.jp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257.jpg"/><Relationship Id="rId2" Type="http://schemas.openxmlformats.org/officeDocument/2006/relationships/image" Target="../media/image256.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258.jp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59.jp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261.jpg"/><Relationship Id="rId2" Type="http://schemas.openxmlformats.org/officeDocument/2006/relationships/image" Target="../media/image260.jp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263.jpg"/><Relationship Id="rId2" Type="http://schemas.openxmlformats.org/officeDocument/2006/relationships/image" Target="../media/image262.jp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264.jp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265.jp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67.jpg"/><Relationship Id="rId2" Type="http://schemas.openxmlformats.org/officeDocument/2006/relationships/image" Target="../media/image266.jp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269.jpg"/><Relationship Id="rId2" Type="http://schemas.openxmlformats.org/officeDocument/2006/relationships/image" Target="../media/image268.jp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71.jpg"/><Relationship Id="rId2" Type="http://schemas.openxmlformats.org/officeDocument/2006/relationships/image" Target="../media/image27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243.jp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73.jpg"/><Relationship Id="rId2" Type="http://schemas.openxmlformats.org/officeDocument/2006/relationships/image" Target="../media/image272.jpg"/><Relationship Id="rId1" Type="http://schemas.openxmlformats.org/officeDocument/2006/relationships/slideLayout" Target="../slideLayouts/slideLayout7.xml"/><Relationship Id="rId4" Type="http://schemas.openxmlformats.org/officeDocument/2006/relationships/image" Target="../media/image274.jpg"/></Relationships>
</file>

<file path=ppt/slides/_rels/slide152.xml.rels><?xml version="1.0" encoding="UTF-8" standalone="yes"?>
<Relationships xmlns="http://schemas.openxmlformats.org/package/2006/relationships"><Relationship Id="rId3" Type="http://schemas.openxmlformats.org/officeDocument/2006/relationships/image" Target="../media/image276.jpg"/><Relationship Id="rId2" Type="http://schemas.openxmlformats.org/officeDocument/2006/relationships/image" Target="../media/image275.jp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278.jpg"/><Relationship Id="rId2" Type="http://schemas.openxmlformats.org/officeDocument/2006/relationships/image" Target="../media/image277.jp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280.jpeg"/><Relationship Id="rId2" Type="http://schemas.openxmlformats.org/officeDocument/2006/relationships/image" Target="../media/image279.jp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281.jp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282.jp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84.jpg"/><Relationship Id="rId2" Type="http://schemas.openxmlformats.org/officeDocument/2006/relationships/image" Target="../media/image283.jp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286.jpg"/><Relationship Id="rId2" Type="http://schemas.openxmlformats.org/officeDocument/2006/relationships/image" Target="../media/image285.jp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88.jpg"/><Relationship Id="rId2" Type="http://schemas.openxmlformats.org/officeDocument/2006/relationships/image" Target="../media/image287.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289.jp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291.jpg"/><Relationship Id="rId2" Type="http://schemas.openxmlformats.org/officeDocument/2006/relationships/image" Target="../media/image290.jp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293.jpg"/><Relationship Id="rId2" Type="http://schemas.openxmlformats.org/officeDocument/2006/relationships/image" Target="../media/image292.jp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294.jp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296.jpg"/><Relationship Id="rId2" Type="http://schemas.openxmlformats.org/officeDocument/2006/relationships/image" Target="../media/image295.jp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298.jpg"/><Relationship Id="rId2" Type="http://schemas.openxmlformats.org/officeDocument/2006/relationships/image" Target="../media/image297.jp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300.jpg"/><Relationship Id="rId2" Type="http://schemas.openxmlformats.org/officeDocument/2006/relationships/image" Target="../media/image299.jp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301.jp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303.jpg"/><Relationship Id="rId2" Type="http://schemas.openxmlformats.org/officeDocument/2006/relationships/image" Target="../media/image302.jp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305.jpg"/><Relationship Id="rId2" Type="http://schemas.openxmlformats.org/officeDocument/2006/relationships/image" Target="../media/image304.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170.xml.rels><?xml version="1.0" encoding="UTF-8" standalone="yes"?>
<Relationships xmlns="http://schemas.openxmlformats.org/package/2006/relationships"><Relationship Id="rId3" Type="http://schemas.openxmlformats.org/officeDocument/2006/relationships/image" Target="../media/image307.jpg"/><Relationship Id="rId2" Type="http://schemas.openxmlformats.org/officeDocument/2006/relationships/image" Target="../media/image306.jp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308.jp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310.jpg"/><Relationship Id="rId2" Type="http://schemas.openxmlformats.org/officeDocument/2006/relationships/image" Target="../media/image309.jp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312.jpg"/><Relationship Id="rId2" Type="http://schemas.openxmlformats.org/officeDocument/2006/relationships/image" Target="../media/image311.jp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313.jp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315.jpg"/><Relationship Id="rId2" Type="http://schemas.openxmlformats.org/officeDocument/2006/relationships/image" Target="../media/image314.jp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316.jp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316.jp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3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318.jp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319.jp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321.jpeg"/><Relationship Id="rId2" Type="http://schemas.openxmlformats.org/officeDocument/2006/relationships/image" Target="../media/image320.gif"/><Relationship Id="rId1" Type="http://schemas.openxmlformats.org/officeDocument/2006/relationships/slideLayout" Target="../slideLayouts/slideLayout7.xml"/><Relationship Id="rId4" Type="http://schemas.openxmlformats.org/officeDocument/2006/relationships/image" Target="../media/image322.gif"/></Relationships>
</file>

<file path=ppt/slides/_rels/slide183.xml.rels><?xml version="1.0" encoding="UTF-8" standalone="yes"?>
<Relationships xmlns="http://schemas.openxmlformats.org/package/2006/relationships"><Relationship Id="rId2" Type="http://schemas.openxmlformats.org/officeDocument/2006/relationships/image" Target="../media/image323.jp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325.jpg"/><Relationship Id="rId2" Type="http://schemas.openxmlformats.org/officeDocument/2006/relationships/image" Target="../media/image324.jp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326.jp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328.jpg"/><Relationship Id="rId2" Type="http://schemas.openxmlformats.org/officeDocument/2006/relationships/image" Target="../media/image327.jp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330.jpg"/><Relationship Id="rId2" Type="http://schemas.openxmlformats.org/officeDocument/2006/relationships/image" Target="../media/image329.jp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332.jpg"/><Relationship Id="rId2" Type="http://schemas.openxmlformats.org/officeDocument/2006/relationships/image" Target="../media/image331.jpg"/><Relationship Id="rId1" Type="http://schemas.openxmlformats.org/officeDocument/2006/relationships/slideLayout" Target="../slideLayouts/slideLayout7.xml"/><Relationship Id="rId5" Type="http://schemas.openxmlformats.org/officeDocument/2006/relationships/image" Target="../media/image334.jpg"/><Relationship Id="rId4" Type="http://schemas.openxmlformats.org/officeDocument/2006/relationships/image" Target="../media/image333.jpg"/></Relationships>
</file>

<file path=ppt/slides/_rels/slide189.xml.rels><?xml version="1.0" encoding="UTF-8" standalone="yes"?>
<Relationships xmlns="http://schemas.openxmlformats.org/package/2006/relationships"><Relationship Id="rId2" Type="http://schemas.openxmlformats.org/officeDocument/2006/relationships/image" Target="../media/image335.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336.jp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338.jpeg"/><Relationship Id="rId2" Type="http://schemas.openxmlformats.org/officeDocument/2006/relationships/image" Target="../media/image337.jp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340.jpg"/><Relationship Id="rId2" Type="http://schemas.openxmlformats.org/officeDocument/2006/relationships/image" Target="../media/image339.jp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342.jpg"/><Relationship Id="rId2" Type="http://schemas.openxmlformats.org/officeDocument/2006/relationships/image" Target="../media/image341.jp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343.jp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3.jpg"/><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33.gif"/><Relationship Id="rId3" Type="http://schemas.openxmlformats.org/officeDocument/2006/relationships/image" Target="../media/image28.jpg"/><Relationship Id="rId7" Type="http://schemas.openxmlformats.org/officeDocument/2006/relationships/image" Target="../media/image32.jp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7.xml"/><Relationship Id="rId4" Type="http://schemas.openxmlformats.org/officeDocument/2006/relationships/image" Target="../media/image38.jp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jp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gif"/><Relationship Id="rId1" Type="http://schemas.openxmlformats.org/officeDocument/2006/relationships/slideLayout" Target="../slideLayouts/slideLayout7.xml"/><Relationship Id="rId4" Type="http://schemas.openxmlformats.org/officeDocument/2006/relationships/image" Target="../media/image47.gif"/></Relationships>
</file>

<file path=ppt/slides/_rels/slide2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prdportal.cos.agilent.com/owc_discussions/category.jspa?categoryID=32&amp;start=1305" TargetMode="External"/><Relationship Id="rId2" Type="http://schemas.openxmlformats.org/officeDocument/2006/relationships/hyperlink" Target="http://na.tm.agilent.com/pna/help/latest/Tutorials/App_Notes.htm"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7.xml"/><Relationship Id="rId5" Type="http://schemas.openxmlformats.org/officeDocument/2006/relationships/image" Target="../media/image58.jpg"/><Relationship Id="rId4" Type="http://schemas.openxmlformats.org/officeDocument/2006/relationships/image" Target="../media/image57.jpg"/></Relationships>
</file>

<file path=ppt/slides/_rels/slide3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7.xml"/><Relationship Id="rId4" Type="http://schemas.openxmlformats.org/officeDocument/2006/relationships/image" Target="../media/image61.jpg"/></Relationships>
</file>

<file path=ppt/slides/_rels/slide3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7.xml"/><Relationship Id="rId6" Type="http://schemas.openxmlformats.org/officeDocument/2006/relationships/image" Target="../media/image66.gif"/><Relationship Id="rId5" Type="http://schemas.openxmlformats.org/officeDocument/2006/relationships/image" Target="../media/image65.jpg"/><Relationship Id="rId4" Type="http://schemas.openxmlformats.org/officeDocument/2006/relationships/image" Target="../media/image64.jpg"/></Relationships>
</file>

<file path=ppt/slides/_rels/slide3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image" Target="../media/image66.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image" Target="../media/image76.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7.xml"/><Relationship Id="rId4" Type="http://schemas.openxmlformats.org/officeDocument/2006/relationships/image" Target="../media/image8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83.g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84.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86.gi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88.gi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89.gi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jpg"/><Relationship Id="rId1" Type="http://schemas.openxmlformats.org/officeDocument/2006/relationships/slideLayout" Target="../slideLayouts/slideLayout7.xml"/><Relationship Id="rId4" Type="http://schemas.openxmlformats.org/officeDocument/2006/relationships/image" Target="../media/image101.jpg"/></Relationships>
</file>

<file path=ppt/slides/_rels/slide55.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g"/><Relationship Id="rId1" Type="http://schemas.openxmlformats.org/officeDocument/2006/relationships/slideLayout" Target="../slideLayouts/slideLayout7.xml"/><Relationship Id="rId5" Type="http://schemas.openxmlformats.org/officeDocument/2006/relationships/image" Target="../media/image105.jpg"/><Relationship Id="rId4" Type="http://schemas.openxmlformats.org/officeDocument/2006/relationships/image" Target="../media/image104.jpeg"/></Relationships>
</file>

<file path=ppt/slides/_rels/slide56.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06.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image" Target="../media/image112.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67.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image" Target="../media/image12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image" Target="../media/image123.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7.xml"/><Relationship Id="rId4" Type="http://schemas.openxmlformats.org/officeDocument/2006/relationships/image" Target="../media/image130.jpg"/></Relationships>
</file>

<file path=ppt/slides/_rels/slide7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75.xml.rels><?xml version="1.0" encoding="UTF-8" standalone="yes"?>
<Relationships xmlns="http://schemas.openxmlformats.org/package/2006/relationships"><Relationship Id="rId3" Type="http://schemas.openxmlformats.org/officeDocument/2006/relationships/hyperlink" Target="http://na.tm.agilent.com/pna/caldefs/PNA/85033DE.htm" TargetMode="External"/><Relationship Id="rId2" Type="http://schemas.openxmlformats.org/officeDocument/2006/relationships/image" Target="../media/image134.gi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7.xml"/><Relationship Id="rId4" Type="http://schemas.openxmlformats.org/officeDocument/2006/relationships/image" Target="../media/image137.gif"/></Relationships>
</file>

<file path=ppt/slides/_rels/slide77.xml.rels><?xml version="1.0" encoding="UTF-8" standalone="yes"?>
<Relationships xmlns="http://schemas.openxmlformats.org/package/2006/relationships"><Relationship Id="rId3" Type="http://schemas.openxmlformats.org/officeDocument/2006/relationships/hyperlink" Target="http://na.tm.agilent.com/pna/caldefs/PNA/85052D.htm" TargetMode="External"/><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7.xml"/><Relationship Id="rId6" Type="http://schemas.openxmlformats.org/officeDocument/2006/relationships/image" Target="../media/image143.jpeg"/><Relationship Id="rId5" Type="http://schemas.openxmlformats.org/officeDocument/2006/relationships/image" Target="../media/image142.jpeg"/><Relationship Id="rId4" Type="http://schemas.openxmlformats.org/officeDocument/2006/relationships/image" Target="../media/image141.jpeg"/></Relationships>
</file>

<file path=ppt/slides/_rels/slide8.xml.rels><?xml version="1.0" encoding="UTF-8" standalone="yes"?>
<Relationships xmlns="http://schemas.openxmlformats.org/package/2006/relationships"><Relationship Id="rId3" Type="http://schemas.openxmlformats.org/officeDocument/2006/relationships/hyperlink" Target="http://www.home.agilent.com/agilent/software.jspx?ckey=879905&amp;lc=eng&amp;cc=US&amp;nid=-11143.0.00&amp;id=879905" TargetMode="External"/><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image" Target="../media/image147.jp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jp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jpg"/><Relationship Id="rId1" Type="http://schemas.openxmlformats.org/officeDocument/2006/relationships/slideLayout" Target="../slideLayouts/slideLayout7.xml"/><Relationship Id="rId4" Type="http://schemas.openxmlformats.org/officeDocument/2006/relationships/image" Target="../media/image153.jpeg"/></Relationships>
</file>

<file path=ppt/slides/_rels/slide86.xml.rels><?xml version="1.0" encoding="UTF-8" standalone="yes"?>
<Relationships xmlns="http://schemas.openxmlformats.org/package/2006/relationships"><Relationship Id="rId2" Type="http://schemas.openxmlformats.org/officeDocument/2006/relationships/image" Target="../media/image154.jp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56.jpg"/><Relationship Id="rId2" Type="http://schemas.openxmlformats.org/officeDocument/2006/relationships/image" Target="../media/image155.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57.jp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image" Target="../media/image15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60.jp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image" Target="../media/image161.jp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image" Target="../media/image163.jp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image" Target="../media/image165.jp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image" Target="../media/image165.jp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image" Target="../media/image167.jp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image" Target="../media/image169.jp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71.jp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72.jp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image" Target="../media/image17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62574" y="2286000"/>
            <a:ext cx="5418856" cy="1138773"/>
          </a:xfrm>
          <a:prstGeom prst="rect">
            <a:avLst/>
          </a:prstGeom>
          <a:noFill/>
        </p:spPr>
        <p:txBody>
          <a:bodyPr wrap="none" rtlCol="0">
            <a:spAutoFit/>
          </a:bodyPr>
          <a:lstStyle/>
          <a:p>
            <a:pPr algn="ctr"/>
            <a:r>
              <a:rPr lang="en-US" sz="2400" dirty="0" smtClean="0"/>
              <a:t>Calibrating the E5071C Network Analyzers</a:t>
            </a:r>
          </a:p>
          <a:p>
            <a:pPr algn="ctr"/>
            <a:endParaRPr lang="en-US" sz="2400" dirty="0"/>
          </a:p>
          <a:p>
            <a:pPr algn="ctr"/>
            <a:r>
              <a:rPr lang="en-US" sz="2000" dirty="0" smtClean="0"/>
              <a:t>1/24/13</a:t>
            </a:r>
            <a:endParaRPr lang="en-US" sz="2000" dirty="0"/>
          </a:p>
        </p:txBody>
      </p:sp>
      <p:sp>
        <p:nvSpPr>
          <p:cNvPr id="4" name="Slide Number Placeholder 3"/>
          <p:cNvSpPr>
            <a:spLocks noGrp="1"/>
          </p:cNvSpPr>
          <p:nvPr>
            <p:ph type="sldNum" sz="quarter" idx="12"/>
          </p:nvPr>
        </p:nvSpPr>
        <p:spPr/>
        <p:txBody>
          <a:bodyPr/>
          <a:lstStyle/>
          <a:p>
            <a:fld id="{DF6B008F-035F-4D09-96FD-285C794FDD5F}" type="slidenum">
              <a:rPr lang="en-US" smtClean="0"/>
              <a:t>1</a:t>
            </a:fld>
            <a:endParaRPr lang="en-US"/>
          </a:p>
        </p:txBody>
      </p:sp>
    </p:spTree>
    <p:extLst>
      <p:ext uri="{BB962C8B-B14F-4D97-AF65-F5344CB8AC3E}">
        <p14:creationId xmlns:p14="http://schemas.microsoft.com/office/powerpoint/2010/main" val="7262340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1219200"/>
            <a:ext cx="8534400" cy="4608344"/>
          </a:xfrm>
          <a:prstGeom prst="rect">
            <a:avLst/>
          </a:prstGeom>
        </p:spPr>
      </p:pic>
      <p:sp>
        <p:nvSpPr>
          <p:cNvPr id="3" name="TextBox 2"/>
          <p:cNvSpPr txBox="1"/>
          <p:nvPr/>
        </p:nvSpPr>
        <p:spPr>
          <a:xfrm>
            <a:off x="381000" y="152645"/>
            <a:ext cx="8763000" cy="923330"/>
          </a:xfrm>
          <a:prstGeom prst="rect">
            <a:avLst/>
          </a:prstGeom>
          <a:noFill/>
        </p:spPr>
        <p:txBody>
          <a:bodyPr wrap="square" rtlCol="0">
            <a:spAutoFit/>
          </a:bodyPr>
          <a:lstStyle/>
          <a:p>
            <a:r>
              <a:rPr lang="en-US" dirty="0" smtClean="0"/>
              <a:t>This is one of 3 other network analyzers in the lab which are 2-port instruments.  These</a:t>
            </a:r>
          </a:p>
          <a:p>
            <a:r>
              <a:rPr lang="en-US" dirty="0"/>
              <a:t>s</a:t>
            </a:r>
            <a:r>
              <a:rPr lang="en-US" dirty="0" smtClean="0"/>
              <a:t>weep from 100 kHz to 4.5 GHz.  This one came up looking like this.  I just hit the Preset button.  Now touch OK on the soft-key menu.  It still looks like this:  </a:t>
            </a:r>
            <a:endParaRPr lang="en-US" dirty="0"/>
          </a:p>
        </p:txBody>
      </p:sp>
      <p:cxnSp>
        <p:nvCxnSpPr>
          <p:cNvPr id="4" name="Straight Arrow Connector 3"/>
          <p:cNvCxnSpPr/>
          <p:nvPr/>
        </p:nvCxnSpPr>
        <p:spPr>
          <a:xfrm flipH="1" flipV="1">
            <a:off x="8035636" y="4599710"/>
            <a:ext cx="270164" cy="136698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13410" y="5980149"/>
            <a:ext cx="1037335" cy="276999"/>
          </a:xfrm>
          <a:prstGeom prst="rect">
            <a:avLst/>
          </a:prstGeom>
          <a:noFill/>
        </p:spPr>
        <p:txBody>
          <a:bodyPr wrap="none" rtlCol="0">
            <a:spAutoFit/>
          </a:bodyPr>
          <a:lstStyle/>
          <a:p>
            <a:r>
              <a:rPr lang="en-US" sz="1200" dirty="0" smtClean="0"/>
              <a:t>Preset button</a:t>
            </a:r>
            <a:endParaRPr lang="en-US" sz="1200" dirty="0"/>
          </a:p>
        </p:txBody>
      </p:sp>
      <p:sp>
        <p:nvSpPr>
          <p:cNvPr id="9" name="Slide Number Placeholder 8"/>
          <p:cNvSpPr>
            <a:spLocks noGrp="1"/>
          </p:cNvSpPr>
          <p:nvPr>
            <p:ph type="sldNum" sz="quarter" idx="12"/>
          </p:nvPr>
        </p:nvSpPr>
        <p:spPr/>
        <p:txBody>
          <a:bodyPr/>
          <a:lstStyle/>
          <a:p>
            <a:fld id="{DF6B008F-035F-4D09-96FD-285C794FDD5F}" type="slidenum">
              <a:rPr lang="en-US" smtClean="0"/>
              <a:t>10</a:t>
            </a:fld>
            <a:endParaRPr lang="en-US"/>
          </a:p>
        </p:txBody>
      </p:sp>
      <p:cxnSp>
        <p:nvCxnSpPr>
          <p:cNvPr id="7" name="Straight Arrow Connector 6"/>
          <p:cNvCxnSpPr/>
          <p:nvPr/>
        </p:nvCxnSpPr>
        <p:spPr>
          <a:xfrm flipH="1" flipV="1">
            <a:off x="2933700" y="3362326"/>
            <a:ext cx="781050" cy="250507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4800" y="5811615"/>
            <a:ext cx="5638800" cy="1015663"/>
          </a:xfrm>
          <a:prstGeom prst="rect">
            <a:avLst/>
          </a:prstGeom>
          <a:noFill/>
        </p:spPr>
        <p:txBody>
          <a:bodyPr wrap="square" rtlCol="0">
            <a:spAutoFit/>
          </a:bodyPr>
          <a:lstStyle/>
          <a:p>
            <a:r>
              <a:rPr lang="en-US" sz="1200" dirty="0" smtClean="0"/>
              <a:t>This looks way out of the factory default calibration.  Gain with nothing connected?  I sent a pic to Agilent tech support. They said it’s just plain broken.  (Even though I’m able to calibrate it, they said the calibration will surely try to compensate for this, but you’ll lose dynamic range on subsequent measurements.)  They said we need to send it in for repair ... </a:t>
            </a:r>
            <a:r>
              <a:rPr lang="en-US" sz="1200" dirty="0"/>
              <a:t>p</a:t>
            </a:r>
            <a:r>
              <a:rPr lang="en-US" sz="1200" dirty="0" smtClean="0"/>
              <a:t>robably a bad sampler on the reference signal.</a:t>
            </a:r>
            <a:endParaRPr lang="en-US" sz="1200" dirty="0"/>
          </a:p>
        </p:txBody>
      </p:sp>
      <p:cxnSp>
        <p:nvCxnSpPr>
          <p:cNvPr id="11" name="Straight Arrow Connector 10"/>
          <p:cNvCxnSpPr/>
          <p:nvPr/>
        </p:nvCxnSpPr>
        <p:spPr>
          <a:xfrm>
            <a:off x="2516777" y="1036320"/>
            <a:ext cx="2124892" cy="127145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046221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100</a:t>
            </a:fld>
            <a:endParaRPr lang="en-US"/>
          </a:p>
        </p:txBody>
      </p:sp>
      <p:sp>
        <p:nvSpPr>
          <p:cNvPr id="3" name="TextBox 2"/>
          <p:cNvSpPr txBox="1"/>
          <p:nvPr/>
        </p:nvSpPr>
        <p:spPr>
          <a:xfrm>
            <a:off x="3861709" y="609600"/>
            <a:ext cx="1420582" cy="584775"/>
          </a:xfrm>
          <a:prstGeom prst="rect">
            <a:avLst/>
          </a:prstGeom>
          <a:noFill/>
        </p:spPr>
        <p:txBody>
          <a:bodyPr wrap="none" rtlCol="0">
            <a:spAutoFit/>
          </a:bodyPr>
          <a:lstStyle/>
          <a:p>
            <a:r>
              <a:rPr lang="en-US" sz="3200" dirty="0" smtClean="0"/>
              <a:t>Outline</a:t>
            </a:r>
            <a:endParaRPr lang="en-US" sz="3200" dirty="0"/>
          </a:p>
        </p:txBody>
      </p:sp>
      <p:sp>
        <p:nvSpPr>
          <p:cNvPr id="4" name="TextBox 3"/>
          <p:cNvSpPr txBox="1"/>
          <p:nvPr/>
        </p:nvSpPr>
        <p:spPr>
          <a:xfrm>
            <a:off x="1122915" y="1695450"/>
            <a:ext cx="5524333" cy="2862322"/>
          </a:xfrm>
          <a:prstGeom prst="rect">
            <a:avLst/>
          </a:prstGeom>
          <a:noFill/>
        </p:spPr>
        <p:txBody>
          <a:bodyPr wrap="none" rtlCol="0">
            <a:spAutoFit/>
          </a:bodyPr>
          <a:lstStyle/>
          <a:p>
            <a:pPr marL="285750" indent="-285750">
              <a:buFont typeface="Arial" pitchFamily="34" charset="0"/>
              <a:buChar char="•"/>
            </a:pPr>
            <a:r>
              <a:rPr lang="en-US" dirty="0" smtClean="0"/>
              <a:t>Intro</a:t>
            </a:r>
          </a:p>
          <a:p>
            <a:pPr marL="285750" indent="-285750">
              <a:buFont typeface="Arial" pitchFamily="34" charset="0"/>
              <a:buChar char="•"/>
            </a:pPr>
            <a:r>
              <a:rPr lang="en-US" dirty="0" smtClean="0"/>
              <a:t>First Look at Our Network Analyzers</a:t>
            </a:r>
          </a:p>
          <a:p>
            <a:pPr marL="285750" indent="-285750">
              <a:buFont typeface="Arial" pitchFamily="34" charset="0"/>
              <a:buChar char="•"/>
            </a:pPr>
            <a:r>
              <a:rPr lang="en-US" dirty="0" smtClean="0"/>
              <a:t>Cables:  Pre-testing Before Calibration</a:t>
            </a:r>
          </a:p>
          <a:p>
            <a:pPr marL="285750" indent="-285750">
              <a:buFont typeface="Arial" pitchFamily="34" charset="0"/>
              <a:buChar char="•"/>
            </a:pPr>
            <a:r>
              <a:rPr lang="en-US" dirty="0" smtClean="0"/>
              <a:t>Calibration Hardware</a:t>
            </a:r>
          </a:p>
          <a:p>
            <a:pPr marL="285750" indent="-285750">
              <a:buFont typeface="Arial" pitchFamily="34" charset="0"/>
              <a:buChar char="•"/>
            </a:pPr>
            <a:r>
              <a:rPr lang="en-US" dirty="0" smtClean="0"/>
              <a:t>Cal Kit Software in the Network Analyzer</a:t>
            </a:r>
          </a:p>
          <a:p>
            <a:pPr marL="285750" indent="-285750">
              <a:buFont typeface="Arial" pitchFamily="34" charset="0"/>
              <a:buChar char="•"/>
            </a:pPr>
            <a:r>
              <a:rPr lang="en-US" dirty="0"/>
              <a:t>D</a:t>
            </a:r>
            <a:r>
              <a:rPr lang="en-US" dirty="0" smtClean="0"/>
              <a:t>riving the Network Analyzer</a:t>
            </a:r>
          </a:p>
          <a:p>
            <a:pPr marL="285750" indent="-285750">
              <a:buFont typeface="Arial" pitchFamily="34" charset="0"/>
              <a:buChar char="•"/>
            </a:pPr>
            <a:r>
              <a:rPr lang="en-US" dirty="0">
                <a:solidFill>
                  <a:srgbClr val="FF0000"/>
                </a:solidFill>
              </a:rPr>
              <a:t>1</a:t>
            </a:r>
            <a:r>
              <a:rPr lang="en-US" dirty="0" smtClean="0">
                <a:solidFill>
                  <a:srgbClr val="FF0000"/>
                </a:solidFill>
              </a:rPr>
              <a:t>-Port &amp; 2-Port Cals with 85033E Standards</a:t>
            </a:r>
          </a:p>
          <a:p>
            <a:pPr marL="285750" indent="-285750">
              <a:buFont typeface="Arial" pitchFamily="34" charset="0"/>
              <a:buChar char="•"/>
            </a:pPr>
            <a:r>
              <a:rPr lang="en-US" dirty="0" smtClean="0"/>
              <a:t>Port Extension vs. Electrical Delay</a:t>
            </a:r>
          </a:p>
          <a:p>
            <a:pPr marL="285750" indent="-285750">
              <a:buFont typeface="Arial" pitchFamily="34" charset="0"/>
              <a:buChar char="•"/>
            </a:pPr>
            <a:r>
              <a:rPr lang="en-US" dirty="0" smtClean="0"/>
              <a:t>Verifying Your Cal is Good:  Measuring Something Else</a:t>
            </a:r>
          </a:p>
          <a:p>
            <a:pPr marL="285750" indent="-285750">
              <a:buFont typeface="Arial" pitchFamily="34" charset="0"/>
              <a:buChar char="•"/>
            </a:pPr>
            <a:r>
              <a:rPr lang="en-US" dirty="0" smtClean="0"/>
              <a:t>Custom Cal Standards and User Cal Kits</a:t>
            </a:r>
          </a:p>
        </p:txBody>
      </p:sp>
    </p:spTree>
    <p:extLst>
      <p:ext uri="{BB962C8B-B14F-4D97-AF65-F5344CB8AC3E}">
        <p14:creationId xmlns:p14="http://schemas.microsoft.com/office/powerpoint/2010/main" val="256351515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101</a:t>
            </a:fld>
            <a:endParaRPr lang="en-US"/>
          </a:p>
        </p:txBody>
      </p:sp>
      <p:sp>
        <p:nvSpPr>
          <p:cNvPr id="5" name="TextBox 4"/>
          <p:cNvSpPr txBox="1"/>
          <p:nvPr/>
        </p:nvSpPr>
        <p:spPr>
          <a:xfrm>
            <a:off x="867204" y="609600"/>
            <a:ext cx="7409593" cy="584775"/>
          </a:xfrm>
          <a:prstGeom prst="rect">
            <a:avLst/>
          </a:prstGeom>
          <a:noFill/>
        </p:spPr>
        <p:txBody>
          <a:bodyPr wrap="none" rtlCol="0">
            <a:spAutoFit/>
          </a:bodyPr>
          <a:lstStyle/>
          <a:p>
            <a:r>
              <a:rPr lang="en-US" sz="3200" dirty="0" smtClean="0"/>
              <a:t>1-Port &amp; 2-Port Cals with 85033E Standards</a:t>
            </a:r>
            <a:endParaRPr lang="en-US"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8991" y="2286000"/>
            <a:ext cx="4046018" cy="1524000"/>
          </a:xfrm>
          <a:prstGeom prst="rect">
            <a:avLst/>
          </a:prstGeom>
        </p:spPr>
      </p:pic>
    </p:spTree>
    <p:extLst>
      <p:ext uri="{BB962C8B-B14F-4D97-AF65-F5344CB8AC3E}">
        <p14:creationId xmlns:p14="http://schemas.microsoft.com/office/powerpoint/2010/main" val="42939629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102</a:t>
            </a:fld>
            <a:endParaRPr lang="en-US"/>
          </a:p>
        </p:txBody>
      </p:sp>
      <p:sp>
        <p:nvSpPr>
          <p:cNvPr id="3" name="TextBox 2"/>
          <p:cNvSpPr txBox="1"/>
          <p:nvPr/>
        </p:nvSpPr>
        <p:spPr>
          <a:xfrm>
            <a:off x="457201" y="463689"/>
            <a:ext cx="8382000" cy="5632311"/>
          </a:xfrm>
          <a:prstGeom prst="rect">
            <a:avLst/>
          </a:prstGeom>
          <a:noFill/>
        </p:spPr>
        <p:txBody>
          <a:bodyPr wrap="square" rtlCol="0">
            <a:spAutoFit/>
          </a:bodyPr>
          <a:lstStyle/>
          <a:p>
            <a:r>
              <a:rPr lang="en-US" dirty="0" smtClean="0"/>
              <a:t>The way the one-port calibration works is this:</a:t>
            </a:r>
          </a:p>
          <a:p>
            <a:r>
              <a:rPr lang="en-US" dirty="0"/>
              <a:t> </a:t>
            </a:r>
            <a:r>
              <a:rPr lang="en-US" dirty="0" smtClean="0"/>
              <a:t>           ...you’re trying to find out 3 terms which represent the port/cable characteristics.</a:t>
            </a:r>
          </a:p>
          <a:p>
            <a:r>
              <a:rPr lang="en-US" dirty="0" smtClean="0"/>
              <a:t> </a:t>
            </a:r>
          </a:p>
          <a:p>
            <a:r>
              <a:rPr lang="en-US" dirty="0" smtClean="0"/>
              <a:t>After you do the calibration, the network analyzer comes up with correction coefficients which it uses to correct any subsequent measurements.  All of the network analyzer’s errors will then be exactly calibrated out at 3 impedances:  the impedances of the Short, Open and Load standard you just applied during the calibration (whose pre-measured model values were stored in their software cal </a:t>
            </a:r>
            <a:r>
              <a:rPr lang="en-US" dirty="0"/>
              <a:t>k</a:t>
            </a:r>
            <a:r>
              <a:rPr lang="en-US" dirty="0" smtClean="0"/>
              <a:t>it on the analyzer).  </a:t>
            </a:r>
            <a:r>
              <a:rPr lang="en-US" dirty="0"/>
              <a:t>T</a:t>
            </a:r>
            <a:r>
              <a:rPr lang="en-US" dirty="0" smtClean="0"/>
              <a:t>here will be small residual errors at all other impedances you try to measure.</a:t>
            </a:r>
          </a:p>
          <a:p>
            <a:endParaRPr lang="en-US" dirty="0"/>
          </a:p>
          <a:p>
            <a:r>
              <a:rPr lang="en-US" dirty="0" smtClean="0"/>
              <a:t>To verify that you have a good calibration, you need to measure something other than the 3 standards you just used to do the calibration, because if one of those standards was bad, it will take whatever it measured and call it the value which was defined in the cal </a:t>
            </a:r>
            <a:r>
              <a:rPr lang="en-US" dirty="0"/>
              <a:t>k</a:t>
            </a:r>
            <a:r>
              <a:rPr lang="en-US" dirty="0" smtClean="0"/>
              <a:t>it.  Consequently, if you measure that bad standard again, it will simply tell you the model value stored in the cal </a:t>
            </a:r>
            <a:r>
              <a:rPr lang="en-US" dirty="0"/>
              <a:t>k</a:t>
            </a:r>
            <a:r>
              <a:rPr lang="en-US" dirty="0" smtClean="0"/>
              <a:t>it.  It can’t know that it was bad.  It assumes that you put on a good one.  That’s why you need to measures a fourth standard, say a Short or an Open, from another kit, whose model value (primarily a delay) you can look up.  </a:t>
            </a:r>
          </a:p>
          <a:p>
            <a:endParaRPr lang="en-US" dirty="0"/>
          </a:p>
          <a:p>
            <a:r>
              <a:rPr lang="en-US" dirty="0" smtClean="0"/>
              <a:t>If your network analyzer reports a measurement of this 4</a:t>
            </a:r>
            <a:r>
              <a:rPr lang="en-US" baseline="30000" dirty="0" smtClean="0"/>
              <a:t>th</a:t>
            </a:r>
            <a:r>
              <a:rPr lang="en-US" dirty="0" smtClean="0"/>
              <a:t> standard that is consistent with that standard’s cal </a:t>
            </a:r>
            <a:r>
              <a:rPr lang="en-US" dirty="0"/>
              <a:t>k</a:t>
            </a:r>
            <a:r>
              <a:rPr lang="en-US" dirty="0" smtClean="0"/>
              <a:t>it model, then you know you have a good cal. </a:t>
            </a:r>
            <a:endParaRPr lang="en-US" dirty="0"/>
          </a:p>
        </p:txBody>
      </p:sp>
    </p:spTree>
    <p:extLst>
      <p:ext uri="{BB962C8B-B14F-4D97-AF65-F5344CB8AC3E}">
        <p14:creationId xmlns:p14="http://schemas.microsoft.com/office/powerpoint/2010/main" val="254387979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103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360" y="2714625"/>
            <a:ext cx="5187893" cy="3713049"/>
          </a:xfrm>
          <a:prstGeom prst="rect">
            <a:avLst/>
          </a:prstGeom>
        </p:spPr>
      </p:pic>
      <p:sp>
        <p:nvSpPr>
          <p:cNvPr id="14" name="TextBox 13"/>
          <p:cNvSpPr txBox="1"/>
          <p:nvPr/>
        </p:nvSpPr>
        <p:spPr>
          <a:xfrm>
            <a:off x="152400" y="304800"/>
            <a:ext cx="7172028" cy="369332"/>
          </a:xfrm>
          <a:prstGeom prst="rect">
            <a:avLst/>
          </a:prstGeom>
          <a:noFill/>
        </p:spPr>
        <p:txBody>
          <a:bodyPr wrap="none" rtlCol="0">
            <a:spAutoFit/>
          </a:bodyPr>
          <a:lstStyle/>
          <a:p>
            <a:r>
              <a:rPr lang="en-US" dirty="0" smtClean="0"/>
              <a:t>First, we’ll do a 1-Port cal.  Calibrate Port 1 using 85033E female standards. </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838200"/>
            <a:ext cx="3191593" cy="1276637"/>
          </a:xfrm>
          <a:prstGeom prst="rect">
            <a:avLst/>
          </a:prstGeom>
        </p:spPr>
      </p:pic>
      <p:sp>
        <p:nvSpPr>
          <p:cNvPr id="16" name="TextBox 15"/>
          <p:cNvSpPr txBox="1"/>
          <p:nvPr/>
        </p:nvSpPr>
        <p:spPr>
          <a:xfrm>
            <a:off x="304800" y="2055633"/>
            <a:ext cx="2033890" cy="276999"/>
          </a:xfrm>
          <a:prstGeom prst="rect">
            <a:avLst/>
          </a:prstGeom>
          <a:noFill/>
        </p:spPr>
        <p:txBody>
          <a:bodyPr wrap="none" rtlCol="0">
            <a:spAutoFit/>
          </a:bodyPr>
          <a:lstStyle/>
          <a:p>
            <a:r>
              <a:rPr lang="en-US" sz="1200" dirty="0"/>
              <a:t>m</a:t>
            </a:r>
            <a:r>
              <a:rPr lang="en-US" sz="1200" dirty="0" smtClean="0"/>
              <a:t>ale-N-to-male-SMA adapter</a:t>
            </a:r>
            <a:endParaRPr lang="en-US" sz="1200" dirty="0"/>
          </a:p>
        </p:txBody>
      </p:sp>
      <p:sp>
        <p:nvSpPr>
          <p:cNvPr id="17" name="TextBox 16"/>
          <p:cNvSpPr txBox="1"/>
          <p:nvPr/>
        </p:nvSpPr>
        <p:spPr>
          <a:xfrm>
            <a:off x="5267325" y="702707"/>
            <a:ext cx="3658129" cy="1200329"/>
          </a:xfrm>
          <a:prstGeom prst="rect">
            <a:avLst/>
          </a:prstGeom>
          <a:noFill/>
        </p:spPr>
        <p:txBody>
          <a:bodyPr wrap="square" rtlCol="0">
            <a:spAutoFit/>
          </a:bodyPr>
          <a:lstStyle/>
          <a:p>
            <a:r>
              <a:rPr lang="en-US" sz="1200" dirty="0" smtClean="0"/>
              <a:t>The Open, Short &amp; Load standards can be put on in any order.  We’ll start with the Open.  Use the 8 mm open-end wrench and a torque wrench to attach it to Port 1.  Hit the Calibrate hard key.  On the Calibration menu which appears, select Calibrate.  Then follow these menus (make sure you select the 85033E_thru cal kit):</a:t>
            </a:r>
            <a:endParaRPr lang="en-US" sz="1200"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14445" y="2733675"/>
            <a:ext cx="767008" cy="2581274"/>
          </a:xfrm>
          <a:prstGeom prst="rect">
            <a:avLst/>
          </a:prstGeom>
        </p:spPr>
      </p:pic>
      <p:sp>
        <p:nvSpPr>
          <p:cNvPr id="18" name="Oval 17"/>
          <p:cNvSpPr/>
          <p:nvPr/>
        </p:nvSpPr>
        <p:spPr>
          <a:xfrm>
            <a:off x="5939828" y="3976686"/>
            <a:ext cx="917826" cy="2855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3657600" y="6427674"/>
            <a:ext cx="1973098" cy="286601"/>
            <a:chOff x="2287418" y="5594890"/>
            <a:chExt cx="1973098" cy="286601"/>
          </a:xfrm>
        </p:grpSpPr>
        <p:sp>
          <p:nvSpPr>
            <p:cNvPr id="11" name="TextBox 10"/>
            <p:cNvSpPr txBox="1"/>
            <p:nvPr/>
          </p:nvSpPr>
          <p:spPr>
            <a:xfrm>
              <a:off x="2287418" y="5604492"/>
              <a:ext cx="1855957" cy="276999"/>
            </a:xfrm>
            <a:prstGeom prst="rect">
              <a:avLst/>
            </a:prstGeom>
            <a:noFill/>
          </p:spPr>
          <p:txBody>
            <a:bodyPr wrap="none" rtlCol="0">
              <a:spAutoFit/>
            </a:bodyPr>
            <a:lstStyle/>
            <a:p>
              <a:r>
                <a:rPr lang="en-US" sz="1200" dirty="0" smtClean="0"/>
                <a:t>85033-60019 female Open</a:t>
              </a:r>
              <a:endParaRPr lang="en-US" sz="1200" dirty="0"/>
            </a:p>
          </p:txBody>
        </p:sp>
        <p:cxnSp>
          <p:nvCxnSpPr>
            <p:cNvPr id="19" name="Straight Arrow Connector 18"/>
            <p:cNvCxnSpPr/>
            <p:nvPr/>
          </p:nvCxnSpPr>
          <p:spPr>
            <a:xfrm flipV="1">
              <a:off x="4029075" y="5594890"/>
              <a:ext cx="231441" cy="1201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6895754" y="2743200"/>
            <a:ext cx="917826" cy="2438400"/>
            <a:chOff x="6408266" y="2535351"/>
            <a:chExt cx="917826" cy="2438400"/>
          </a:xfrm>
        </p:grpSpPr>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7000" y="2535351"/>
              <a:ext cx="780358" cy="2438400"/>
            </a:xfrm>
            <a:prstGeom prst="rect">
              <a:avLst/>
            </a:prstGeom>
          </p:spPr>
        </p:pic>
        <p:sp>
          <p:nvSpPr>
            <p:cNvPr id="21" name="Oval 20"/>
            <p:cNvSpPr/>
            <p:nvPr/>
          </p:nvSpPr>
          <p:spPr>
            <a:xfrm>
              <a:off x="6408266" y="3048000"/>
              <a:ext cx="917826" cy="2855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7822152" y="3028950"/>
            <a:ext cx="1161284" cy="2362200"/>
            <a:chOff x="7429500" y="2754425"/>
            <a:chExt cx="1161284" cy="2362200"/>
          </a:xfrm>
        </p:grpSpPr>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2627" y="2754425"/>
              <a:ext cx="778157" cy="2362200"/>
            </a:xfrm>
            <a:prstGeom prst="rect">
              <a:avLst/>
            </a:prstGeom>
          </p:spPr>
        </p:pic>
        <p:cxnSp>
          <p:nvCxnSpPr>
            <p:cNvPr id="22" name="Straight Arrow Connector 21"/>
            <p:cNvCxnSpPr/>
            <p:nvPr/>
          </p:nvCxnSpPr>
          <p:spPr>
            <a:xfrm>
              <a:off x="7429500" y="3219450"/>
              <a:ext cx="383127" cy="15507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9" name="Oval 28"/>
          <p:cNvSpPr/>
          <p:nvPr/>
        </p:nvSpPr>
        <p:spPr>
          <a:xfrm>
            <a:off x="4235032" y="3089160"/>
            <a:ext cx="681451" cy="2855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877308" y="2055633"/>
            <a:ext cx="2153475" cy="276999"/>
          </a:xfrm>
          <a:prstGeom prst="rect">
            <a:avLst/>
          </a:prstGeom>
          <a:noFill/>
        </p:spPr>
        <p:txBody>
          <a:bodyPr wrap="none" rtlCol="0">
            <a:spAutoFit/>
          </a:bodyPr>
          <a:lstStyle/>
          <a:p>
            <a:r>
              <a:rPr lang="en-US" sz="1200" dirty="0" smtClean="0"/>
              <a:t>male-N-to-female-SMA adapter</a:t>
            </a:r>
            <a:endParaRPr lang="en-US" sz="1200" dirty="0"/>
          </a:p>
        </p:txBody>
      </p:sp>
      <p:sp>
        <p:nvSpPr>
          <p:cNvPr id="31" name="TextBox 30"/>
          <p:cNvSpPr txBox="1"/>
          <p:nvPr/>
        </p:nvSpPr>
        <p:spPr>
          <a:xfrm>
            <a:off x="7114299" y="5408236"/>
            <a:ext cx="2029701" cy="830997"/>
          </a:xfrm>
          <a:prstGeom prst="rect">
            <a:avLst/>
          </a:prstGeom>
          <a:noFill/>
        </p:spPr>
        <p:txBody>
          <a:bodyPr wrap="square" rtlCol="0">
            <a:spAutoFit/>
          </a:bodyPr>
          <a:lstStyle/>
          <a:p>
            <a:r>
              <a:rPr lang="en-US" sz="1200" dirty="0" smtClean="0"/>
              <a:t>The analyzer takes the measurement and then puts a check mark next to the Open selection.</a:t>
            </a:r>
            <a:endParaRPr lang="en-US" sz="1200" dirty="0"/>
          </a:p>
        </p:txBody>
      </p:sp>
      <p:sp>
        <p:nvSpPr>
          <p:cNvPr id="32" name="TextBox 31"/>
          <p:cNvSpPr txBox="1"/>
          <p:nvPr/>
        </p:nvSpPr>
        <p:spPr>
          <a:xfrm>
            <a:off x="152400" y="2455683"/>
            <a:ext cx="5095497" cy="276999"/>
          </a:xfrm>
          <a:prstGeom prst="rect">
            <a:avLst/>
          </a:prstGeom>
          <a:noFill/>
        </p:spPr>
        <p:txBody>
          <a:bodyPr wrap="none" rtlCol="0">
            <a:spAutoFit/>
          </a:bodyPr>
          <a:lstStyle/>
          <a:p>
            <a:r>
              <a:rPr lang="en-US" sz="1200" dirty="0" smtClean="0"/>
              <a:t>Sweep setup is still:  Linear sweep from 300 MHz to 3 GHz, IF=10 kHz, 1601 pts.</a:t>
            </a:r>
            <a:endParaRPr lang="en-US" sz="1200" dirty="0"/>
          </a:p>
        </p:txBody>
      </p:sp>
      <p:sp>
        <p:nvSpPr>
          <p:cNvPr id="23" name="Oval 22"/>
          <p:cNvSpPr/>
          <p:nvPr/>
        </p:nvSpPr>
        <p:spPr>
          <a:xfrm>
            <a:off x="4235032" y="3838801"/>
            <a:ext cx="681451" cy="2855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20075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104</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9987" y="1723741"/>
            <a:ext cx="5467479" cy="3991259"/>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1083528"/>
            <a:ext cx="1335570" cy="3276600"/>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1200" y="1083528"/>
            <a:ext cx="1336419" cy="3276600"/>
          </a:xfrm>
          <a:prstGeom prst="rect">
            <a:avLst/>
          </a:prstGeom>
        </p:spPr>
      </p:pic>
      <p:sp>
        <p:nvSpPr>
          <p:cNvPr id="13" name="TextBox 12"/>
          <p:cNvSpPr txBox="1"/>
          <p:nvPr/>
        </p:nvSpPr>
        <p:spPr>
          <a:xfrm>
            <a:off x="152400" y="4371201"/>
            <a:ext cx="1852751" cy="276999"/>
          </a:xfrm>
          <a:prstGeom prst="rect">
            <a:avLst/>
          </a:prstGeom>
          <a:noFill/>
        </p:spPr>
        <p:txBody>
          <a:bodyPr wrap="none" rtlCol="0">
            <a:spAutoFit/>
          </a:bodyPr>
          <a:lstStyle/>
          <a:p>
            <a:r>
              <a:rPr lang="en-US" sz="1200" dirty="0" smtClean="0"/>
              <a:t>85033-60021 female Short</a:t>
            </a:r>
            <a:endParaRPr lang="en-US" sz="1200" dirty="0"/>
          </a:p>
        </p:txBody>
      </p:sp>
      <p:sp>
        <p:nvSpPr>
          <p:cNvPr id="14" name="TextBox 13"/>
          <p:cNvSpPr txBox="1"/>
          <p:nvPr/>
        </p:nvSpPr>
        <p:spPr>
          <a:xfrm>
            <a:off x="1981200" y="4371201"/>
            <a:ext cx="1658787" cy="276999"/>
          </a:xfrm>
          <a:prstGeom prst="rect">
            <a:avLst/>
          </a:prstGeom>
          <a:noFill/>
        </p:spPr>
        <p:txBody>
          <a:bodyPr wrap="none" rtlCol="0">
            <a:spAutoFit/>
          </a:bodyPr>
          <a:lstStyle/>
          <a:p>
            <a:r>
              <a:rPr lang="en-US" sz="1200" dirty="0" smtClean="0"/>
              <a:t>902-60004 female Load</a:t>
            </a:r>
            <a:endParaRPr lang="en-US" sz="1200" dirty="0"/>
          </a:p>
        </p:txBody>
      </p:sp>
      <p:sp>
        <p:nvSpPr>
          <p:cNvPr id="15" name="TextBox 14"/>
          <p:cNvSpPr txBox="1"/>
          <p:nvPr/>
        </p:nvSpPr>
        <p:spPr>
          <a:xfrm>
            <a:off x="152400" y="304800"/>
            <a:ext cx="4725717" cy="369332"/>
          </a:xfrm>
          <a:prstGeom prst="rect">
            <a:avLst/>
          </a:prstGeom>
          <a:noFill/>
        </p:spPr>
        <p:txBody>
          <a:bodyPr wrap="none" rtlCol="0">
            <a:spAutoFit/>
          </a:bodyPr>
          <a:lstStyle/>
          <a:p>
            <a:r>
              <a:rPr lang="en-US" dirty="0" smtClean="0"/>
              <a:t>Repeat with the 85033E Short &amp; Load standards </a:t>
            </a:r>
            <a:endParaRPr lang="en-US" dirty="0"/>
          </a:p>
        </p:txBody>
      </p:sp>
      <p:sp>
        <p:nvSpPr>
          <p:cNvPr id="16" name="Oval 15"/>
          <p:cNvSpPr/>
          <p:nvPr/>
        </p:nvSpPr>
        <p:spPr>
          <a:xfrm>
            <a:off x="1929035" y="1838325"/>
            <a:ext cx="576698" cy="2476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105650" y="4410075"/>
            <a:ext cx="457200" cy="2476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67077" y="5638800"/>
            <a:ext cx="4830611" cy="1015663"/>
          </a:xfrm>
          <a:prstGeom prst="rect">
            <a:avLst/>
          </a:prstGeom>
          <a:noFill/>
        </p:spPr>
        <p:txBody>
          <a:bodyPr wrap="square" rtlCol="0">
            <a:spAutoFit/>
          </a:bodyPr>
          <a:lstStyle/>
          <a:p>
            <a:r>
              <a:rPr lang="en-US" sz="1200" dirty="0" smtClean="0"/>
              <a:t>Then make sure to hit Done (and not Return).</a:t>
            </a:r>
          </a:p>
          <a:p>
            <a:r>
              <a:rPr lang="en-US" sz="1200" dirty="0" smtClean="0"/>
              <a:t>When you hit Done, the analyzer does calculations on</a:t>
            </a:r>
          </a:p>
          <a:p>
            <a:r>
              <a:rPr lang="en-US" sz="1200" dirty="0" smtClean="0"/>
              <a:t>The 3 measurements of the Open/Short/Load and determines the error-correction coefficients to be applied on subsequent measurements.  Then it sets this “Cor” flag to have a bright blue background.</a:t>
            </a:r>
            <a:endParaRPr lang="en-US" sz="1200" dirty="0"/>
          </a:p>
        </p:txBody>
      </p:sp>
      <p:cxnSp>
        <p:nvCxnSpPr>
          <p:cNvPr id="19" name="Straight Arrow Connector 18"/>
          <p:cNvCxnSpPr/>
          <p:nvPr/>
        </p:nvCxnSpPr>
        <p:spPr>
          <a:xfrm flipV="1">
            <a:off x="1781176" y="2114550"/>
            <a:ext cx="304799" cy="34671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848225" y="4600575"/>
            <a:ext cx="2247900" cy="166687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4983539" y="1466850"/>
            <a:ext cx="188536" cy="25717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514980" y="888563"/>
            <a:ext cx="3057395" cy="646331"/>
          </a:xfrm>
          <a:prstGeom prst="rect">
            <a:avLst/>
          </a:prstGeom>
          <a:noFill/>
        </p:spPr>
        <p:txBody>
          <a:bodyPr wrap="square" rtlCol="0">
            <a:spAutoFit/>
          </a:bodyPr>
          <a:lstStyle/>
          <a:p>
            <a:r>
              <a:rPr lang="en-US" sz="1200" dirty="0" smtClean="0"/>
              <a:t>After you hit Done, this [F1] flag should appear, signifying that the analyzer is now applying full 1-port error correction.</a:t>
            </a:r>
            <a:endParaRPr lang="en-US" sz="1200" dirty="0"/>
          </a:p>
        </p:txBody>
      </p:sp>
    </p:spTree>
    <p:extLst>
      <p:ext uri="{BB962C8B-B14F-4D97-AF65-F5344CB8AC3E}">
        <p14:creationId xmlns:p14="http://schemas.microsoft.com/office/powerpoint/2010/main" val="25765753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105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676400"/>
            <a:ext cx="6898620" cy="5065558"/>
          </a:xfrm>
          <a:prstGeom prst="rect">
            <a:avLst/>
          </a:prstGeom>
        </p:spPr>
      </p:pic>
      <p:sp>
        <p:nvSpPr>
          <p:cNvPr id="4" name="TextBox 3"/>
          <p:cNvSpPr txBox="1"/>
          <p:nvPr/>
        </p:nvSpPr>
        <p:spPr>
          <a:xfrm>
            <a:off x="304800" y="152400"/>
            <a:ext cx="8534400" cy="1200329"/>
          </a:xfrm>
          <a:prstGeom prst="rect">
            <a:avLst/>
          </a:prstGeom>
          <a:noFill/>
        </p:spPr>
        <p:txBody>
          <a:bodyPr wrap="square" rtlCol="0">
            <a:spAutoFit/>
          </a:bodyPr>
          <a:lstStyle/>
          <a:p>
            <a:r>
              <a:rPr lang="en-US" sz="1200" dirty="0" smtClean="0"/>
              <a:t>Because the Load is still attached, the measurement of the lower trace, LogMag S11, is more negative than the window displays.  Hit the Scale hard key.  In the Scale menu which appears, set the Reference Value to -50 dB and set the Scale/Div to 10 dB/div.  Because this measurement is a measurement of a standard which we just used in the calibration, this measurement doesn’t tell us much.  By definition, all errors cancel at the 3 impedances of the measured standards.  That is, the return loss is not really -80 dB (it’s typically more like -50 dB when we measure a typical Load).  Also, notice the upper trace has the Smith Chart set to admittance format.  (You can tell because the real &amp; imaginary parts are given in units of mS and uS.  Switch the Format to impedance Smith Chart.)  </a:t>
            </a:r>
            <a:endParaRPr lang="en-US" sz="1200" dirty="0"/>
          </a:p>
        </p:txBody>
      </p:sp>
      <p:cxnSp>
        <p:nvCxnSpPr>
          <p:cNvPr id="5" name="Straight Arrow Connector 4"/>
          <p:cNvCxnSpPr/>
          <p:nvPr/>
        </p:nvCxnSpPr>
        <p:spPr>
          <a:xfrm flipH="1">
            <a:off x="2066925" y="1333500"/>
            <a:ext cx="19050" cy="67627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2667000" y="1323975"/>
            <a:ext cx="19050" cy="67627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4397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838198"/>
            <a:ext cx="7435875" cy="5715001"/>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106</a:t>
            </a:fld>
            <a:endParaRPr lang="en-US"/>
          </a:p>
        </p:txBody>
      </p:sp>
      <p:cxnSp>
        <p:nvCxnSpPr>
          <p:cNvPr id="3" name="Straight Arrow Connector 2"/>
          <p:cNvCxnSpPr/>
          <p:nvPr/>
        </p:nvCxnSpPr>
        <p:spPr>
          <a:xfrm flipH="1">
            <a:off x="2895600" y="409575"/>
            <a:ext cx="361950" cy="65799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14600" y="171450"/>
            <a:ext cx="4419600" cy="276999"/>
          </a:xfrm>
          <a:prstGeom prst="rect">
            <a:avLst/>
          </a:prstGeom>
          <a:noFill/>
        </p:spPr>
        <p:txBody>
          <a:bodyPr wrap="square" rtlCol="0">
            <a:spAutoFit/>
          </a:bodyPr>
          <a:lstStyle/>
          <a:p>
            <a:r>
              <a:rPr lang="en-US" sz="1200" dirty="0" smtClean="0"/>
              <a:t>Now the real &amp; imaginary parts are given in units of ohms.</a:t>
            </a:r>
            <a:endParaRPr lang="en-US" sz="1200" dirty="0"/>
          </a:p>
        </p:txBody>
      </p:sp>
      <p:cxnSp>
        <p:nvCxnSpPr>
          <p:cNvPr id="9" name="Straight Arrow Connector 8"/>
          <p:cNvCxnSpPr/>
          <p:nvPr/>
        </p:nvCxnSpPr>
        <p:spPr>
          <a:xfrm flipH="1">
            <a:off x="3676650" y="438150"/>
            <a:ext cx="19050" cy="5905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2400" y="386149"/>
            <a:ext cx="2743200" cy="461665"/>
          </a:xfrm>
          <a:prstGeom prst="rect">
            <a:avLst/>
          </a:prstGeom>
          <a:noFill/>
        </p:spPr>
        <p:txBody>
          <a:bodyPr wrap="square" rtlCol="0">
            <a:spAutoFit/>
          </a:bodyPr>
          <a:lstStyle/>
          <a:p>
            <a:r>
              <a:rPr lang="en-US" sz="1200" dirty="0" smtClean="0"/>
              <a:t>... And this real part is obviously way too perfect across all frequencies.</a:t>
            </a:r>
            <a:endParaRPr lang="en-US" sz="1200" dirty="0"/>
          </a:p>
        </p:txBody>
      </p:sp>
      <p:cxnSp>
        <p:nvCxnSpPr>
          <p:cNvPr id="14" name="Straight Arrow Connector 13"/>
          <p:cNvCxnSpPr/>
          <p:nvPr/>
        </p:nvCxnSpPr>
        <p:spPr>
          <a:xfrm>
            <a:off x="2114550" y="561975"/>
            <a:ext cx="352425" cy="5048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4397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107</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7600" y="309637"/>
            <a:ext cx="1363240" cy="1033790"/>
          </a:xfrm>
          <a:prstGeom prst="rect">
            <a:avLst/>
          </a:prstGeom>
        </p:spPr>
      </p:pic>
      <p:sp>
        <p:nvSpPr>
          <p:cNvPr id="4" name="TextBox 3"/>
          <p:cNvSpPr txBox="1"/>
          <p:nvPr/>
        </p:nvSpPr>
        <p:spPr>
          <a:xfrm>
            <a:off x="228600" y="195590"/>
            <a:ext cx="6934200" cy="523220"/>
          </a:xfrm>
          <a:prstGeom prst="rect">
            <a:avLst/>
          </a:prstGeom>
          <a:noFill/>
        </p:spPr>
        <p:txBody>
          <a:bodyPr wrap="square" rtlCol="0">
            <a:spAutoFit/>
          </a:bodyPr>
          <a:lstStyle/>
          <a:p>
            <a:r>
              <a:rPr lang="en-US" sz="1400" dirty="0" smtClean="0"/>
              <a:t>We need to measure something </a:t>
            </a:r>
            <a:r>
              <a:rPr lang="en-US" sz="1400" i="1" dirty="0" smtClean="0"/>
              <a:t>else</a:t>
            </a:r>
            <a:r>
              <a:rPr lang="en-US" sz="1400" dirty="0" smtClean="0"/>
              <a:t>.  We have another Load standard, this 902-60003 male Load.  We’ll need to connect a female-female adapter to the just-calibrated Port 1</a:t>
            </a:r>
            <a:endParaRPr lang="en-US"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447800"/>
            <a:ext cx="7509424" cy="4993767"/>
          </a:xfrm>
          <a:prstGeom prst="rect">
            <a:avLst/>
          </a:prstGeom>
        </p:spPr>
      </p:pic>
      <p:sp>
        <p:nvSpPr>
          <p:cNvPr id="6" name="TextBox 5"/>
          <p:cNvSpPr txBox="1"/>
          <p:nvPr/>
        </p:nvSpPr>
        <p:spPr>
          <a:xfrm>
            <a:off x="381000" y="6504801"/>
            <a:ext cx="3581400" cy="276999"/>
          </a:xfrm>
          <a:prstGeom prst="rect">
            <a:avLst/>
          </a:prstGeom>
          <a:noFill/>
        </p:spPr>
        <p:txBody>
          <a:bodyPr wrap="square" rtlCol="0">
            <a:spAutoFit/>
          </a:bodyPr>
          <a:lstStyle/>
          <a:p>
            <a:r>
              <a:rPr lang="en-US" sz="1200" dirty="0" smtClean="0"/>
              <a:t>The return loss is really on the order of -50 dB:</a:t>
            </a:r>
            <a:endParaRPr lang="en-US" sz="1200" dirty="0"/>
          </a:p>
        </p:txBody>
      </p:sp>
      <p:cxnSp>
        <p:nvCxnSpPr>
          <p:cNvPr id="7" name="Straight Arrow Connector 6"/>
          <p:cNvCxnSpPr/>
          <p:nvPr/>
        </p:nvCxnSpPr>
        <p:spPr>
          <a:xfrm flipH="1" flipV="1">
            <a:off x="2752725" y="4457700"/>
            <a:ext cx="276225" cy="206692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3850" y="826532"/>
            <a:ext cx="3581400" cy="461665"/>
          </a:xfrm>
          <a:prstGeom prst="rect">
            <a:avLst/>
          </a:prstGeom>
          <a:noFill/>
        </p:spPr>
        <p:txBody>
          <a:bodyPr wrap="square" rtlCol="0">
            <a:spAutoFit/>
          </a:bodyPr>
          <a:lstStyle/>
          <a:p>
            <a:r>
              <a:rPr lang="en-US" sz="1200" dirty="0" smtClean="0"/>
              <a:t>The impedance Smith Chart shows a little bit of impedance real part variation across frequency:</a:t>
            </a:r>
            <a:endParaRPr lang="en-US" sz="1200" dirty="0"/>
          </a:p>
        </p:txBody>
      </p:sp>
      <p:cxnSp>
        <p:nvCxnSpPr>
          <p:cNvPr id="12" name="Straight Arrow Connector 11"/>
          <p:cNvCxnSpPr/>
          <p:nvPr/>
        </p:nvCxnSpPr>
        <p:spPr>
          <a:xfrm>
            <a:off x="1809750" y="1257300"/>
            <a:ext cx="771525" cy="3905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4397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108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316736"/>
            <a:ext cx="8038046" cy="5084064"/>
          </a:xfrm>
          <a:prstGeom prst="rect">
            <a:avLst/>
          </a:prstGeom>
        </p:spPr>
      </p:pic>
      <p:sp>
        <p:nvSpPr>
          <p:cNvPr id="5" name="TextBox 4"/>
          <p:cNvSpPr txBox="1"/>
          <p:nvPr/>
        </p:nvSpPr>
        <p:spPr>
          <a:xfrm>
            <a:off x="228600" y="195590"/>
            <a:ext cx="8686800" cy="1015663"/>
          </a:xfrm>
          <a:prstGeom prst="rect">
            <a:avLst/>
          </a:prstGeom>
          <a:noFill/>
        </p:spPr>
        <p:txBody>
          <a:bodyPr wrap="square" rtlCol="0">
            <a:spAutoFit/>
          </a:bodyPr>
          <a:lstStyle/>
          <a:p>
            <a:r>
              <a:rPr lang="en-US" sz="1200" dirty="0" smtClean="0"/>
              <a:t>Zoom in on the Smith Chart by scaling the radius to 0.1.  Now you can see that a real Load measurement is not a perfect dot.  </a:t>
            </a:r>
          </a:p>
          <a:p>
            <a:endParaRPr lang="en-US" sz="1200" dirty="0"/>
          </a:p>
          <a:p>
            <a:r>
              <a:rPr lang="en-US" sz="1200" dirty="0" smtClean="0"/>
              <a:t>Again, the proper way to verify if a calibration is good is always to measure something </a:t>
            </a:r>
            <a:r>
              <a:rPr lang="en-US" sz="1200" i="1" dirty="0" smtClean="0"/>
              <a:t>else</a:t>
            </a:r>
            <a:r>
              <a:rPr lang="en-US" sz="1200" dirty="0" smtClean="0"/>
              <a:t>.  If that something else is a calibration standard, then you can see if its measurements match its model (but the standard you measure, has to not be one of the 3 you calibrated with).  We’ll verify an ECal calibration with this technique, later on in these slides.</a:t>
            </a:r>
            <a:endParaRPr lang="en-US" sz="1200" i="1" dirty="0"/>
          </a:p>
        </p:txBody>
      </p:sp>
    </p:spTree>
    <p:extLst>
      <p:ext uri="{BB962C8B-B14F-4D97-AF65-F5344CB8AC3E}">
        <p14:creationId xmlns:p14="http://schemas.microsoft.com/office/powerpoint/2010/main" val="4764397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109</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762000"/>
            <a:ext cx="4902200" cy="230403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3872113"/>
            <a:ext cx="876861" cy="23903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3872113"/>
            <a:ext cx="781851" cy="216372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6869" y="4024513"/>
            <a:ext cx="1011731" cy="2681087"/>
          </a:xfrm>
          <a:prstGeom prst="rect">
            <a:avLst/>
          </a:prstGeom>
        </p:spPr>
      </p:pic>
      <p:sp>
        <p:nvSpPr>
          <p:cNvPr id="9" name="TextBox 8"/>
          <p:cNvSpPr txBox="1"/>
          <p:nvPr/>
        </p:nvSpPr>
        <p:spPr>
          <a:xfrm>
            <a:off x="152400" y="76200"/>
            <a:ext cx="8675195" cy="369332"/>
          </a:xfrm>
          <a:prstGeom prst="rect">
            <a:avLst/>
          </a:prstGeom>
          <a:noFill/>
        </p:spPr>
        <p:txBody>
          <a:bodyPr wrap="none" rtlCol="0">
            <a:spAutoFit/>
          </a:bodyPr>
          <a:lstStyle/>
          <a:p>
            <a:r>
              <a:rPr lang="en-US" dirty="0" smtClean="0"/>
              <a:t>Now, we’ll demonstrate a 2-Port cal.  Calibrate Ports 1 &amp; 2 using 85033E female standards. </a:t>
            </a:r>
            <a:endParaRPr lang="en-US" dirty="0"/>
          </a:p>
        </p:txBody>
      </p:sp>
      <p:sp>
        <p:nvSpPr>
          <p:cNvPr id="10" name="TextBox 9"/>
          <p:cNvSpPr txBox="1"/>
          <p:nvPr/>
        </p:nvSpPr>
        <p:spPr>
          <a:xfrm>
            <a:off x="1283261" y="3074190"/>
            <a:ext cx="3771339" cy="276999"/>
          </a:xfrm>
          <a:prstGeom prst="rect">
            <a:avLst/>
          </a:prstGeom>
          <a:noFill/>
        </p:spPr>
        <p:txBody>
          <a:bodyPr wrap="square" rtlCol="0">
            <a:spAutoFit/>
          </a:bodyPr>
          <a:lstStyle/>
          <a:p>
            <a:r>
              <a:rPr lang="en-US" sz="1200" dirty="0" smtClean="0"/>
              <a:t>Start with male-N-to-female-SMA adapters on both ports.</a:t>
            </a:r>
            <a:endParaRPr lang="en-US" sz="1200" dirty="0"/>
          </a:p>
        </p:txBody>
      </p:sp>
      <p:cxnSp>
        <p:nvCxnSpPr>
          <p:cNvPr id="11" name="Straight Arrow Connector 10"/>
          <p:cNvCxnSpPr/>
          <p:nvPr/>
        </p:nvCxnSpPr>
        <p:spPr>
          <a:xfrm flipV="1">
            <a:off x="2886075" y="2981325"/>
            <a:ext cx="282855" cy="1524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05325" y="2951734"/>
            <a:ext cx="260770" cy="20104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8574" y="3787676"/>
            <a:ext cx="1724025" cy="2308324"/>
          </a:xfrm>
          <a:prstGeom prst="rect">
            <a:avLst/>
          </a:prstGeom>
          <a:noFill/>
        </p:spPr>
        <p:txBody>
          <a:bodyPr wrap="square" rtlCol="0">
            <a:spAutoFit/>
          </a:bodyPr>
          <a:lstStyle/>
          <a:p>
            <a:r>
              <a:rPr lang="en-US" sz="1200" dirty="0" smtClean="0"/>
              <a:t>Attach a 85033E female Open to the end of the cable attached to Port 1 (use the 8 mm open-end wrench and the torque wrench).  Hit the Cal hard key.  Select the 85033E_thru cal kit.</a:t>
            </a:r>
          </a:p>
          <a:p>
            <a:endParaRPr lang="en-US" sz="1200" dirty="0"/>
          </a:p>
          <a:p>
            <a:r>
              <a:rPr lang="en-US" sz="1200" dirty="0" smtClean="0"/>
              <a:t>On the Calibration menu, select Calibrate.  Then select 2-Port Cal:</a:t>
            </a:r>
            <a:endParaRPr lang="en-US" sz="1200" dirty="0"/>
          </a:p>
        </p:txBody>
      </p:sp>
      <p:sp>
        <p:nvSpPr>
          <p:cNvPr id="15" name="TextBox 14"/>
          <p:cNvSpPr txBox="1"/>
          <p:nvPr/>
        </p:nvSpPr>
        <p:spPr>
          <a:xfrm>
            <a:off x="5187950" y="381000"/>
            <a:ext cx="3771339" cy="646331"/>
          </a:xfrm>
          <a:prstGeom prst="rect">
            <a:avLst/>
          </a:prstGeom>
          <a:noFill/>
        </p:spPr>
        <p:txBody>
          <a:bodyPr wrap="square" rtlCol="0">
            <a:spAutoFit/>
          </a:bodyPr>
          <a:lstStyle/>
          <a:p>
            <a:r>
              <a:rPr lang="en-US" sz="1200" dirty="0" smtClean="0"/>
              <a:t>Hit Preset.</a:t>
            </a:r>
          </a:p>
          <a:p>
            <a:r>
              <a:rPr lang="en-US" sz="1200" dirty="0" smtClean="0"/>
              <a:t>Sweep setup:  300 MHz to 3 GHz, IF=10 kHz, 1601 pts.</a:t>
            </a:r>
          </a:p>
          <a:p>
            <a:r>
              <a:rPr lang="en-US" sz="1200" dirty="0" smtClean="0"/>
              <a:t>Attach male-male SMA cables to each of Ports 1 &amp; 2.</a:t>
            </a:r>
            <a:endParaRPr lang="en-US" sz="1200" dirty="0"/>
          </a:p>
        </p:txBody>
      </p:sp>
      <p:sp>
        <p:nvSpPr>
          <p:cNvPr id="16" name="Oval 15"/>
          <p:cNvSpPr/>
          <p:nvPr/>
        </p:nvSpPr>
        <p:spPr>
          <a:xfrm>
            <a:off x="4270123" y="4072162"/>
            <a:ext cx="950137" cy="2855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372660" y="4130014"/>
            <a:ext cx="950137" cy="2855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6322797" y="4272776"/>
            <a:ext cx="535203" cy="194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7689380" y="4833936"/>
            <a:ext cx="397345" cy="50006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7794155" y="5219699"/>
            <a:ext cx="273520" cy="15240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988866" y="5253335"/>
            <a:ext cx="1127125" cy="461665"/>
          </a:xfrm>
          <a:prstGeom prst="rect">
            <a:avLst/>
          </a:prstGeom>
          <a:noFill/>
        </p:spPr>
        <p:txBody>
          <a:bodyPr wrap="square" rtlCol="0">
            <a:spAutoFit/>
          </a:bodyPr>
          <a:lstStyle/>
          <a:p>
            <a:r>
              <a:rPr lang="en-US" sz="1200" dirty="0" smtClean="0"/>
              <a:t>Repeat for Short &amp; Load</a:t>
            </a:r>
            <a:endParaRPr lang="en-US" sz="1200" dirty="0"/>
          </a:p>
        </p:txBody>
      </p: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47230" y="3826405"/>
            <a:ext cx="2160543" cy="1753126"/>
          </a:xfrm>
          <a:prstGeom prst="rect">
            <a:avLst/>
          </a:prstGeom>
        </p:spPr>
      </p:pic>
    </p:spTree>
    <p:extLst>
      <p:ext uri="{BB962C8B-B14F-4D97-AF65-F5344CB8AC3E}">
        <p14:creationId xmlns:p14="http://schemas.microsoft.com/office/powerpoint/2010/main" val="1491309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B88B3E5-8DBD-413F-A3F0-26A2FEE5F419}" type="slidenum">
              <a:rPr lang="en-US" smtClean="0"/>
              <a:t>11</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237" y="685800"/>
            <a:ext cx="3292231" cy="213995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0257" y="4263331"/>
            <a:ext cx="1774093" cy="105381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382" y="4244137"/>
            <a:ext cx="1168400" cy="116606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00" y="1001466"/>
            <a:ext cx="3098800" cy="1803502"/>
          </a:xfrm>
          <a:prstGeom prst="rect">
            <a:avLst/>
          </a:prstGeom>
        </p:spPr>
      </p:pic>
      <p:sp>
        <p:nvSpPr>
          <p:cNvPr id="12" name="TextBox 11"/>
          <p:cNvSpPr txBox="1"/>
          <p:nvPr/>
        </p:nvSpPr>
        <p:spPr>
          <a:xfrm>
            <a:off x="5719720" y="2904366"/>
            <a:ext cx="3246480" cy="246221"/>
          </a:xfrm>
          <a:prstGeom prst="rect">
            <a:avLst/>
          </a:prstGeom>
          <a:noFill/>
        </p:spPr>
        <p:txBody>
          <a:bodyPr wrap="square" rtlCol="0">
            <a:spAutoFit/>
          </a:bodyPr>
          <a:lstStyle/>
          <a:p>
            <a:r>
              <a:rPr lang="en-US" sz="1000" dirty="0" smtClean="0"/>
              <a:t>All of our coax cables are male-SMA-to-male-SMA cables. </a:t>
            </a:r>
            <a:endParaRPr lang="en-US" sz="1000" dirty="0"/>
          </a:p>
        </p:txBody>
      </p:sp>
      <p:cxnSp>
        <p:nvCxnSpPr>
          <p:cNvPr id="13" name="Straight Arrow Connector 12"/>
          <p:cNvCxnSpPr/>
          <p:nvPr/>
        </p:nvCxnSpPr>
        <p:spPr>
          <a:xfrm flipH="1" flipV="1">
            <a:off x="6249555" y="2282679"/>
            <a:ext cx="295563" cy="66786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6582064" y="2435080"/>
            <a:ext cx="103910" cy="46928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8000" y="4170274"/>
            <a:ext cx="1828800" cy="1239926"/>
          </a:xfrm>
          <a:prstGeom prst="rect">
            <a:avLst/>
          </a:prstGeom>
        </p:spPr>
      </p:pic>
      <p:sp>
        <p:nvSpPr>
          <p:cNvPr id="16" name="TextBox 15"/>
          <p:cNvSpPr txBox="1"/>
          <p:nvPr/>
        </p:nvSpPr>
        <p:spPr>
          <a:xfrm>
            <a:off x="76199" y="108532"/>
            <a:ext cx="8920121" cy="307777"/>
          </a:xfrm>
          <a:prstGeom prst="rect">
            <a:avLst/>
          </a:prstGeom>
          <a:noFill/>
        </p:spPr>
        <p:txBody>
          <a:bodyPr wrap="square" rtlCol="0">
            <a:spAutoFit/>
          </a:bodyPr>
          <a:lstStyle/>
          <a:p>
            <a:r>
              <a:rPr lang="en-US" sz="1400" dirty="0" smtClean="0"/>
              <a:t>Our network analyzers have female N connectors, to which we usually attach male-N-to-female-SMA adapters.  </a:t>
            </a:r>
            <a:endParaRPr lang="en-US" sz="1400" dirty="0"/>
          </a:p>
        </p:txBody>
      </p:sp>
      <p:sp>
        <p:nvSpPr>
          <p:cNvPr id="17" name="TextBox 16"/>
          <p:cNvSpPr txBox="1"/>
          <p:nvPr/>
        </p:nvSpPr>
        <p:spPr>
          <a:xfrm>
            <a:off x="4724400" y="5410200"/>
            <a:ext cx="4271921" cy="1384995"/>
          </a:xfrm>
          <a:prstGeom prst="rect">
            <a:avLst/>
          </a:prstGeom>
          <a:noFill/>
        </p:spPr>
        <p:txBody>
          <a:bodyPr wrap="square" rtlCol="0">
            <a:spAutoFit/>
          </a:bodyPr>
          <a:lstStyle/>
          <a:p>
            <a:r>
              <a:rPr lang="en-US" sz="1400" dirty="0" smtClean="0"/>
              <a:t>Make sure that none of the adapters have rubber gaskets down at their bottom.  Those are made for outdoor applications and require a different torque setting.  You can pull the gaskets out with tweezers.  If they’re left in, and not fully torqued, they make poor (intermittent) connection and don’t work.</a:t>
            </a:r>
            <a:endParaRPr lang="en-US" sz="1400" dirty="0"/>
          </a:p>
        </p:txBody>
      </p:sp>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76800" y="3886200"/>
            <a:ext cx="1685841" cy="1524000"/>
          </a:xfrm>
          <a:prstGeom prst="rect">
            <a:avLst/>
          </a:prstGeom>
        </p:spPr>
      </p:pic>
      <p:cxnSp>
        <p:nvCxnSpPr>
          <p:cNvPr id="19" name="Straight Arrow Connector 18"/>
          <p:cNvCxnSpPr/>
          <p:nvPr/>
        </p:nvCxnSpPr>
        <p:spPr>
          <a:xfrm>
            <a:off x="2657230" y="339430"/>
            <a:ext cx="76734" cy="158173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038764" y="374066"/>
            <a:ext cx="2613892" cy="205509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11730" y="3507512"/>
            <a:ext cx="4348018" cy="738664"/>
          </a:xfrm>
          <a:prstGeom prst="rect">
            <a:avLst/>
          </a:prstGeom>
          <a:noFill/>
        </p:spPr>
        <p:txBody>
          <a:bodyPr wrap="square" rtlCol="0">
            <a:spAutoFit/>
          </a:bodyPr>
          <a:lstStyle/>
          <a:p>
            <a:r>
              <a:rPr lang="en-US" sz="1400" dirty="0" smtClean="0"/>
              <a:t>The calibration reference plane of a male N connector is the plane coincident with the edge face of this metal ground ring surrounding the center signal pin.</a:t>
            </a:r>
            <a:endParaRPr lang="en-US" sz="1400" dirty="0"/>
          </a:p>
        </p:txBody>
      </p:sp>
      <p:cxnSp>
        <p:nvCxnSpPr>
          <p:cNvPr id="25" name="Straight Arrow Connector 24"/>
          <p:cNvCxnSpPr/>
          <p:nvPr/>
        </p:nvCxnSpPr>
        <p:spPr>
          <a:xfrm flipH="1">
            <a:off x="1068576" y="4091709"/>
            <a:ext cx="316879" cy="52041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059715" y="4682113"/>
            <a:ext cx="440504" cy="85970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28600" y="5410200"/>
            <a:ext cx="4348018" cy="1384995"/>
          </a:xfrm>
          <a:prstGeom prst="rect">
            <a:avLst/>
          </a:prstGeom>
          <a:noFill/>
        </p:spPr>
        <p:txBody>
          <a:bodyPr wrap="square" rtlCol="0">
            <a:spAutoFit/>
          </a:bodyPr>
          <a:lstStyle/>
          <a:p>
            <a:r>
              <a:rPr lang="en-US" sz="1400" dirty="0" smtClean="0"/>
              <a:t>The mating surface on the female connector is another metal ring</a:t>
            </a:r>
            <a:r>
              <a:rPr lang="en-US" sz="1400" dirty="0"/>
              <a:t> </a:t>
            </a:r>
            <a:r>
              <a:rPr lang="en-US" sz="1400" dirty="0" smtClean="0"/>
              <a:t>down at the bottom.  However, we won’t usually be calibrating directly at this port.  We usually want to calibrate so as to move the calibration reference plane from this plane to the far end of our male-male SMA cables.</a:t>
            </a:r>
          </a:p>
        </p:txBody>
      </p:sp>
    </p:spTree>
    <p:extLst>
      <p:ext uri="{BB962C8B-B14F-4D97-AF65-F5344CB8AC3E}">
        <p14:creationId xmlns:p14="http://schemas.microsoft.com/office/powerpoint/2010/main" val="303427865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110</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8600" y="533400"/>
            <a:ext cx="1035363" cy="27432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0" y="533400"/>
            <a:ext cx="990467" cy="262209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7000" y="542925"/>
            <a:ext cx="1023553" cy="1025525"/>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14500" y="4447032"/>
            <a:ext cx="5715000" cy="1771650"/>
          </a:xfrm>
          <a:prstGeom prst="rect">
            <a:avLst/>
          </a:prstGeom>
        </p:spPr>
      </p:pic>
      <p:sp>
        <p:nvSpPr>
          <p:cNvPr id="10" name="TextBox 9"/>
          <p:cNvSpPr txBox="1"/>
          <p:nvPr/>
        </p:nvSpPr>
        <p:spPr>
          <a:xfrm>
            <a:off x="161925" y="152400"/>
            <a:ext cx="1811941" cy="276999"/>
          </a:xfrm>
          <a:prstGeom prst="rect">
            <a:avLst/>
          </a:prstGeom>
          <a:noFill/>
        </p:spPr>
        <p:txBody>
          <a:bodyPr wrap="square" rtlCol="0">
            <a:spAutoFit/>
          </a:bodyPr>
          <a:lstStyle/>
          <a:p>
            <a:r>
              <a:rPr lang="en-US" sz="1200" dirty="0" smtClean="0"/>
              <a:t>Repeat again on Port 2:</a:t>
            </a:r>
            <a:endParaRPr lang="en-US" sz="1200" dirty="0"/>
          </a:p>
        </p:txBody>
      </p:sp>
      <p:sp>
        <p:nvSpPr>
          <p:cNvPr id="11" name="Oval 10"/>
          <p:cNvSpPr/>
          <p:nvPr/>
        </p:nvSpPr>
        <p:spPr>
          <a:xfrm>
            <a:off x="4067175" y="2977489"/>
            <a:ext cx="950137" cy="2855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5017312" y="714375"/>
            <a:ext cx="307163" cy="240587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5334000" y="1136876"/>
            <a:ext cx="950137" cy="2855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V="1">
            <a:off x="6343650" y="1133475"/>
            <a:ext cx="314325" cy="11430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7500553" y="1136877"/>
            <a:ext cx="271847" cy="17757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257300" y="4170033"/>
            <a:ext cx="6629400" cy="276999"/>
          </a:xfrm>
          <a:prstGeom prst="rect">
            <a:avLst/>
          </a:prstGeom>
          <a:noFill/>
        </p:spPr>
        <p:txBody>
          <a:bodyPr wrap="square" rtlCol="0">
            <a:spAutoFit/>
          </a:bodyPr>
          <a:lstStyle/>
          <a:p>
            <a:pPr algn="ctr"/>
            <a:r>
              <a:rPr lang="en-US" sz="1200" dirty="0" smtClean="0"/>
              <a:t>Attach the 85033E thru adapter (use the 7 mm open-end wrench and the torque wrench).</a:t>
            </a:r>
            <a:endParaRPr lang="en-US" sz="1200" dirty="0"/>
          </a:p>
        </p:txBody>
      </p:sp>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925" y="714375"/>
            <a:ext cx="3794281" cy="1890817"/>
          </a:xfrm>
          <a:prstGeom prst="rect">
            <a:avLst/>
          </a:prstGeom>
        </p:spPr>
      </p:pic>
    </p:spTree>
    <p:extLst>
      <p:ext uri="{BB962C8B-B14F-4D97-AF65-F5344CB8AC3E}">
        <p14:creationId xmlns:p14="http://schemas.microsoft.com/office/powerpoint/2010/main" val="15838695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62" y="1580923"/>
            <a:ext cx="4700849" cy="3082414"/>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6535" y="4391799"/>
            <a:ext cx="823062" cy="2199501"/>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111</a:t>
            </a:fld>
            <a:endParaRPr lang="en-US"/>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0474" y="1066799"/>
            <a:ext cx="943326" cy="2442499"/>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05470" y="1063624"/>
            <a:ext cx="805130" cy="803275"/>
          </a:xfrm>
          <a:prstGeom prst="rect">
            <a:avLst/>
          </a:prstGeom>
        </p:spPr>
      </p:pic>
      <p:sp>
        <p:nvSpPr>
          <p:cNvPr id="9" name="TextBox 8"/>
          <p:cNvSpPr txBox="1"/>
          <p:nvPr/>
        </p:nvSpPr>
        <p:spPr>
          <a:xfrm>
            <a:off x="95250" y="57487"/>
            <a:ext cx="8820150" cy="276999"/>
          </a:xfrm>
          <a:prstGeom prst="rect">
            <a:avLst/>
          </a:prstGeom>
          <a:noFill/>
        </p:spPr>
        <p:txBody>
          <a:bodyPr wrap="square" rtlCol="0">
            <a:spAutoFit/>
          </a:bodyPr>
          <a:lstStyle/>
          <a:p>
            <a:r>
              <a:rPr lang="en-US" sz="1200" dirty="0" smtClean="0"/>
              <a:t>Since we haven’t calibrate yet, the LogMag S11 and LogMag S22 traces will look all ripply.</a:t>
            </a:r>
            <a:endParaRPr lang="en-US" sz="1200" dirty="0"/>
          </a:p>
        </p:txBody>
      </p:sp>
      <p:sp>
        <p:nvSpPr>
          <p:cNvPr id="10" name="TextBox 9"/>
          <p:cNvSpPr txBox="1"/>
          <p:nvPr/>
        </p:nvSpPr>
        <p:spPr>
          <a:xfrm>
            <a:off x="430662" y="609600"/>
            <a:ext cx="5739070" cy="830997"/>
          </a:xfrm>
          <a:prstGeom prst="rect">
            <a:avLst/>
          </a:prstGeom>
          <a:noFill/>
        </p:spPr>
        <p:txBody>
          <a:bodyPr wrap="square" rtlCol="0">
            <a:spAutoFit/>
          </a:bodyPr>
          <a:lstStyle/>
          <a:p>
            <a:r>
              <a:rPr lang="en-US" sz="1200" dirty="0" smtClean="0"/>
              <a:t>After setting up your traces, they way you want them, hit the Cal hard key again and resume the cal.  You already finished the Reflection (one-port) measurements.  Now select Transmission again.  You can resume the calibration from where you left off when you changed your windows/traces.</a:t>
            </a:r>
            <a:endParaRPr lang="en-US" sz="1200" dirty="0"/>
          </a:p>
        </p:txBody>
      </p:sp>
      <p:sp>
        <p:nvSpPr>
          <p:cNvPr id="11" name="Oval 10"/>
          <p:cNvSpPr/>
          <p:nvPr/>
        </p:nvSpPr>
        <p:spPr>
          <a:xfrm>
            <a:off x="6581775" y="1638526"/>
            <a:ext cx="950137" cy="2855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a:off x="6096000" y="4429125"/>
            <a:ext cx="361950" cy="60007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7746188" y="1295400"/>
            <a:ext cx="950137" cy="2855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61693" y="1924050"/>
            <a:ext cx="1382307" cy="830997"/>
          </a:xfrm>
          <a:prstGeom prst="rect">
            <a:avLst/>
          </a:prstGeom>
          <a:noFill/>
        </p:spPr>
        <p:txBody>
          <a:bodyPr wrap="square" rtlCol="0">
            <a:spAutoFit/>
          </a:bodyPr>
          <a:lstStyle/>
          <a:p>
            <a:r>
              <a:rPr lang="en-US" sz="1200" dirty="0" smtClean="0"/>
              <a:t>Select f-f thru to execute the transmission measurements. </a:t>
            </a:r>
            <a:endParaRPr lang="en-US" sz="1200" dirty="0"/>
          </a:p>
        </p:txBody>
      </p:sp>
      <p:sp>
        <p:nvSpPr>
          <p:cNvPr id="17" name="TextBox 16"/>
          <p:cNvSpPr txBox="1"/>
          <p:nvPr/>
        </p:nvSpPr>
        <p:spPr>
          <a:xfrm>
            <a:off x="5104228" y="3667125"/>
            <a:ext cx="1382307" cy="830997"/>
          </a:xfrm>
          <a:prstGeom prst="rect">
            <a:avLst/>
          </a:prstGeom>
          <a:noFill/>
        </p:spPr>
        <p:txBody>
          <a:bodyPr wrap="square" rtlCol="0">
            <a:spAutoFit/>
          </a:bodyPr>
          <a:lstStyle/>
          <a:p>
            <a:r>
              <a:rPr lang="en-US" sz="1200" dirty="0" smtClean="0"/>
              <a:t>Check mark appears.  Hit Return.  You still haven’t calibrated! </a:t>
            </a:r>
            <a:endParaRPr lang="en-US" sz="1200" dirty="0"/>
          </a:p>
        </p:txBody>
      </p:sp>
      <p:sp>
        <p:nvSpPr>
          <p:cNvPr id="18" name="TextBox 17"/>
          <p:cNvSpPr txBox="1"/>
          <p:nvPr/>
        </p:nvSpPr>
        <p:spPr>
          <a:xfrm>
            <a:off x="1756181" y="4729162"/>
            <a:ext cx="3044419" cy="276999"/>
          </a:xfrm>
          <a:prstGeom prst="rect">
            <a:avLst/>
          </a:prstGeom>
          <a:noFill/>
        </p:spPr>
        <p:txBody>
          <a:bodyPr wrap="square" rtlCol="0">
            <a:spAutoFit/>
          </a:bodyPr>
          <a:lstStyle/>
          <a:p>
            <a:r>
              <a:rPr lang="en-US" sz="1200" dirty="0" smtClean="0"/>
              <a:t>Note this “Cor” icon still says Off.</a:t>
            </a:r>
            <a:endParaRPr lang="en-US" sz="1200" dirty="0"/>
          </a:p>
        </p:txBody>
      </p:sp>
      <p:cxnSp>
        <p:nvCxnSpPr>
          <p:cNvPr id="19" name="Straight Arrow Connector 18"/>
          <p:cNvCxnSpPr/>
          <p:nvPr/>
        </p:nvCxnSpPr>
        <p:spPr>
          <a:xfrm flipV="1">
            <a:off x="3886200" y="4568087"/>
            <a:ext cx="371475" cy="1905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391400" y="4500860"/>
            <a:ext cx="1600200" cy="1569660"/>
          </a:xfrm>
          <a:prstGeom prst="rect">
            <a:avLst/>
          </a:prstGeom>
          <a:noFill/>
        </p:spPr>
        <p:txBody>
          <a:bodyPr wrap="square" rtlCol="0">
            <a:spAutoFit/>
          </a:bodyPr>
          <a:lstStyle/>
          <a:p>
            <a:r>
              <a:rPr lang="en-US" sz="1200" dirty="0" smtClean="0"/>
              <a:t>Skip Isolation.  Hit Done.  Now you’re calibrated.  </a:t>
            </a:r>
            <a:r>
              <a:rPr lang="en-US" sz="1200" dirty="0"/>
              <a:t>T</a:t>
            </a:r>
            <a:r>
              <a:rPr lang="en-US" sz="1200" dirty="0" smtClean="0"/>
              <a:t>he analyzer takes all the measurements (in whatever order they were done) and does its computations.</a:t>
            </a:r>
            <a:endParaRPr lang="en-US" sz="1200" dirty="0"/>
          </a:p>
        </p:txBody>
      </p:sp>
      <p:sp>
        <p:nvSpPr>
          <p:cNvPr id="23" name="Oval 22"/>
          <p:cNvSpPr/>
          <p:nvPr/>
        </p:nvSpPr>
        <p:spPr>
          <a:xfrm>
            <a:off x="6565089" y="5457938"/>
            <a:ext cx="673911" cy="2951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a:off x="7255581" y="4896313"/>
            <a:ext cx="214487" cy="6811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38695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09759"/>
            <a:ext cx="7162800" cy="4737680"/>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112</a:t>
            </a:fld>
            <a:endParaRPr lang="en-US"/>
          </a:p>
        </p:txBody>
      </p:sp>
      <p:sp>
        <p:nvSpPr>
          <p:cNvPr id="5" name="TextBox 4"/>
          <p:cNvSpPr txBox="1"/>
          <p:nvPr/>
        </p:nvSpPr>
        <p:spPr>
          <a:xfrm>
            <a:off x="95250" y="57487"/>
            <a:ext cx="8820150" cy="830997"/>
          </a:xfrm>
          <a:prstGeom prst="rect">
            <a:avLst/>
          </a:prstGeom>
          <a:noFill/>
        </p:spPr>
        <p:txBody>
          <a:bodyPr wrap="square" rtlCol="0">
            <a:spAutoFit/>
          </a:bodyPr>
          <a:lstStyle/>
          <a:p>
            <a:r>
              <a:rPr lang="en-US" sz="1200" dirty="0" smtClean="0"/>
              <a:t>Now we’re calibrated.  The analyzer reset the display this way (I don’t know why).</a:t>
            </a:r>
          </a:p>
          <a:p>
            <a:endParaRPr lang="en-US" sz="1200" dirty="0"/>
          </a:p>
          <a:p>
            <a:r>
              <a:rPr lang="en-US" sz="1200" dirty="0" smtClean="0"/>
              <a:t>More importantly, notice 2 things to see that error-correction is now being applied.  First, [F2] appears at the end of this trace info line, signifying that a full 2-port error-correction calibration is now in effect.</a:t>
            </a:r>
            <a:endParaRPr lang="en-US" sz="1200" dirty="0"/>
          </a:p>
        </p:txBody>
      </p:sp>
      <p:cxnSp>
        <p:nvCxnSpPr>
          <p:cNvPr id="6" name="Straight Arrow Connector 5"/>
          <p:cNvCxnSpPr/>
          <p:nvPr/>
        </p:nvCxnSpPr>
        <p:spPr>
          <a:xfrm flipV="1">
            <a:off x="5943600" y="5553075"/>
            <a:ext cx="885826" cy="4191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095500" y="5904726"/>
            <a:ext cx="4191000" cy="276999"/>
          </a:xfrm>
          <a:prstGeom prst="rect">
            <a:avLst/>
          </a:prstGeom>
          <a:noFill/>
        </p:spPr>
        <p:txBody>
          <a:bodyPr wrap="square" rtlCol="0">
            <a:spAutoFit/>
          </a:bodyPr>
          <a:lstStyle/>
          <a:p>
            <a:r>
              <a:rPr lang="en-US" sz="1200" dirty="0" smtClean="0"/>
              <a:t>Also, this flag now says “Cor” and its background is bright blue.</a:t>
            </a:r>
            <a:endParaRPr lang="en-US" sz="1200" dirty="0"/>
          </a:p>
        </p:txBody>
      </p:sp>
      <p:cxnSp>
        <p:nvCxnSpPr>
          <p:cNvPr id="9" name="Straight Arrow Connector 8"/>
          <p:cNvCxnSpPr/>
          <p:nvPr/>
        </p:nvCxnSpPr>
        <p:spPr>
          <a:xfrm flipH="1">
            <a:off x="3324225" y="857250"/>
            <a:ext cx="533400" cy="18097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459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113</a:t>
            </a:fld>
            <a:endParaRPr lang="en-US"/>
          </a:p>
        </p:txBody>
      </p:sp>
      <p:sp>
        <p:nvSpPr>
          <p:cNvPr id="4" name="TextBox 3"/>
          <p:cNvSpPr txBox="1"/>
          <p:nvPr/>
        </p:nvSpPr>
        <p:spPr>
          <a:xfrm>
            <a:off x="95250" y="191869"/>
            <a:ext cx="8820150" cy="646331"/>
          </a:xfrm>
          <a:prstGeom prst="rect">
            <a:avLst/>
          </a:prstGeom>
          <a:noFill/>
        </p:spPr>
        <p:txBody>
          <a:bodyPr wrap="square" rtlCol="0">
            <a:spAutoFit/>
          </a:bodyPr>
          <a:lstStyle/>
          <a:p>
            <a:r>
              <a:rPr lang="en-US" sz="1200" dirty="0" smtClean="0"/>
              <a:t>We still have the female-female thru adapter connected which we calibrated with.  If we reset the display so as to display LogMag S21 and Phase S21, we can see that the traces are perfect ... too perfect.  We really need to measure something else, to see the residual systematic errors of our calibration.  This is just showing random (trace noise) error. </a:t>
            </a:r>
            <a:endParaRPr lang="en-US" sz="12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066800"/>
            <a:ext cx="7874000" cy="5219337"/>
          </a:xfrm>
          <a:prstGeom prst="rect">
            <a:avLst/>
          </a:prstGeom>
        </p:spPr>
      </p:pic>
    </p:spTree>
    <p:extLst>
      <p:ext uri="{BB962C8B-B14F-4D97-AF65-F5344CB8AC3E}">
        <p14:creationId xmlns:p14="http://schemas.microsoft.com/office/powerpoint/2010/main" val="3431459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114</a:t>
            </a:fld>
            <a:endParaRPr lang="en-US"/>
          </a:p>
        </p:txBody>
      </p:sp>
      <p:sp>
        <p:nvSpPr>
          <p:cNvPr id="4" name="TextBox 3"/>
          <p:cNvSpPr txBox="1"/>
          <p:nvPr/>
        </p:nvSpPr>
        <p:spPr>
          <a:xfrm>
            <a:off x="95250" y="191869"/>
            <a:ext cx="8820150" cy="307777"/>
          </a:xfrm>
          <a:prstGeom prst="rect">
            <a:avLst/>
          </a:prstGeom>
          <a:noFill/>
        </p:spPr>
        <p:txBody>
          <a:bodyPr wrap="square" rtlCol="0">
            <a:spAutoFit/>
          </a:bodyPr>
          <a:lstStyle/>
          <a:p>
            <a:r>
              <a:rPr lang="en-US" sz="1400" dirty="0" smtClean="0"/>
              <a:t>We need to measure something else.  Here we’ve attached a female Short standard to the end of the Port 2 cable.</a:t>
            </a:r>
            <a:endParaRPr lang="en-US" sz="1400" dirty="0"/>
          </a:p>
        </p:txBody>
      </p:sp>
      <p:sp>
        <p:nvSpPr>
          <p:cNvPr id="6" name="TextBox 5"/>
          <p:cNvSpPr txBox="1"/>
          <p:nvPr/>
        </p:nvSpPr>
        <p:spPr>
          <a:xfrm>
            <a:off x="4191000" y="1905000"/>
            <a:ext cx="4419600" cy="1015663"/>
          </a:xfrm>
          <a:prstGeom prst="rect">
            <a:avLst/>
          </a:prstGeom>
          <a:noFill/>
        </p:spPr>
        <p:txBody>
          <a:bodyPr wrap="square" rtlCol="0">
            <a:spAutoFit/>
          </a:bodyPr>
          <a:lstStyle/>
          <a:p>
            <a:r>
              <a:rPr lang="en-US" sz="1200" dirty="0" smtClean="0"/>
              <a:t>If we look at the magnitude and phase of S22, we see something like this.  We’ll go over characterizing standards such as this one, more precisely, later in these slides.  Next</a:t>
            </a:r>
            <a:r>
              <a:rPr lang="en-US" sz="1200" dirty="0"/>
              <a:t> </a:t>
            </a:r>
            <a:r>
              <a:rPr lang="en-US" sz="1200" dirty="0" smtClean="0"/>
              <a:t>though, we’ll look at understanding the difference between two features on the network analyzer:   Port Extension &amp; Electrical Delay</a:t>
            </a:r>
            <a:endParaRPr lang="en-US" sz="12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62000"/>
            <a:ext cx="3810000" cy="193675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048000"/>
            <a:ext cx="4674419" cy="31051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9550" y="4267200"/>
            <a:ext cx="3302000" cy="2165169"/>
          </a:xfrm>
          <a:prstGeom prst="rect">
            <a:avLst/>
          </a:prstGeom>
        </p:spPr>
      </p:pic>
      <p:sp>
        <p:nvSpPr>
          <p:cNvPr id="10" name="TextBox 9"/>
          <p:cNvSpPr txBox="1"/>
          <p:nvPr/>
        </p:nvSpPr>
        <p:spPr>
          <a:xfrm>
            <a:off x="4994275" y="3505200"/>
            <a:ext cx="4206875" cy="646331"/>
          </a:xfrm>
          <a:prstGeom prst="rect">
            <a:avLst/>
          </a:prstGeom>
          <a:noFill/>
        </p:spPr>
        <p:txBody>
          <a:bodyPr wrap="square" rtlCol="0">
            <a:spAutoFit/>
          </a:bodyPr>
          <a:lstStyle/>
          <a:p>
            <a:r>
              <a:rPr lang="en-US" sz="1200" dirty="0" smtClean="0"/>
              <a:t>Setting the top trace display S22 on an admittance Smith Chart.  This is the correct type of trace for a Short standard.  It has some phase due to its offset and due to a small amount of inductance.</a:t>
            </a:r>
            <a:endParaRPr lang="en-US" sz="1200" dirty="0"/>
          </a:p>
        </p:txBody>
      </p:sp>
    </p:spTree>
    <p:extLst>
      <p:ext uri="{BB962C8B-B14F-4D97-AF65-F5344CB8AC3E}">
        <p14:creationId xmlns:p14="http://schemas.microsoft.com/office/powerpoint/2010/main" val="17673787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115</a:t>
            </a:fld>
            <a:endParaRPr lang="en-US"/>
          </a:p>
        </p:txBody>
      </p:sp>
      <p:sp>
        <p:nvSpPr>
          <p:cNvPr id="3" name="TextBox 2"/>
          <p:cNvSpPr txBox="1"/>
          <p:nvPr/>
        </p:nvSpPr>
        <p:spPr>
          <a:xfrm>
            <a:off x="3861709" y="609600"/>
            <a:ext cx="1420582" cy="584775"/>
          </a:xfrm>
          <a:prstGeom prst="rect">
            <a:avLst/>
          </a:prstGeom>
          <a:noFill/>
        </p:spPr>
        <p:txBody>
          <a:bodyPr wrap="none" rtlCol="0">
            <a:spAutoFit/>
          </a:bodyPr>
          <a:lstStyle/>
          <a:p>
            <a:r>
              <a:rPr lang="en-US" sz="3200" dirty="0" smtClean="0"/>
              <a:t>Outline</a:t>
            </a:r>
            <a:endParaRPr lang="en-US" sz="3200" dirty="0"/>
          </a:p>
        </p:txBody>
      </p:sp>
      <p:sp>
        <p:nvSpPr>
          <p:cNvPr id="4" name="TextBox 3"/>
          <p:cNvSpPr txBox="1"/>
          <p:nvPr/>
        </p:nvSpPr>
        <p:spPr>
          <a:xfrm>
            <a:off x="1122915" y="1695450"/>
            <a:ext cx="5524333" cy="2862322"/>
          </a:xfrm>
          <a:prstGeom prst="rect">
            <a:avLst/>
          </a:prstGeom>
          <a:noFill/>
        </p:spPr>
        <p:txBody>
          <a:bodyPr wrap="none" rtlCol="0">
            <a:spAutoFit/>
          </a:bodyPr>
          <a:lstStyle/>
          <a:p>
            <a:pPr marL="285750" indent="-285750">
              <a:buFont typeface="Arial" pitchFamily="34" charset="0"/>
              <a:buChar char="•"/>
            </a:pPr>
            <a:r>
              <a:rPr lang="en-US" dirty="0" smtClean="0"/>
              <a:t>Intro</a:t>
            </a:r>
          </a:p>
          <a:p>
            <a:pPr marL="285750" indent="-285750">
              <a:buFont typeface="Arial" pitchFamily="34" charset="0"/>
              <a:buChar char="•"/>
            </a:pPr>
            <a:r>
              <a:rPr lang="en-US" dirty="0" smtClean="0"/>
              <a:t>First Look at Our Network Analyzers</a:t>
            </a:r>
          </a:p>
          <a:p>
            <a:pPr marL="285750" indent="-285750">
              <a:buFont typeface="Arial" pitchFamily="34" charset="0"/>
              <a:buChar char="•"/>
            </a:pPr>
            <a:r>
              <a:rPr lang="en-US" dirty="0" smtClean="0"/>
              <a:t>Cables:  Pre-testing Before Calibration</a:t>
            </a:r>
          </a:p>
          <a:p>
            <a:pPr marL="285750" indent="-285750">
              <a:buFont typeface="Arial" pitchFamily="34" charset="0"/>
              <a:buChar char="•"/>
            </a:pPr>
            <a:r>
              <a:rPr lang="en-US" dirty="0" smtClean="0"/>
              <a:t>Calibration Hardware</a:t>
            </a:r>
          </a:p>
          <a:p>
            <a:pPr marL="285750" indent="-285750">
              <a:buFont typeface="Arial" pitchFamily="34" charset="0"/>
              <a:buChar char="•"/>
            </a:pPr>
            <a:r>
              <a:rPr lang="en-US" dirty="0" smtClean="0"/>
              <a:t>Cal Kit Software in the Network Analyzer</a:t>
            </a:r>
          </a:p>
          <a:p>
            <a:pPr marL="285750" indent="-285750">
              <a:buFont typeface="Arial" pitchFamily="34" charset="0"/>
              <a:buChar char="•"/>
            </a:pPr>
            <a:r>
              <a:rPr lang="en-US" dirty="0"/>
              <a:t>D</a:t>
            </a:r>
            <a:r>
              <a:rPr lang="en-US" dirty="0" smtClean="0"/>
              <a:t>riving the Network Analyzer</a:t>
            </a:r>
          </a:p>
          <a:p>
            <a:pPr marL="285750" indent="-285750">
              <a:buFont typeface="Arial" pitchFamily="34" charset="0"/>
              <a:buChar char="•"/>
            </a:pPr>
            <a:r>
              <a:rPr lang="en-US" dirty="0"/>
              <a:t>1</a:t>
            </a:r>
            <a:r>
              <a:rPr lang="en-US" dirty="0" smtClean="0"/>
              <a:t>-Port &amp; 2-Port Cals with 85033E Standards</a:t>
            </a:r>
          </a:p>
          <a:p>
            <a:pPr marL="285750" indent="-285750">
              <a:buFont typeface="Arial" pitchFamily="34" charset="0"/>
              <a:buChar char="•"/>
            </a:pPr>
            <a:r>
              <a:rPr lang="en-US" dirty="0" smtClean="0">
                <a:solidFill>
                  <a:srgbClr val="FF0000"/>
                </a:solidFill>
              </a:rPr>
              <a:t>Port Extension vs. Electrical Delay</a:t>
            </a:r>
          </a:p>
          <a:p>
            <a:pPr marL="285750" indent="-285750">
              <a:buFont typeface="Arial" pitchFamily="34" charset="0"/>
              <a:buChar char="•"/>
            </a:pPr>
            <a:r>
              <a:rPr lang="en-US" dirty="0" smtClean="0"/>
              <a:t>Verifying Your Cal is Good:  Measuring Something Else</a:t>
            </a:r>
          </a:p>
          <a:p>
            <a:pPr marL="285750" indent="-285750">
              <a:buFont typeface="Arial" pitchFamily="34" charset="0"/>
              <a:buChar char="•"/>
            </a:pPr>
            <a:r>
              <a:rPr lang="en-US" dirty="0" smtClean="0"/>
              <a:t>Custom Cal Standards and User Cal Kits</a:t>
            </a:r>
          </a:p>
        </p:txBody>
      </p:sp>
    </p:spTree>
    <p:extLst>
      <p:ext uri="{BB962C8B-B14F-4D97-AF65-F5344CB8AC3E}">
        <p14:creationId xmlns:p14="http://schemas.microsoft.com/office/powerpoint/2010/main" val="25899390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436" y="1752600"/>
            <a:ext cx="7067129" cy="3200400"/>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116</a:t>
            </a:fld>
            <a:endParaRPr lang="en-US"/>
          </a:p>
        </p:txBody>
      </p:sp>
      <p:sp>
        <p:nvSpPr>
          <p:cNvPr id="5" name="TextBox 4"/>
          <p:cNvSpPr txBox="1"/>
          <p:nvPr/>
        </p:nvSpPr>
        <p:spPr>
          <a:xfrm>
            <a:off x="1651265" y="609600"/>
            <a:ext cx="5841471" cy="584775"/>
          </a:xfrm>
          <a:prstGeom prst="rect">
            <a:avLst/>
          </a:prstGeom>
          <a:noFill/>
        </p:spPr>
        <p:txBody>
          <a:bodyPr wrap="none" rtlCol="0">
            <a:spAutoFit/>
          </a:bodyPr>
          <a:lstStyle/>
          <a:p>
            <a:r>
              <a:rPr lang="en-US" sz="3200" dirty="0" smtClean="0"/>
              <a:t>Port Extension vs. Electical Delay</a:t>
            </a:r>
            <a:endParaRPr lang="en-US" sz="3200" dirty="0"/>
          </a:p>
        </p:txBody>
      </p:sp>
    </p:spTree>
    <p:extLst>
      <p:ext uri="{BB962C8B-B14F-4D97-AF65-F5344CB8AC3E}">
        <p14:creationId xmlns:p14="http://schemas.microsoft.com/office/powerpoint/2010/main" val="35235972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436" y="1752600"/>
            <a:ext cx="7067129" cy="3200400"/>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117</a:t>
            </a:fld>
            <a:endParaRPr lang="en-US"/>
          </a:p>
        </p:txBody>
      </p:sp>
      <p:sp>
        <p:nvSpPr>
          <p:cNvPr id="19" name="TextBox 18"/>
          <p:cNvSpPr txBox="1"/>
          <p:nvPr/>
        </p:nvSpPr>
        <p:spPr>
          <a:xfrm>
            <a:off x="6677024" y="4971246"/>
            <a:ext cx="2390775" cy="738664"/>
          </a:xfrm>
          <a:prstGeom prst="rect">
            <a:avLst/>
          </a:prstGeom>
          <a:noFill/>
        </p:spPr>
        <p:txBody>
          <a:bodyPr wrap="square" rtlCol="0">
            <a:spAutoFit/>
          </a:bodyPr>
          <a:lstStyle/>
          <a:p>
            <a:r>
              <a:rPr lang="en-US" sz="1400" dirty="0" smtClean="0"/>
              <a:t>Calibration reference plane (reference for zero phase, zero loss, zero mismatch)</a:t>
            </a:r>
            <a:endParaRPr lang="en-US" sz="1400" dirty="0"/>
          </a:p>
        </p:txBody>
      </p:sp>
      <p:cxnSp>
        <p:nvCxnSpPr>
          <p:cNvPr id="16" name="Straight Connector 15"/>
          <p:cNvCxnSpPr/>
          <p:nvPr/>
        </p:nvCxnSpPr>
        <p:spPr>
          <a:xfrm>
            <a:off x="6000750" y="2314575"/>
            <a:ext cx="466725" cy="457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6438900" y="2762250"/>
            <a:ext cx="19051" cy="4953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515100" y="3219450"/>
            <a:ext cx="1000125" cy="1743075"/>
          </a:xfrm>
          <a:prstGeom prst="line">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648200" y="5483423"/>
            <a:ext cx="1693156" cy="307777"/>
          </a:xfrm>
          <a:prstGeom prst="rect">
            <a:avLst/>
          </a:prstGeom>
          <a:noFill/>
        </p:spPr>
        <p:txBody>
          <a:bodyPr wrap="none" rtlCol="0">
            <a:spAutoFit/>
          </a:bodyPr>
          <a:lstStyle/>
          <a:p>
            <a:r>
              <a:rPr lang="en-US" sz="1400" dirty="0" smtClean="0"/>
              <a:t>Location of the open</a:t>
            </a:r>
            <a:endParaRPr lang="en-US" sz="1400" dirty="0"/>
          </a:p>
        </p:txBody>
      </p:sp>
      <p:cxnSp>
        <p:nvCxnSpPr>
          <p:cNvPr id="26" name="Straight Connector 25"/>
          <p:cNvCxnSpPr/>
          <p:nvPr/>
        </p:nvCxnSpPr>
        <p:spPr>
          <a:xfrm>
            <a:off x="5372100" y="3552825"/>
            <a:ext cx="190500" cy="1895475"/>
          </a:xfrm>
          <a:prstGeom prst="line">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924425" y="3009900"/>
            <a:ext cx="466725" cy="45720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901616" y="1295400"/>
            <a:ext cx="1949060" cy="307777"/>
          </a:xfrm>
          <a:prstGeom prst="rect">
            <a:avLst/>
          </a:prstGeom>
          <a:noFill/>
        </p:spPr>
        <p:txBody>
          <a:bodyPr wrap="none" rtlCol="0">
            <a:spAutoFit/>
          </a:bodyPr>
          <a:lstStyle/>
          <a:p>
            <a:r>
              <a:rPr lang="en-US" sz="1400" dirty="0" smtClean="0"/>
              <a:t>Cable attached to Port 2</a:t>
            </a:r>
            <a:endParaRPr lang="en-US" sz="1400" dirty="0"/>
          </a:p>
        </p:txBody>
      </p:sp>
      <p:cxnSp>
        <p:nvCxnSpPr>
          <p:cNvPr id="28" name="Straight Connector 27"/>
          <p:cNvCxnSpPr/>
          <p:nvPr/>
        </p:nvCxnSpPr>
        <p:spPr>
          <a:xfrm flipV="1">
            <a:off x="6534150" y="1676400"/>
            <a:ext cx="266700" cy="819150"/>
          </a:xfrm>
          <a:prstGeom prst="line">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4810125" y="2324101"/>
            <a:ext cx="1152525" cy="561974"/>
          </a:xfrm>
          <a:prstGeom prst="line">
            <a:avLst/>
          </a:prstGeom>
          <a:ln w="19050">
            <a:solidFill>
              <a:srgbClr val="00206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04068" y="228600"/>
            <a:ext cx="7646608" cy="954107"/>
          </a:xfrm>
          <a:prstGeom prst="rect">
            <a:avLst/>
          </a:prstGeom>
          <a:noFill/>
        </p:spPr>
        <p:txBody>
          <a:bodyPr wrap="square" rtlCol="0">
            <a:spAutoFit/>
          </a:bodyPr>
          <a:lstStyle/>
          <a:p>
            <a:r>
              <a:rPr lang="en-US" sz="1400" dirty="0" smtClean="0"/>
              <a:t>With the calibration already done as in the previous slides, let’s hook up this Open board (also used for mounting series components) to the Port 2 cable.  The full 2-port calibration had moved the reference planes to the ends of the cables.  We can use the reflection of the Open at the end of the transmission line on the board to demonstrate how the Port Extension and Electrical Delay features work. </a:t>
            </a:r>
            <a:endParaRPr lang="en-US" sz="1400" dirty="0"/>
          </a:p>
        </p:txBody>
      </p:sp>
    </p:spTree>
    <p:extLst>
      <p:ext uri="{BB962C8B-B14F-4D97-AF65-F5344CB8AC3E}">
        <p14:creationId xmlns:p14="http://schemas.microsoft.com/office/powerpoint/2010/main" val="39134831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3588222"/>
            <a:ext cx="4204276" cy="278082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19200"/>
            <a:ext cx="3767536" cy="2944060"/>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118</a:t>
            </a:fld>
            <a:endParaRPr lang="en-US"/>
          </a:p>
        </p:txBody>
      </p:sp>
      <p:sp>
        <p:nvSpPr>
          <p:cNvPr id="13" name="TextBox 12"/>
          <p:cNvSpPr txBox="1"/>
          <p:nvPr/>
        </p:nvSpPr>
        <p:spPr>
          <a:xfrm>
            <a:off x="152401" y="152400"/>
            <a:ext cx="8686800" cy="1015663"/>
          </a:xfrm>
          <a:prstGeom prst="rect">
            <a:avLst/>
          </a:prstGeom>
          <a:noFill/>
        </p:spPr>
        <p:txBody>
          <a:bodyPr wrap="square" rtlCol="0">
            <a:spAutoFit/>
          </a:bodyPr>
          <a:lstStyle/>
          <a:p>
            <a:r>
              <a:rPr lang="en-US" sz="1200" dirty="0" smtClean="0"/>
              <a:t>Look at S22 on an admittance Smith Chart.  The Smith Chart in G+jB mode shows a capacitive trace for the Open board.</a:t>
            </a:r>
            <a:r>
              <a:rPr lang="en-US" sz="1200" dirty="0"/>
              <a:t> </a:t>
            </a:r>
            <a:r>
              <a:rPr lang="en-US" sz="1200" dirty="0" smtClean="0"/>
              <a:t> A perfect Open would be a dot on a Smith Chart (or a flat line of 0</a:t>
            </a:r>
            <a:r>
              <a:rPr lang="en-US" sz="1200" baseline="30000" dirty="0" smtClean="0"/>
              <a:t>o</a:t>
            </a:r>
            <a:r>
              <a:rPr lang="en-US" sz="1200" dirty="0" smtClean="0"/>
              <a:t> over all frequencies on a Phase chart), but there is no such thing as a perfect Open.  There will always be some fringing capacitance, and in this case there is also some phase accrual due to the length of the transmission line which extends from the calibration reference plane up to the Open.  If we’d like to separate out the fringing capacitance separately separately from the delay of the transmission line, we can add Electrical Delay.</a:t>
            </a:r>
            <a:endParaRPr lang="en-US" sz="1200" dirty="0"/>
          </a:p>
        </p:txBody>
      </p:sp>
      <p:sp>
        <p:nvSpPr>
          <p:cNvPr id="18" name="Oval 17"/>
          <p:cNvSpPr/>
          <p:nvPr/>
        </p:nvSpPr>
        <p:spPr>
          <a:xfrm>
            <a:off x="8305800" y="3709214"/>
            <a:ext cx="794326"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flipH="1">
            <a:off x="4112748" y="3219450"/>
            <a:ext cx="335427" cy="46627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19600" y="2590800"/>
            <a:ext cx="3981451" cy="646331"/>
          </a:xfrm>
          <a:prstGeom prst="rect">
            <a:avLst/>
          </a:prstGeom>
          <a:noFill/>
        </p:spPr>
        <p:txBody>
          <a:bodyPr wrap="square" rtlCol="0">
            <a:spAutoFit/>
          </a:bodyPr>
          <a:lstStyle/>
          <a:p>
            <a:r>
              <a:rPr lang="en-US" sz="1200" dirty="0" smtClean="0"/>
              <a:t>Touch here to make this trace active.  Electrical Delay only works on the active trace.  Even though both windows are displaying S22, Electrical Delay will only affect this window.</a:t>
            </a:r>
            <a:endParaRPr lang="en-US" sz="1200" dirty="0"/>
          </a:p>
        </p:txBody>
      </p:sp>
      <p:sp>
        <p:nvSpPr>
          <p:cNvPr id="17" name="TextBox 16"/>
          <p:cNvSpPr txBox="1"/>
          <p:nvPr/>
        </p:nvSpPr>
        <p:spPr>
          <a:xfrm>
            <a:off x="800098" y="4572000"/>
            <a:ext cx="3981451" cy="1938992"/>
          </a:xfrm>
          <a:prstGeom prst="rect">
            <a:avLst/>
          </a:prstGeom>
          <a:noFill/>
        </p:spPr>
        <p:txBody>
          <a:bodyPr wrap="square" rtlCol="0">
            <a:spAutoFit/>
          </a:bodyPr>
          <a:lstStyle/>
          <a:p>
            <a:r>
              <a:rPr lang="en-US" sz="1200" dirty="0" smtClean="0"/>
              <a:t>Electrical Delay is found after hitting the Scale hard key (Port Extension is under the Cal hard key).  With Tr2 active, key in 100 ps of Electrical Delay.  Notice that only Tr2 changes.  Electrical Delays of different amounts can be added to individual traces, even if they are both measuring, say, S22.</a:t>
            </a:r>
          </a:p>
          <a:p>
            <a:endParaRPr lang="en-US" sz="1200" dirty="0" smtClean="0"/>
          </a:p>
          <a:p>
            <a:endParaRPr lang="en-US" sz="1200" dirty="0"/>
          </a:p>
          <a:p>
            <a:endParaRPr lang="en-US" sz="1200" dirty="0"/>
          </a:p>
          <a:p>
            <a:r>
              <a:rPr lang="en-US" sz="1200" dirty="0" smtClean="0"/>
              <a:t>Note the Tr2 info line.  It now says “Del” signifying that Electrical Delay is on.</a:t>
            </a:r>
            <a:endParaRPr lang="en-US" sz="1200" dirty="0"/>
          </a:p>
        </p:txBody>
      </p:sp>
      <p:cxnSp>
        <p:nvCxnSpPr>
          <p:cNvPr id="20" name="Straight Arrow Connector 19"/>
          <p:cNvCxnSpPr/>
          <p:nvPr/>
        </p:nvCxnSpPr>
        <p:spPr>
          <a:xfrm flipV="1">
            <a:off x="4343400" y="5048250"/>
            <a:ext cx="1743075" cy="10477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767709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761130"/>
            <a:ext cx="4267200" cy="2852928"/>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119</a:t>
            </a:fld>
            <a:endParaRPr lang="en-US"/>
          </a:p>
        </p:txBody>
      </p:sp>
      <p:sp>
        <p:nvSpPr>
          <p:cNvPr id="19" name="TextBox 18"/>
          <p:cNvSpPr txBox="1"/>
          <p:nvPr/>
        </p:nvSpPr>
        <p:spPr>
          <a:xfrm>
            <a:off x="315479" y="152400"/>
            <a:ext cx="5399521" cy="461665"/>
          </a:xfrm>
          <a:prstGeom prst="rect">
            <a:avLst/>
          </a:prstGeom>
          <a:noFill/>
        </p:spPr>
        <p:txBody>
          <a:bodyPr wrap="square" rtlCol="0">
            <a:spAutoFit/>
          </a:bodyPr>
          <a:lstStyle/>
          <a:p>
            <a:r>
              <a:rPr lang="en-US" sz="1200" dirty="0" smtClean="0"/>
              <a:t>Add more Electrical Delay to Tr2 until the Phase trace is flat at 0</a:t>
            </a:r>
            <a:r>
              <a:rPr lang="en-US" sz="1200" baseline="30000" dirty="0" smtClean="0"/>
              <a:t>o</a:t>
            </a:r>
            <a:r>
              <a:rPr lang="en-US" sz="1200" dirty="0" smtClean="0"/>
              <a:t> for all frequencies.  Here, we’ve put in 240 ps of Electrical Delay, and we’ve scaled to 45</a:t>
            </a:r>
            <a:r>
              <a:rPr lang="en-US" sz="1200" baseline="30000" dirty="0" smtClean="0"/>
              <a:t>o</a:t>
            </a:r>
            <a:r>
              <a:rPr lang="en-US" sz="1200" dirty="0" smtClean="0"/>
              <a:t>/div.</a:t>
            </a:r>
          </a:p>
        </p:txBody>
      </p:sp>
      <p:sp>
        <p:nvSpPr>
          <p:cNvPr id="11" name="TextBox 10"/>
          <p:cNvSpPr txBox="1"/>
          <p:nvPr/>
        </p:nvSpPr>
        <p:spPr>
          <a:xfrm>
            <a:off x="5334000" y="2738735"/>
            <a:ext cx="3604201" cy="461665"/>
          </a:xfrm>
          <a:prstGeom prst="rect">
            <a:avLst/>
          </a:prstGeom>
          <a:noFill/>
        </p:spPr>
        <p:txBody>
          <a:bodyPr wrap="square" rtlCol="0">
            <a:spAutoFit/>
          </a:bodyPr>
          <a:lstStyle/>
          <a:p>
            <a:r>
              <a:rPr lang="en-US" sz="1200" dirty="0" smtClean="0"/>
              <a:t>We need to add about 250 ps of Electrical Delay to have the phase be closest to 0</a:t>
            </a:r>
            <a:r>
              <a:rPr lang="en-US" sz="1200" baseline="30000" dirty="0" smtClean="0"/>
              <a:t>o</a:t>
            </a:r>
            <a:r>
              <a:rPr lang="en-US" sz="1200" dirty="0" smtClean="0"/>
              <a:t> across all frequencies.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3276600"/>
            <a:ext cx="5054600" cy="3357698"/>
          </a:xfrm>
          <a:prstGeom prst="rect">
            <a:avLst/>
          </a:prstGeom>
        </p:spPr>
      </p:pic>
      <p:sp>
        <p:nvSpPr>
          <p:cNvPr id="18" name="Oval 17"/>
          <p:cNvSpPr/>
          <p:nvPr/>
        </p:nvSpPr>
        <p:spPr>
          <a:xfrm>
            <a:off x="8201025" y="3438525"/>
            <a:ext cx="794326"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65107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438400"/>
            <a:ext cx="3987800" cy="234710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1855422"/>
            <a:ext cx="4054285" cy="382104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57525" y="846754"/>
            <a:ext cx="1168400" cy="1166063"/>
          </a:xfrm>
          <a:prstGeom prst="rect">
            <a:avLst/>
          </a:prstGeom>
        </p:spPr>
      </p:pic>
      <p:sp>
        <p:nvSpPr>
          <p:cNvPr id="6" name="TextBox 5"/>
          <p:cNvSpPr txBox="1"/>
          <p:nvPr/>
        </p:nvSpPr>
        <p:spPr>
          <a:xfrm>
            <a:off x="228600" y="260866"/>
            <a:ext cx="5628977" cy="369332"/>
          </a:xfrm>
          <a:prstGeom prst="rect">
            <a:avLst/>
          </a:prstGeom>
          <a:noFill/>
        </p:spPr>
        <p:txBody>
          <a:bodyPr wrap="none" rtlCol="0">
            <a:spAutoFit/>
          </a:bodyPr>
          <a:lstStyle/>
          <a:p>
            <a:r>
              <a:rPr lang="en-US" dirty="0" smtClean="0"/>
              <a:t>Inspect both ends of the male-N-to-female-SMA adapters.</a:t>
            </a:r>
            <a:endParaRPr lang="en-US" dirty="0"/>
          </a:p>
        </p:txBody>
      </p:sp>
      <p:sp>
        <p:nvSpPr>
          <p:cNvPr id="7" name="TextBox 6"/>
          <p:cNvSpPr txBox="1"/>
          <p:nvPr/>
        </p:nvSpPr>
        <p:spPr>
          <a:xfrm>
            <a:off x="914400" y="791707"/>
            <a:ext cx="1978042" cy="307777"/>
          </a:xfrm>
          <a:prstGeom prst="rect">
            <a:avLst/>
          </a:prstGeom>
          <a:noFill/>
        </p:spPr>
        <p:txBody>
          <a:bodyPr wrap="none" rtlCol="0">
            <a:spAutoFit/>
          </a:bodyPr>
          <a:lstStyle/>
          <a:p>
            <a:r>
              <a:rPr lang="en-US" sz="1400" dirty="0" smtClean="0"/>
              <a:t>Not just this male-N side</a:t>
            </a:r>
            <a:endParaRPr lang="en-US" sz="1400" dirty="0"/>
          </a:p>
        </p:txBody>
      </p:sp>
      <p:cxnSp>
        <p:nvCxnSpPr>
          <p:cNvPr id="8" name="Straight Arrow Connector 7"/>
          <p:cNvCxnSpPr/>
          <p:nvPr/>
        </p:nvCxnSpPr>
        <p:spPr>
          <a:xfrm>
            <a:off x="2724150" y="1047750"/>
            <a:ext cx="266700" cy="857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8600" y="1855422"/>
            <a:ext cx="2499723" cy="307777"/>
          </a:xfrm>
          <a:prstGeom prst="rect">
            <a:avLst/>
          </a:prstGeom>
          <a:noFill/>
        </p:spPr>
        <p:txBody>
          <a:bodyPr wrap="none" rtlCol="0">
            <a:spAutoFit/>
          </a:bodyPr>
          <a:lstStyle/>
          <a:p>
            <a:r>
              <a:rPr lang="en-US" sz="1400" dirty="0" smtClean="0"/>
              <a:t>...but also the female-SMA side</a:t>
            </a:r>
            <a:endParaRPr lang="en-US" sz="1400" dirty="0"/>
          </a:p>
        </p:txBody>
      </p:sp>
      <p:cxnSp>
        <p:nvCxnSpPr>
          <p:cNvPr id="13" name="Straight Arrow Connector 12"/>
          <p:cNvCxnSpPr/>
          <p:nvPr/>
        </p:nvCxnSpPr>
        <p:spPr>
          <a:xfrm>
            <a:off x="533400" y="2167961"/>
            <a:ext cx="161925" cy="15613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4427" y="4953000"/>
            <a:ext cx="2290173" cy="1569660"/>
          </a:xfrm>
          <a:prstGeom prst="rect">
            <a:avLst/>
          </a:prstGeom>
          <a:noFill/>
        </p:spPr>
        <p:txBody>
          <a:bodyPr wrap="square" rtlCol="0">
            <a:spAutoFit/>
          </a:bodyPr>
          <a:lstStyle/>
          <a:p>
            <a:r>
              <a:rPr lang="en-US" sz="1200" dirty="0" smtClean="0"/>
              <a:t>Here’s an old adapter taken off of one of the analyzers in our lab.  It’s probably been on there since the equipment was donated in 2007 (this picture is taken at the end of 2012).  Notice all the bits of metal debris on the surface of the white plastic.</a:t>
            </a:r>
            <a:endParaRPr lang="en-US" sz="1200" dirty="0"/>
          </a:p>
        </p:txBody>
      </p:sp>
      <p:cxnSp>
        <p:nvCxnSpPr>
          <p:cNvPr id="16" name="Straight Arrow Connector 15"/>
          <p:cNvCxnSpPr/>
          <p:nvPr/>
        </p:nvCxnSpPr>
        <p:spPr>
          <a:xfrm flipV="1">
            <a:off x="57150" y="3196444"/>
            <a:ext cx="864989" cy="174703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3203194" y="3357442"/>
            <a:ext cx="225806" cy="161460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590801" y="4953000"/>
            <a:ext cx="1971674" cy="276999"/>
          </a:xfrm>
          <a:prstGeom prst="rect">
            <a:avLst/>
          </a:prstGeom>
          <a:noFill/>
        </p:spPr>
        <p:txBody>
          <a:bodyPr wrap="square" rtlCol="0">
            <a:spAutoFit/>
          </a:bodyPr>
          <a:lstStyle/>
          <a:p>
            <a:r>
              <a:rPr lang="en-US" sz="1200" dirty="0" smtClean="0"/>
              <a:t>This is a brand new adapter.</a:t>
            </a:r>
          </a:p>
        </p:txBody>
      </p:sp>
      <p:sp>
        <p:nvSpPr>
          <p:cNvPr id="22" name="TextBox 21"/>
          <p:cNvSpPr txBox="1"/>
          <p:nvPr/>
        </p:nvSpPr>
        <p:spPr>
          <a:xfrm>
            <a:off x="2590800" y="5757654"/>
            <a:ext cx="3124199" cy="1015663"/>
          </a:xfrm>
          <a:prstGeom prst="rect">
            <a:avLst/>
          </a:prstGeom>
          <a:noFill/>
        </p:spPr>
        <p:txBody>
          <a:bodyPr wrap="square" rtlCol="0">
            <a:spAutoFit/>
          </a:bodyPr>
          <a:lstStyle/>
          <a:p>
            <a:r>
              <a:rPr lang="en-US" sz="1200" dirty="0" smtClean="0"/>
              <a:t>Close-up of the old adapter.  Time to clean it.  All these metal bits change the electromagnetic environment from what we would assume to be a uniform transmission line of coax cable.</a:t>
            </a:r>
          </a:p>
        </p:txBody>
      </p:sp>
      <p:cxnSp>
        <p:nvCxnSpPr>
          <p:cNvPr id="23" name="Straight Arrow Connector 22"/>
          <p:cNvCxnSpPr/>
          <p:nvPr/>
        </p:nvCxnSpPr>
        <p:spPr>
          <a:xfrm flipV="1">
            <a:off x="4112006" y="3514725"/>
            <a:ext cx="1707769" cy="226646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57150" y="4924425"/>
            <a:ext cx="200026" cy="1190626"/>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48789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914400"/>
            <a:ext cx="4551992" cy="2971800"/>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120</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2362200"/>
            <a:ext cx="4961998" cy="3842004"/>
          </a:xfrm>
          <a:prstGeom prst="rect">
            <a:avLst/>
          </a:prstGeom>
        </p:spPr>
      </p:pic>
      <p:sp>
        <p:nvSpPr>
          <p:cNvPr id="6" name="TextBox 5"/>
          <p:cNvSpPr txBox="1"/>
          <p:nvPr/>
        </p:nvSpPr>
        <p:spPr>
          <a:xfrm>
            <a:off x="152400" y="76200"/>
            <a:ext cx="3604201" cy="830997"/>
          </a:xfrm>
          <a:prstGeom prst="rect">
            <a:avLst/>
          </a:prstGeom>
          <a:noFill/>
        </p:spPr>
        <p:txBody>
          <a:bodyPr wrap="square" rtlCol="0">
            <a:spAutoFit/>
          </a:bodyPr>
          <a:lstStyle/>
          <a:p>
            <a:r>
              <a:rPr lang="en-US" sz="1200" dirty="0" smtClean="0"/>
              <a:t>Now make the top window be the active trace and add the same 250 ps of Electrical Delay.  The trace is capacitive with some bit of loss.  Notice the Tr1’s info line now says “Del”.</a:t>
            </a:r>
          </a:p>
        </p:txBody>
      </p:sp>
      <p:cxnSp>
        <p:nvCxnSpPr>
          <p:cNvPr id="7" name="Straight Arrow Connector 6"/>
          <p:cNvCxnSpPr/>
          <p:nvPr/>
        </p:nvCxnSpPr>
        <p:spPr>
          <a:xfrm>
            <a:off x="1562100" y="857250"/>
            <a:ext cx="239085" cy="21085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400148" y="1143000"/>
            <a:ext cx="3604201" cy="1200329"/>
          </a:xfrm>
          <a:prstGeom prst="rect">
            <a:avLst/>
          </a:prstGeom>
          <a:noFill/>
        </p:spPr>
        <p:txBody>
          <a:bodyPr wrap="square" rtlCol="0">
            <a:spAutoFit/>
          </a:bodyPr>
          <a:lstStyle/>
          <a:p>
            <a:r>
              <a:rPr lang="en-US" sz="1200" dirty="0" smtClean="0"/>
              <a:t>Turning on markers, we can see how the capacitance changes with frequency.  We could fit these markers’ capacitances to a curve to create a model of this Open’s fringing capacitance (and we could use the Electrical Delay to provide the info needed to model the length of the transmission line). </a:t>
            </a:r>
          </a:p>
        </p:txBody>
      </p:sp>
    </p:spTree>
    <p:extLst>
      <p:ext uri="{BB962C8B-B14F-4D97-AF65-F5344CB8AC3E}">
        <p14:creationId xmlns:p14="http://schemas.microsoft.com/office/powerpoint/2010/main" val="256549257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121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295400"/>
            <a:ext cx="6502400" cy="4319451"/>
          </a:xfrm>
          <a:prstGeom prst="rect">
            <a:avLst/>
          </a:prstGeom>
        </p:spPr>
      </p:pic>
      <p:sp>
        <p:nvSpPr>
          <p:cNvPr id="6" name="TextBox 5"/>
          <p:cNvSpPr txBox="1"/>
          <p:nvPr/>
        </p:nvSpPr>
        <p:spPr>
          <a:xfrm>
            <a:off x="228600" y="457200"/>
            <a:ext cx="8458200" cy="523220"/>
          </a:xfrm>
          <a:prstGeom prst="rect">
            <a:avLst/>
          </a:prstGeom>
          <a:noFill/>
        </p:spPr>
        <p:txBody>
          <a:bodyPr wrap="square" rtlCol="0">
            <a:spAutoFit/>
          </a:bodyPr>
          <a:lstStyle/>
          <a:p>
            <a:r>
              <a:rPr lang="en-US" sz="1400" dirty="0"/>
              <a:t>M</a:t>
            </a:r>
            <a:r>
              <a:rPr lang="en-US" sz="1400" dirty="0" smtClean="0"/>
              <a:t>ake Tr2 active, set its format to LogMag and scale down to zoom in.  We can see that there is attenuation with frequency.  We could use this information to get at the info needed to model the transmission line as a lossy line.</a:t>
            </a:r>
            <a:endParaRPr lang="en-US" sz="1400" dirty="0"/>
          </a:p>
        </p:txBody>
      </p:sp>
      <p:sp>
        <p:nvSpPr>
          <p:cNvPr id="7" name="TextBox 6"/>
          <p:cNvSpPr txBox="1"/>
          <p:nvPr/>
        </p:nvSpPr>
        <p:spPr>
          <a:xfrm>
            <a:off x="228600" y="5791200"/>
            <a:ext cx="8458200" cy="523220"/>
          </a:xfrm>
          <a:prstGeom prst="rect">
            <a:avLst/>
          </a:prstGeom>
          <a:noFill/>
        </p:spPr>
        <p:txBody>
          <a:bodyPr wrap="square" rtlCol="0">
            <a:spAutoFit/>
          </a:bodyPr>
          <a:lstStyle/>
          <a:p>
            <a:r>
              <a:rPr lang="en-US" sz="1400" dirty="0" smtClean="0"/>
              <a:t>Now let’s redo these steps using Port Extension.  Set both traces back to having zero Electrical Delay.  Set Tr2’s format back to Phase.</a:t>
            </a:r>
            <a:endParaRPr lang="en-US" sz="1400" dirty="0"/>
          </a:p>
        </p:txBody>
      </p:sp>
    </p:spTree>
    <p:extLst>
      <p:ext uri="{BB962C8B-B14F-4D97-AF65-F5344CB8AC3E}">
        <p14:creationId xmlns:p14="http://schemas.microsoft.com/office/powerpoint/2010/main" val="32537600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99" y="885824"/>
            <a:ext cx="3911601" cy="2503424"/>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122</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0200" y="715400"/>
            <a:ext cx="685800" cy="33232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9258" y="685800"/>
            <a:ext cx="787342" cy="161925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75585" y="685800"/>
            <a:ext cx="854015" cy="16764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2399" y="3048000"/>
            <a:ext cx="5217425" cy="3495675"/>
          </a:xfrm>
          <a:prstGeom prst="rect">
            <a:avLst/>
          </a:prstGeom>
        </p:spPr>
      </p:pic>
      <p:sp>
        <p:nvSpPr>
          <p:cNvPr id="8" name="Oval 7"/>
          <p:cNvSpPr/>
          <p:nvPr/>
        </p:nvSpPr>
        <p:spPr>
          <a:xfrm>
            <a:off x="5349299" y="2709089"/>
            <a:ext cx="794326"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6076950" y="933450"/>
            <a:ext cx="219075" cy="172402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267450" y="657224"/>
            <a:ext cx="794326" cy="2952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286500" y="1752599"/>
            <a:ext cx="794326" cy="2952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H="1" flipV="1">
            <a:off x="8229600" y="1118413"/>
            <a:ext cx="200025" cy="21508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229600" y="1285875"/>
            <a:ext cx="964688" cy="276999"/>
          </a:xfrm>
          <a:prstGeom prst="rect">
            <a:avLst/>
          </a:prstGeom>
          <a:noFill/>
        </p:spPr>
        <p:txBody>
          <a:bodyPr wrap="none" rtlCol="0">
            <a:spAutoFit/>
          </a:bodyPr>
          <a:lstStyle/>
          <a:p>
            <a:r>
              <a:rPr lang="en-US" sz="1200" dirty="0" smtClean="0"/>
              <a:t>Enter 100 ps</a:t>
            </a:r>
            <a:endParaRPr lang="en-US" sz="1200" dirty="0"/>
          </a:p>
        </p:txBody>
      </p:sp>
      <p:cxnSp>
        <p:nvCxnSpPr>
          <p:cNvPr id="17" name="Straight Arrow Connector 16"/>
          <p:cNvCxnSpPr/>
          <p:nvPr/>
        </p:nvCxnSpPr>
        <p:spPr>
          <a:xfrm flipV="1">
            <a:off x="7177941" y="6410325"/>
            <a:ext cx="433387" cy="2095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352800" y="6515100"/>
            <a:ext cx="3875100" cy="276999"/>
          </a:xfrm>
          <a:prstGeom prst="rect">
            <a:avLst/>
          </a:prstGeom>
          <a:noFill/>
        </p:spPr>
        <p:txBody>
          <a:bodyPr wrap="none" rtlCol="0">
            <a:spAutoFit/>
          </a:bodyPr>
          <a:lstStyle/>
          <a:p>
            <a:r>
              <a:rPr lang="en-US" sz="1200" dirty="0" smtClean="0"/>
              <a:t>This PExt flag appears and its background turns bright blue.</a:t>
            </a:r>
            <a:endParaRPr lang="en-US" sz="1200" dirty="0"/>
          </a:p>
        </p:txBody>
      </p:sp>
      <p:sp>
        <p:nvSpPr>
          <p:cNvPr id="20" name="TextBox 19"/>
          <p:cNvSpPr txBox="1"/>
          <p:nvPr/>
        </p:nvSpPr>
        <p:spPr>
          <a:xfrm>
            <a:off x="152400" y="152400"/>
            <a:ext cx="3581400" cy="646331"/>
          </a:xfrm>
          <a:prstGeom prst="rect">
            <a:avLst/>
          </a:prstGeom>
          <a:noFill/>
        </p:spPr>
        <p:txBody>
          <a:bodyPr wrap="square" rtlCol="0">
            <a:spAutoFit/>
          </a:bodyPr>
          <a:lstStyle/>
          <a:p>
            <a:r>
              <a:rPr lang="en-US" sz="1200" dirty="0" smtClean="0"/>
              <a:t>With Electrical Delays off, we see this (here, we’ve just selected “Expand Phase” on the Format menu.  That unwraps the phase.</a:t>
            </a:r>
            <a:endParaRPr lang="en-US" sz="1200" dirty="0"/>
          </a:p>
        </p:txBody>
      </p:sp>
      <p:sp>
        <p:nvSpPr>
          <p:cNvPr id="21" name="TextBox 20"/>
          <p:cNvSpPr txBox="1"/>
          <p:nvPr/>
        </p:nvSpPr>
        <p:spPr>
          <a:xfrm>
            <a:off x="5338830" y="208002"/>
            <a:ext cx="2565189" cy="276999"/>
          </a:xfrm>
          <a:prstGeom prst="rect">
            <a:avLst/>
          </a:prstGeom>
          <a:noFill/>
        </p:spPr>
        <p:txBody>
          <a:bodyPr wrap="none" rtlCol="0">
            <a:spAutoFit/>
          </a:bodyPr>
          <a:lstStyle/>
          <a:p>
            <a:r>
              <a:rPr lang="en-US" sz="1200" dirty="0" smtClean="0"/>
              <a:t>Now turn on Port Extension on Port 2:</a:t>
            </a:r>
            <a:endParaRPr lang="en-US" sz="1200" dirty="0"/>
          </a:p>
        </p:txBody>
      </p:sp>
      <p:sp>
        <p:nvSpPr>
          <p:cNvPr id="22" name="TextBox 21"/>
          <p:cNvSpPr txBox="1"/>
          <p:nvPr/>
        </p:nvSpPr>
        <p:spPr>
          <a:xfrm>
            <a:off x="6257925" y="2771001"/>
            <a:ext cx="2152128" cy="276999"/>
          </a:xfrm>
          <a:prstGeom prst="rect">
            <a:avLst/>
          </a:prstGeom>
          <a:noFill/>
        </p:spPr>
        <p:txBody>
          <a:bodyPr wrap="none" rtlCol="0">
            <a:spAutoFit/>
          </a:bodyPr>
          <a:lstStyle/>
          <a:p>
            <a:r>
              <a:rPr lang="en-US" sz="1200" dirty="0" smtClean="0"/>
              <a:t>Notice that both traces change:</a:t>
            </a:r>
            <a:endParaRPr lang="en-US" sz="1200" dirty="0"/>
          </a:p>
        </p:txBody>
      </p:sp>
      <p:cxnSp>
        <p:nvCxnSpPr>
          <p:cNvPr id="23" name="Straight Arrow Connector 22"/>
          <p:cNvCxnSpPr/>
          <p:nvPr/>
        </p:nvCxnSpPr>
        <p:spPr>
          <a:xfrm flipH="1">
            <a:off x="6315075" y="3028950"/>
            <a:ext cx="809625" cy="128587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229516" y="3010675"/>
            <a:ext cx="190459" cy="25900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0" y="4167187"/>
            <a:ext cx="3491020" cy="276999"/>
          </a:xfrm>
          <a:prstGeom prst="rect">
            <a:avLst/>
          </a:prstGeom>
          <a:noFill/>
        </p:spPr>
        <p:txBody>
          <a:bodyPr wrap="none" rtlCol="0">
            <a:spAutoFit/>
          </a:bodyPr>
          <a:lstStyle/>
          <a:p>
            <a:r>
              <a:rPr lang="en-US" sz="1200" dirty="0" smtClean="0"/>
              <a:t>Port Extension always applies per port, not per trace.</a:t>
            </a:r>
            <a:endParaRPr lang="en-US" sz="1200" dirty="0"/>
          </a:p>
        </p:txBody>
      </p:sp>
      <p:sp>
        <p:nvSpPr>
          <p:cNvPr id="31" name="Oval 30"/>
          <p:cNvSpPr/>
          <p:nvPr/>
        </p:nvSpPr>
        <p:spPr>
          <a:xfrm>
            <a:off x="3390900" y="2562225"/>
            <a:ext cx="794326"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75354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461913"/>
            <a:ext cx="6172200" cy="4091287"/>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123</a:t>
            </a:fld>
            <a:endParaRPr lang="en-US"/>
          </a:p>
        </p:txBody>
      </p:sp>
      <p:sp>
        <p:nvSpPr>
          <p:cNvPr id="6" name="TextBox 5"/>
          <p:cNvSpPr txBox="1"/>
          <p:nvPr/>
        </p:nvSpPr>
        <p:spPr>
          <a:xfrm>
            <a:off x="228600" y="314980"/>
            <a:ext cx="8382000" cy="1938992"/>
          </a:xfrm>
          <a:prstGeom prst="rect">
            <a:avLst/>
          </a:prstGeom>
          <a:noFill/>
        </p:spPr>
        <p:txBody>
          <a:bodyPr wrap="square" rtlCol="0">
            <a:spAutoFit/>
          </a:bodyPr>
          <a:lstStyle/>
          <a:p>
            <a:r>
              <a:rPr lang="en-US" sz="1200" dirty="0" smtClean="0"/>
              <a:t>We need to add about 128 ps of Port Extension to make the phase as flat as possible at zero, without the phase going positive (thus the remaining phase shift can be modeled as capacitance).  </a:t>
            </a:r>
          </a:p>
          <a:p>
            <a:endParaRPr lang="en-US" sz="1200" dirty="0"/>
          </a:p>
          <a:p>
            <a:r>
              <a:rPr lang="en-US" sz="1200" dirty="0" smtClean="0"/>
              <a:t>Port Extension reports half the value that Electrical Delay reported (250 ps) for this S22 measurement.  Port Extenstion reports half for reflection-type measurements and the same as Electrical Delay for transmission-type (S12 or S21) measurements.  In this way, Port Extension acts to move the reference plane (the plane of zero phase) of the entire port by a certain delay or length.  Port Extension also has a feature to account for loss, so that the reference plane for both zero phase and zero loss can be moved.  What Port Extension cannot account for is any possible mismatch.  That’s why you need to do a real calibration to the ends of the cable tips.  If your device under test doesn’t have the connectors that match your cables, you can use Port Extension to move the reference plane right up to the device (albeit, without accounting for possible mismatch).</a:t>
            </a:r>
            <a:endParaRPr lang="en-US" sz="1200" dirty="0"/>
          </a:p>
        </p:txBody>
      </p:sp>
      <p:sp>
        <p:nvSpPr>
          <p:cNvPr id="14" name="Oval 13"/>
          <p:cNvSpPr/>
          <p:nvPr/>
        </p:nvSpPr>
        <p:spPr>
          <a:xfrm>
            <a:off x="6553200" y="2590800"/>
            <a:ext cx="990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67021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2286000"/>
            <a:ext cx="5310188" cy="4075261"/>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124</a:t>
            </a:fld>
            <a:endParaRPr lang="en-US"/>
          </a:p>
        </p:txBody>
      </p:sp>
      <p:sp>
        <p:nvSpPr>
          <p:cNvPr id="3" name="TextBox 2"/>
          <p:cNvSpPr txBox="1"/>
          <p:nvPr/>
        </p:nvSpPr>
        <p:spPr>
          <a:xfrm>
            <a:off x="533401" y="304800"/>
            <a:ext cx="7924800" cy="1600438"/>
          </a:xfrm>
          <a:prstGeom prst="rect">
            <a:avLst/>
          </a:prstGeom>
          <a:noFill/>
        </p:spPr>
        <p:txBody>
          <a:bodyPr wrap="square" rtlCol="0">
            <a:spAutoFit/>
          </a:bodyPr>
          <a:lstStyle/>
          <a:p>
            <a:r>
              <a:rPr lang="en-US" sz="1400" dirty="0" smtClean="0"/>
              <a:t>Our E5071C network analyzers have a new feature (~2005), called Automatic Port Extension (APE).  APE algortithms decide for you how much delay there is to a reflecting surface (i.e. an open or short).  The APE algorithms can also model the loss of the transmission line up to where it will set the new reference plane.  Sometimes in doing this however, the algorithm can over-compensate such that it effectively introduces mismatch (which will make attenuation look like gain and mess up any simulations you do later with this data).  Consquently, there is a selection with the APE for “mismatch adjustment”.  A detailed description of the APE algorithms is given in Dunsmore’s book, Chapter 9:</a:t>
            </a:r>
            <a:endParaRPr lang="en-US" sz="1400" dirty="0"/>
          </a:p>
        </p:txBody>
      </p:sp>
      <p:sp>
        <p:nvSpPr>
          <p:cNvPr id="5" name="TextBox 4"/>
          <p:cNvSpPr txBox="1"/>
          <p:nvPr/>
        </p:nvSpPr>
        <p:spPr>
          <a:xfrm>
            <a:off x="762000" y="3200400"/>
            <a:ext cx="2136034" cy="276999"/>
          </a:xfrm>
          <a:prstGeom prst="rect">
            <a:avLst/>
          </a:prstGeom>
          <a:noFill/>
        </p:spPr>
        <p:txBody>
          <a:bodyPr wrap="none" rtlCol="0">
            <a:spAutoFit/>
          </a:bodyPr>
          <a:lstStyle/>
          <a:p>
            <a:r>
              <a:rPr lang="en-US" sz="1200" dirty="0" smtClean="0"/>
              <a:t>From Dunsmore’s book, p. 581.</a:t>
            </a:r>
            <a:endParaRPr lang="en-US" sz="1200" dirty="0"/>
          </a:p>
        </p:txBody>
      </p:sp>
    </p:spTree>
    <p:extLst>
      <p:ext uri="{BB962C8B-B14F-4D97-AF65-F5344CB8AC3E}">
        <p14:creationId xmlns:p14="http://schemas.microsoft.com/office/powerpoint/2010/main" val="27990753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125</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8150" y="1247775"/>
            <a:ext cx="2535357" cy="19812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529" y="1257300"/>
            <a:ext cx="3365300" cy="1524000"/>
          </a:xfrm>
          <a:prstGeom prst="rect">
            <a:avLst/>
          </a:prstGeom>
        </p:spPr>
      </p:pic>
      <p:sp>
        <p:nvSpPr>
          <p:cNvPr id="5" name="TextBox 4"/>
          <p:cNvSpPr txBox="1"/>
          <p:nvPr/>
        </p:nvSpPr>
        <p:spPr>
          <a:xfrm>
            <a:off x="457200" y="609600"/>
            <a:ext cx="7267246" cy="369332"/>
          </a:xfrm>
          <a:prstGeom prst="rect">
            <a:avLst/>
          </a:prstGeom>
          <a:noFill/>
        </p:spPr>
        <p:txBody>
          <a:bodyPr wrap="none" rtlCol="0">
            <a:spAutoFit/>
          </a:bodyPr>
          <a:lstStyle/>
          <a:p>
            <a:r>
              <a:rPr lang="en-US" dirty="0" smtClean="0"/>
              <a:t>Turn off Port Extension, and let’s re-do the previous measuement using APE:</a:t>
            </a:r>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6005" y="3657600"/>
            <a:ext cx="787342" cy="161925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60480" y="3657600"/>
            <a:ext cx="926725" cy="259080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48523" y="3657600"/>
            <a:ext cx="881682" cy="95250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57739" y="3657600"/>
            <a:ext cx="839266" cy="952500"/>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08512" y="3657599"/>
            <a:ext cx="947957" cy="2543491"/>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93465" y="3657600"/>
            <a:ext cx="897935" cy="2514600"/>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11605" y="3657600"/>
            <a:ext cx="998995" cy="1295400"/>
          </a:xfrm>
          <a:prstGeom prst="rect">
            <a:avLst/>
          </a:prstGeom>
        </p:spPr>
      </p:pic>
      <p:sp>
        <p:nvSpPr>
          <p:cNvPr id="13" name="Oval 12"/>
          <p:cNvSpPr/>
          <p:nvPr/>
        </p:nvSpPr>
        <p:spPr>
          <a:xfrm>
            <a:off x="899021" y="4210049"/>
            <a:ext cx="794326" cy="2952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009775" y="3952876"/>
            <a:ext cx="794326"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078282" y="3838573"/>
            <a:ext cx="101302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292024" y="4357686"/>
            <a:ext cx="794326" cy="290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391150" y="5272086"/>
            <a:ext cx="794326" cy="290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464889" y="5562600"/>
            <a:ext cx="974135" cy="290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493464" y="5881686"/>
            <a:ext cx="974135" cy="290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607889" y="3890962"/>
            <a:ext cx="974135" cy="290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4011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126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57200"/>
            <a:ext cx="5410200" cy="3532088"/>
          </a:xfrm>
          <a:prstGeom prst="rect">
            <a:avLst/>
          </a:prstGeom>
        </p:spPr>
      </p:pic>
      <p:sp>
        <p:nvSpPr>
          <p:cNvPr id="4" name="TextBox 3"/>
          <p:cNvSpPr txBox="1"/>
          <p:nvPr/>
        </p:nvSpPr>
        <p:spPr>
          <a:xfrm>
            <a:off x="152400" y="76200"/>
            <a:ext cx="5424883" cy="369332"/>
          </a:xfrm>
          <a:prstGeom prst="rect">
            <a:avLst/>
          </a:prstGeom>
          <a:noFill/>
        </p:spPr>
        <p:txBody>
          <a:bodyPr wrap="none" rtlCol="0">
            <a:spAutoFit/>
          </a:bodyPr>
          <a:lstStyle/>
          <a:p>
            <a:r>
              <a:rPr lang="en-US" dirty="0" smtClean="0"/>
              <a:t>The APE then algorithms run and set the traces this way:</a:t>
            </a:r>
            <a:endParaRPr lang="en-US" dirty="0"/>
          </a:p>
        </p:txBody>
      </p:sp>
      <p:cxnSp>
        <p:nvCxnSpPr>
          <p:cNvPr id="5" name="Straight Arrow Connector 4"/>
          <p:cNvCxnSpPr/>
          <p:nvPr/>
        </p:nvCxnSpPr>
        <p:spPr>
          <a:xfrm flipH="1" flipV="1">
            <a:off x="5762624" y="1323974"/>
            <a:ext cx="200025" cy="21508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762625" y="1491436"/>
            <a:ext cx="1905000" cy="830997"/>
          </a:xfrm>
          <a:prstGeom prst="rect">
            <a:avLst/>
          </a:prstGeom>
          <a:noFill/>
        </p:spPr>
        <p:txBody>
          <a:bodyPr wrap="square" rtlCol="0">
            <a:spAutoFit/>
          </a:bodyPr>
          <a:lstStyle/>
          <a:p>
            <a:r>
              <a:rPr lang="en-US" sz="1200" dirty="0" smtClean="0"/>
              <a:t>Hit Return.  </a:t>
            </a:r>
          </a:p>
          <a:p>
            <a:endParaRPr lang="en-US" sz="1200" dirty="0"/>
          </a:p>
          <a:p>
            <a:r>
              <a:rPr lang="en-US" sz="1200" dirty="0" smtClean="0"/>
              <a:t>Then go look for what values it determined.</a:t>
            </a:r>
            <a:endParaRPr lang="en-US" sz="12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4191000"/>
            <a:ext cx="1025671" cy="21336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1351" y="4191000"/>
            <a:ext cx="931612" cy="1838325"/>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8650" y="3810000"/>
            <a:ext cx="937550" cy="2895600"/>
          </a:xfrm>
          <a:prstGeom prst="rect">
            <a:avLst/>
          </a:prstGeom>
        </p:spPr>
      </p:pic>
      <p:sp>
        <p:nvSpPr>
          <p:cNvPr id="10" name="Oval 9"/>
          <p:cNvSpPr/>
          <p:nvPr/>
        </p:nvSpPr>
        <p:spPr>
          <a:xfrm>
            <a:off x="1247774" y="5610225"/>
            <a:ext cx="1101871" cy="3905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698502" y="4757737"/>
            <a:ext cx="840038" cy="3095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a:off x="3352800" y="4457700"/>
            <a:ext cx="247649" cy="18264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81400" y="4038600"/>
            <a:ext cx="1905000" cy="1015663"/>
          </a:xfrm>
          <a:prstGeom prst="rect">
            <a:avLst/>
          </a:prstGeom>
          <a:noFill/>
        </p:spPr>
        <p:txBody>
          <a:bodyPr wrap="square" rtlCol="0">
            <a:spAutoFit/>
          </a:bodyPr>
          <a:lstStyle/>
          <a:p>
            <a:r>
              <a:rPr lang="en-US" sz="1200" dirty="0" smtClean="0"/>
              <a:t>It came up with 138 ps (as opposed to our 128 ps).  Now look to see what it came up with for its loss model.</a:t>
            </a:r>
          </a:p>
        </p:txBody>
      </p:sp>
      <p:cxnSp>
        <p:nvCxnSpPr>
          <p:cNvPr id="16" name="Straight Arrow Connector 15"/>
          <p:cNvCxnSpPr/>
          <p:nvPr/>
        </p:nvCxnSpPr>
        <p:spPr>
          <a:xfrm flipV="1">
            <a:off x="6096000" y="5457825"/>
            <a:ext cx="361950" cy="34766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343400" y="5181600"/>
            <a:ext cx="1905000" cy="1569660"/>
          </a:xfrm>
          <a:prstGeom prst="rect">
            <a:avLst/>
          </a:prstGeom>
          <a:noFill/>
        </p:spPr>
        <p:txBody>
          <a:bodyPr wrap="square" rtlCol="0">
            <a:spAutoFit/>
          </a:bodyPr>
          <a:lstStyle/>
          <a:p>
            <a:r>
              <a:rPr lang="en-US" sz="1200" dirty="0" smtClean="0"/>
              <a:t>The Automatic Port Extension uses these values for offset delay and loss to move the reference plane up to the edge of the Open (where presumably you could solder in a series component).</a:t>
            </a:r>
          </a:p>
        </p:txBody>
      </p:sp>
    </p:spTree>
    <p:extLst>
      <p:ext uri="{BB962C8B-B14F-4D97-AF65-F5344CB8AC3E}">
        <p14:creationId xmlns:p14="http://schemas.microsoft.com/office/powerpoint/2010/main" val="38455881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127</a:t>
            </a:fld>
            <a:endParaRPr lang="en-US"/>
          </a:p>
        </p:txBody>
      </p:sp>
      <p:sp>
        <p:nvSpPr>
          <p:cNvPr id="3" name="TextBox 2"/>
          <p:cNvSpPr txBox="1"/>
          <p:nvPr/>
        </p:nvSpPr>
        <p:spPr>
          <a:xfrm>
            <a:off x="3861709" y="609600"/>
            <a:ext cx="1420582" cy="584775"/>
          </a:xfrm>
          <a:prstGeom prst="rect">
            <a:avLst/>
          </a:prstGeom>
          <a:noFill/>
        </p:spPr>
        <p:txBody>
          <a:bodyPr wrap="none" rtlCol="0">
            <a:spAutoFit/>
          </a:bodyPr>
          <a:lstStyle/>
          <a:p>
            <a:r>
              <a:rPr lang="en-US" sz="3200" dirty="0" smtClean="0"/>
              <a:t>Outline</a:t>
            </a:r>
            <a:endParaRPr lang="en-US" sz="3200" dirty="0"/>
          </a:p>
        </p:txBody>
      </p:sp>
      <p:sp>
        <p:nvSpPr>
          <p:cNvPr id="4" name="TextBox 3"/>
          <p:cNvSpPr txBox="1"/>
          <p:nvPr/>
        </p:nvSpPr>
        <p:spPr>
          <a:xfrm>
            <a:off x="1122915" y="1695450"/>
            <a:ext cx="5524333" cy="2862322"/>
          </a:xfrm>
          <a:prstGeom prst="rect">
            <a:avLst/>
          </a:prstGeom>
          <a:noFill/>
        </p:spPr>
        <p:txBody>
          <a:bodyPr wrap="none" rtlCol="0">
            <a:spAutoFit/>
          </a:bodyPr>
          <a:lstStyle/>
          <a:p>
            <a:pPr marL="285750" indent="-285750">
              <a:buFont typeface="Arial" pitchFamily="34" charset="0"/>
              <a:buChar char="•"/>
            </a:pPr>
            <a:r>
              <a:rPr lang="en-US" dirty="0" smtClean="0"/>
              <a:t>Intro</a:t>
            </a:r>
          </a:p>
          <a:p>
            <a:pPr marL="285750" indent="-285750">
              <a:buFont typeface="Arial" pitchFamily="34" charset="0"/>
              <a:buChar char="•"/>
            </a:pPr>
            <a:r>
              <a:rPr lang="en-US" dirty="0" smtClean="0"/>
              <a:t>First Look at Our Network Analyzers</a:t>
            </a:r>
          </a:p>
          <a:p>
            <a:pPr marL="285750" indent="-285750">
              <a:buFont typeface="Arial" pitchFamily="34" charset="0"/>
              <a:buChar char="•"/>
            </a:pPr>
            <a:r>
              <a:rPr lang="en-US" dirty="0" smtClean="0"/>
              <a:t>Cables:  Pre-testing Before Calibration</a:t>
            </a:r>
          </a:p>
          <a:p>
            <a:pPr marL="285750" indent="-285750">
              <a:buFont typeface="Arial" pitchFamily="34" charset="0"/>
              <a:buChar char="•"/>
            </a:pPr>
            <a:r>
              <a:rPr lang="en-US" dirty="0" smtClean="0"/>
              <a:t>Calibration Hardware</a:t>
            </a:r>
          </a:p>
          <a:p>
            <a:pPr marL="285750" indent="-285750">
              <a:buFont typeface="Arial" pitchFamily="34" charset="0"/>
              <a:buChar char="•"/>
            </a:pPr>
            <a:r>
              <a:rPr lang="en-US" dirty="0" smtClean="0"/>
              <a:t>Cal Kit Software in the Network Analyzer</a:t>
            </a:r>
          </a:p>
          <a:p>
            <a:pPr marL="285750" indent="-285750">
              <a:buFont typeface="Arial" pitchFamily="34" charset="0"/>
              <a:buChar char="•"/>
            </a:pPr>
            <a:r>
              <a:rPr lang="en-US" dirty="0"/>
              <a:t>D</a:t>
            </a:r>
            <a:r>
              <a:rPr lang="en-US" dirty="0" smtClean="0"/>
              <a:t>riving the Network Analyzer</a:t>
            </a:r>
          </a:p>
          <a:p>
            <a:pPr marL="285750" indent="-285750">
              <a:buFont typeface="Arial" pitchFamily="34" charset="0"/>
              <a:buChar char="•"/>
            </a:pPr>
            <a:r>
              <a:rPr lang="en-US" dirty="0"/>
              <a:t>1</a:t>
            </a:r>
            <a:r>
              <a:rPr lang="en-US" dirty="0" smtClean="0"/>
              <a:t>-Port &amp; 2-Port Cals with 85033E Standards</a:t>
            </a:r>
          </a:p>
          <a:p>
            <a:pPr marL="285750" indent="-285750">
              <a:buFont typeface="Arial" pitchFamily="34" charset="0"/>
              <a:buChar char="•"/>
            </a:pPr>
            <a:r>
              <a:rPr lang="en-US" dirty="0" smtClean="0"/>
              <a:t>Port Extension vs. Electrical Delay</a:t>
            </a:r>
          </a:p>
          <a:p>
            <a:pPr marL="285750" indent="-285750">
              <a:buFont typeface="Arial" pitchFamily="34" charset="0"/>
              <a:buChar char="•"/>
            </a:pPr>
            <a:r>
              <a:rPr lang="en-US" dirty="0" smtClean="0">
                <a:solidFill>
                  <a:srgbClr val="FF0000"/>
                </a:solidFill>
              </a:rPr>
              <a:t>Verifying Your Cal is Good:  Measuring Something Else</a:t>
            </a:r>
          </a:p>
          <a:p>
            <a:pPr marL="285750" indent="-285750">
              <a:buFont typeface="Arial" pitchFamily="34" charset="0"/>
              <a:buChar char="•"/>
            </a:pPr>
            <a:r>
              <a:rPr lang="en-US" dirty="0" smtClean="0"/>
              <a:t>Custom Cal Standards and User Cal Kits</a:t>
            </a:r>
          </a:p>
        </p:txBody>
      </p:sp>
    </p:spTree>
    <p:extLst>
      <p:ext uri="{BB962C8B-B14F-4D97-AF65-F5344CB8AC3E}">
        <p14:creationId xmlns:p14="http://schemas.microsoft.com/office/powerpoint/2010/main" val="7319377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128</a:t>
            </a:fld>
            <a:endParaRPr lang="en-US"/>
          </a:p>
        </p:txBody>
      </p:sp>
      <p:sp>
        <p:nvSpPr>
          <p:cNvPr id="4" name="TextBox 3"/>
          <p:cNvSpPr txBox="1"/>
          <p:nvPr/>
        </p:nvSpPr>
        <p:spPr>
          <a:xfrm>
            <a:off x="2469245" y="1371600"/>
            <a:ext cx="4034887" cy="369332"/>
          </a:xfrm>
          <a:prstGeom prst="rect">
            <a:avLst/>
          </a:prstGeom>
          <a:noFill/>
        </p:spPr>
        <p:txBody>
          <a:bodyPr wrap="none" rtlCol="0">
            <a:spAutoFit/>
          </a:bodyPr>
          <a:lstStyle/>
          <a:p>
            <a:r>
              <a:rPr lang="en-US" dirty="0" smtClean="0"/>
              <a:t>Verifying 10 Standards after a 1-Port ECal</a:t>
            </a:r>
            <a:endParaRPr lang="en-US" dirty="0"/>
          </a:p>
        </p:txBody>
      </p:sp>
      <p:sp>
        <p:nvSpPr>
          <p:cNvPr id="5" name="TextBox 4"/>
          <p:cNvSpPr txBox="1"/>
          <p:nvPr/>
        </p:nvSpPr>
        <p:spPr>
          <a:xfrm>
            <a:off x="666925" y="609600"/>
            <a:ext cx="7810151" cy="584775"/>
          </a:xfrm>
          <a:prstGeom prst="rect">
            <a:avLst/>
          </a:prstGeom>
          <a:noFill/>
        </p:spPr>
        <p:txBody>
          <a:bodyPr wrap="none" rtlCol="0">
            <a:spAutoFit/>
          </a:bodyPr>
          <a:lstStyle/>
          <a:p>
            <a:r>
              <a:rPr lang="en-US" sz="3200" dirty="0" smtClean="0"/>
              <a:t>Verifying Your Cal:  Measuring Something </a:t>
            </a:r>
            <a:r>
              <a:rPr lang="en-US" sz="3200" i="1" dirty="0" smtClean="0"/>
              <a:t>Else</a:t>
            </a:r>
            <a:endParaRPr lang="en-US" sz="3200" i="1" dirty="0"/>
          </a:p>
        </p:txBody>
      </p:sp>
      <p:sp>
        <p:nvSpPr>
          <p:cNvPr id="8" name="TextBox 7"/>
          <p:cNvSpPr txBox="1"/>
          <p:nvPr/>
        </p:nvSpPr>
        <p:spPr>
          <a:xfrm>
            <a:off x="2932705" y="2286000"/>
            <a:ext cx="3278590" cy="2246769"/>
          </a:xfrm>
          <a:prstGeom prst="rect">
            <a:avLst/>
          </a:prstGeom>
          <a:noFill/>
        </p:spPr>
        <p:txBody>
          <a:bodyPr wrap="none" rtlCol="0">
            <a:spAutoFit/>
          </a:bodyPr>
          <a:lstStyle/>
          <a:p>
            <a:pPr marL="342900" indent="-342900">
              <a:buAutoNum type="arabicPeriod"/>
            </a:pPr>
            <a:r>
              <a:rPr lang="en-US" sz="1400" dirty="0" smtClean="0"/>
              <a:t>85033-60019  female Open standard</a:t>
            </a:r>
          </a:p>
          <a:p>
            <a:pPr marL="342900" indent="-342900">
              <a:buAutoNum type="arabicPeriod"/>
            </a:pPr>
            <a:r>
              <a:rPr lang="en-US" sz="1400" dirty="0" smtClean="0"/>
              <a:t>85033-60021  female Short standard  </a:t>
            </a:r>
          </a:p>
          <a:p>
            <a:pPr marL="342900" indent="-342900">
              <a:buAutoNum type="arabicPeriod"/>
            </a:pPr>
            <a:r>
              <a:rPr lang="en-US" sz="1400" dirty="0" smtClean="0"/>
              <a:t>85052-60007  female Short standard</a:t>
            </a:r>
          </a:p>
          <a:p>
            <a:pPr marL="342900" indent="-342900">
              <a:buAutoNum type="arabicPeriod"/>
            </a:pPr>
            <a:r>
              <a:rPr lang="en-US" sz="1400" dirty="0" smtClean="0"/>
              <a:t>902-60004       female Load standard</a:t>
            </a:r>
          </a:p>
          <a:p>
            <a:pPr marL="342900" indent="-342900">
              <a:buAutoNum type="arabicPeriod"/>
            </a:pPr>
            <a:r>
              <a:rPr lang="en-US" sz="1400" dirty="0" smtClean="0"/>
              <a:t>85033-60018  male Open standard</a:t>
            </a:r>
          </a:p>
          <a:p>
            <a:pPr marL="342900" indent="-342900">
              <a:buAutoNum type="arabicPeriod"/>
            </a:pPr>
            <a:r>
              <a:rPr lang="en-US" sz="1400" dirty="0" smtClean="0"/>
              <a:t>85033-60020  male Short standard</a:t>
            </a:r>
          </a:p>
          <a:p>
            <a:pPr marL="342900" indent="-342900">
              <a:buAutoNum type="arabicPeriod"/>
            </a:pPr>
            <a:r>
              <a:rPr lang="en-US" sz="1400" dirty="0" smtClean="0"/>
              <a:t>85033-60016  male Load standard</a:t>
            </a:r>
          </a:p>
          <a:p>
            <a:pPr marL="342900" indent="-342900">
              <a:buAutoNum type="arabicPeriod"/>
            </a:pPr>
            <a:r>
              <a:rPr lang="en-US" sz="1400" dirty="0" smtClean="0"/>
              <a:t>85052-60008  male Open standard</a:t>
            </a:r>
          </a:p>
          <a:p>
            <a:pPr marL="342900" indent="-342900">
              <a:buAutoNum type="arabicPeriod"/>
            </a:pPr>
            <a:r>
              <a:rPr lang="en-US" sz="1400" dirty="0" smtClean="0"/>
              <a:t>85052-60006  male Short standard</a:t>
            </a:r>
          </a:p>
          <a:p>
            <a:pPr marL="342900" indent="-342900">
              <a:buAutoNum type="arabicPeriod"/>
            </a:pPr>
            <a:r>
              <a:rPr lang="en-US" sz="1400" dirty="0" smtClean="0"/>
              <a:t>902-60003       male Load standard</a:t>
            </a:r>
          </a:p>
        </p:txBody>
      </p:sp>
      <p:sp>
        <p:nvSpPr>
          <p:cNvPr id="27" name="TextBox 26"/>
          <p:cNvSpPr txBox="1"/>
          <p:nvPr/>
        </p:nvSpPr>
        <p:spPr>
          <a:xfrm>
            <a:off x="381000" y="6296799"/>
            <a:ext cx="6846874" cy="276999"/>
          </a:xfrm>
          <a:prstGeom prst="rect">
            <a:avLst/>
          </a:prstGeom>
          <a:noFill/>
        </p:spPr>
        <p:txBody>
          <a:bodyPr wrap="none" rtlCol="0">
            <a:spAutoFit/>
          </a:bodyPr>
          <a:lstStyle/>
          <a:p>
            <a:r>
              <a:rPr lang="en-US" sz="1200" baseline="30000" dirty="0" smtClean="0"/>
              <a:t>*</a:t>
            </a:r>
            <a:r>
              <a:rPr lang="en-US" sz="1200" dirty="0" smtClean="0"/>
              <a:t>We own 2 more mechanical cal standards, an Open and a Load, but they are presently out being repaired.</a:t>
            </a:r>
            <a:endParaRPr lang="en-US" sz="1200" dirty="0"/>
          </a:p>
        </p:txBody>
      </p:sp>
      <p:sp>
        <p:nvSpPr>
          <p:cNvPr id="28" name="TextBox 27"/>
          <p:cNvSpPr txBox="1"/>
          <p:nvPr/>
        </p:nvSpPr>
        <p:spPr>
          <a:xfrm>
            <a:off x="381000" y="5181600"/>
            <a:ext cx="8382000" cy="738664"/>
          </a:xfrm>
          <a:prstGeom prst="rect">
            <a:avLst/>
          </a:prstGeom>
          <a:noFill/>
        </p:spPr>
        <p:txBody>
          <a:bodyPr wrap="square" rtlCol="0">
            <a:spAutoFit/>
          </a:bodyPr>
          <a:lstStyle/>
          <a:p>
            <a:r>
              <a:rPr lang="en-US" sz="1400" dirty="0" smtClean="0"/>
              <a:t>This next section of slides catalogs what these 10 standards are supposed to look like on the analyzer when their measurements are good.  We’ve assembled this catalog of correct measurements so that we can refer to it in the future if we suspect problems.</a:t>
            </a:r>
            <a:endParaRPr lang="en-US" sz="1400" dirty="0"/>
          </a:p>
        </p:txBody>
      </p:sp>
    </p:spTree>
    <p:extLst>
      <p:ext uri="{BB962C8B-B14F-4D97-AF65-F5344CB8AC3E}">
        <p14:creationId xmlns:p14="http://schemas.microsoft.com/office/powerpoint/2010/main" val="21089793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250" y="2724150"/>
            <a:ext cx="6667500" cy="2000250"/>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129</a:t>
            </a:fld>
            <a:endParaRPr lang="en-US"/>
          </a:p>
        </p:txBody>
      </p:sp>
      <p:sp>
        <p:nvSpPr>
          <p:cNvPr id="3" name="TextBox 2"/>
          <p:cNvSpPr txBox="1"/>
          <p:nvPr/>
        </p:nvSpPr>
        <p:spPr>
          <a:xfrm>
            <a:off x="457200" y="381000"/>
            <a:ext cx="8458200" cy="523220"/>
          </a:xfrm>
          <a:prstGeom prst="rect">
            <a:avLst/>
          </a:prstGeom>
          <a:noFill/>
        </p:spPr>
        <p:txBody>
          <a:bodyPr wrap="square" rtlCol="0">
            <a:spAutoFit/>
          </a:bodyPr>
          <a:lstStyle/>
          <a:p>
            <a:r>
              <a:rPr lang="en-US" sz="1400" dirty="0" smtClean="0"/>
              <a:t>Note that Agilent provides a downloadableUncertainty Calculator to allow you to determine if the residual errors measured after calibration are within the uncertainty specs:</a:t>
            </a:r>
          </a:p>
        </p:txBody>
      </p:sp>
      <p:sp>
        <p:nvSpPr>
          <p:cNvPr id="4" name="TextBox 3"/>
          <p:cNvSpPr txBox="1"/>
          <p:nvPr/>
        </p:nvSpPr>
        <p:spPr>
          <a:xfrm>
            <a:off x="2891829" y="1676400"/>
            <a:ext cx="3360343" cy="307777"/>
          </a:xfrm>
          <a:prstGeom prst="rect">
            <a:avLst/>
          </a:prstGeom>
          <a:noFill/>
        </p:spPr>
        <p:txBody>
          <a:bodyPr wrap="none" rtlCol="0">
            <a:spAutoFit/>
          </a:bodyPr>
          <a:lstStyle/>
          <a:p>
            <a:r>
              <a:rPr lang="en-US" sz="1400" dirty="0">
                <a:hlinkClick r:id="rId3"/>
              </a:rPr>
              <a:t>http://www.agilent.com/find/na_calculator</a:t>
            </a:r>
            <a:endParaRPr lang="en-US" sz="1400" dirty="0"/>
          </a:p>
        </p:txBody>
      </p:sp>
    </p:spTree>
    <p:extLst>
      <p:ext uri="{BB962C8B-B14F-4D97-AF65-F5344CB8AC3E}">
        <p14:creationId xmlns:p14="http://schemas.microsoft.com/office/powerpoint/2010/main" val="4214570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13</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1295400"/>
            <a:ext cx="1752600" cy="168833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274" y="1295400"/>
            <a:ext cx="3297115" cy="1143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2410" y="2581275"/>
            <a:ext cx="3098979" cy="2514600"/>
          </a:xfrm>
          <a:prstGeom prst="rect">
            <a:avLst/>
          </a:prstGeom>
        </p:spPr>
      </p:pic>
      <p:sp>
        <p:nvSpPr>
          <p:cNvPr id="8" name="TextBox 7"/>
          <p:cNvSpPr txBox="1"/>
          <p:nvPr/>
        </p:nvSpPr>
        <p:spPr>
          <a:xfrm>
            <a:off x="228600" y="381000"/>
            <a:ext cx="8760347" cy="523220"/>
          </a:xfrm>
          <a:prstGeom prst="rect">
            <a:avLst/>
          </a:prstGeom>
          <a:noFill/>
        </p:spPr>
        <p:txBody>
          <a:bodyPr wrap="none" rtlCol="0">
            <a:spAutoFit/>
          </a:bodyPr>
          <a:lstStyle/>
          <a:p>
            <a:r>
              <a:rPr lang="en-US" sz="1400" dirty="0" smtClean="0"/>
              <a:t>Sometimes however, we use male-N-to-male-SMA adapters ... for instance, when we want to test our test equipment.</a:t>
            </a:r>
          </a:p>
          <a:p>
            <a:r>
              <a:rPr lang="en-US" sz="1400" dirty="0" smtClean="0"/>
              <a:t>At bottom right is an ECal (electronic calibrator), which has gold female connectors on each port.</a:t>
            </a:r>
            <a:endParaRPr lang="en-US" sz="1400" dirty="0"/>
          </a:p>
        </p:txBody>
      </p:sp>
      <p:cxnSp>
        <p:nvCxnSpPr>
          <p:cNvPr id="9" name="Straight Arrow Connector 8"/>
          <p:cNvCxnSpPr/>
          <p:nvPr/>
        </p:nvCxnSpPr>
        <p:spPr>
          <a:xfrm>
            <a:off x="5038725" y="1981200"/>
            <a:ext cx="409575" cy="22479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48692" y="4229100"/>
            <a:ext cx="2253803" cy="2057400"/>
          </a:xfrm>
          <a:prstGeom prst="rect">
            <a:avLst/>
          </a:prstGeom>
        </p:spPr>
      </p:pic>
      <p:sp>
        <p:nvSpPr>
          <p:cNvPr id="15" name="TextBox 14"/>
          <p:cNvSpPr txBox="1"/>
          <p:nvPr/>
        </p:nvSpPr>
        <p:spPr>
          <a:xfrm>
            <a:off x="1752600" y="5143500"/>
            <a:ext cx="4986567" cy="1384995"/>
          </a:xfrm>
          <a:prstGeom prst="rect">
            <a:avLst/>
          </a:prstGeom>
          <a:noFill/>
        </p:spPr>
        <p:txBody>
          <a:bodyPr wrap="square" rtlCol="0">
            <a:spAutoFit/>
          </a:bodyPr>
          <a:lstStyle/>
          <a:p>
            <a:r>
              <a:rPr lang="en-US" sz="1200" dirty="0" smtClean="0"/>
              <a:t>The ECal can plug directly into the male-N-to-male-SMA adapter.  I thought it would be good to test the Ecal this way, as it minimizes the number of cables, adapters and connectors.  Unfortunately, I bought some cheap male-N-to-male-SMA adapters and they broke when I torqued them.  It’s worth it to buy the more expensive male-N-to-male-3.5mm adapters that are made for test applications.  Maury Microwave sells them for $80 - $200 each.  Otherwise, stick with the male-N-to-female-SMA adapters.</a:t>
            </a:r>
            <a:endParaRPr lang="en-US" sz="1200" dirty="0"/>
          </a:p>
        </p:txBody>
      </p:sp>
      <p:sp>
        <p:nvSpPr>
          <p:cNvPr id="16" name="TextBox 15"/>
          <p:cNvSpPr txBox="1"/>
          <p:nvPr/>
        </p:nvSpPr>
        <p:spPr>
          <a:xfrm>
            <a:off x="228600" y="3105150"/>
            <a:ext cx="3270447" cy="1938992"/>
          </a:xfrm>
          <a:prstGeom prst="rect">
            <a:avLst/>
          </a:prstGeom>
          <a:noFill/>
        </p:spPr>
        <p:txBody>
          <a:bodyPr wrap="square" rtlCol="0">
            <a:spAutoFit/>
          </a:bodyPr>
          <a:lstStyle/>
          <a:p>
            <a:r>
              <a:rPr lang="en-US" sz="1200" dirty="0" smtClean="0"/>
              <a:t>These male-N-to-male-SMA adapters have rubber gaskets on the SMA side too.  All SMA connectors have rubber gaskets, but SMA connectors have flats so are easier to tighten to their specified torque.</a:t>
            </a:r>
          </a:p>
          <a:p>
            <a:endParaRPr lang="en-US" sz="1200" dirty="0"/>
          </a:p>
          <a:p>
            <a:r>
              <a:rPr lang="en-US" sz="1200" dirty="0" smtClean="0"/>
              <a:t>Specifications on torque:</a:t>
            </a:r>
          </a:p>
          <a:p>
            <a:r>
              <a:rPr lang="en-US" sz="1200" dirty="0" smtClean="0"/>
              <a:t>N connectors:  12 in-lb</a:t>
            </a:r>
          </a:p>
          <a:p>
            <a:r>
              <a:rPr lang="en-US" sz="1200" dirty="0" smtClean="0"/>
              <a:t>3.5 mm connectors:  8 in-lb.</a:t>
            </a:r>
          </a:p>
          <a:p>
            <a:r>
              <a:rPr lang="en-US" sz="1200" dirty="0" smtClean="0"/>
              <a:t>SMA connectors:  5 in-lb.</a:t>
            </a:r>
            <a:endParaRPr lang="en-US" sz="1200" dirty="0"/>
          </a:p>
        </p:txBody>
      </p:sp>
      <p:sp>
        <p:nvSpPr>
          <p:cNvPr id="17" name="TextBox 16"/>
          <p:cNvSpPr txBox="1"/>
          <p:nvPr/>
        </p:nvSpPr>
        <p:spPr>
          <a:xfrm>
            <a:off x="4267201" y="1035903"/>
            <a:ext cx="1066799" cy="246221"/>
          </a:xfrm>
          <a:prstGeom prst="rect">
            <a:avLst/>
          </a:prstGeom>
          <a:noFill/>
        </p:spPr>
        <p:txBody>
          <a:bodyPr wrap="square" rtlCol="0">
            <a:spAutoFit/>
          </a:bodyPr>
          <a:lstStyle/>
          <a:p>
            <a:r>
              <a:rPr lang="en-US" sz="1000" dirty="0"/>
              <a:t>m</a:t>
            </a:r>
            <a:r>
              <a:rPr lang="en-US" sz="1000" dirty="0" smtClean="0"/>
              <a:t>ale N side</a:t>
            </a:r>
            <a:endParaRPr lang="en-US" sz="1000" dirty="0"/>
          </a:p>
        </p:txBody>
      </p:sp>
      <p:sp>
        <p:nvSpPr>
          <p:cNvPr id="18" name="TextBox 17"/>
          <p:cNvSpPr txBox="1"/>
          <p:nvPr/>
        </p:nvSpPr>
        <p:spPr>
          <a:xfrm>
            <a:off x="5105401" y="1035903"/>
            <a:ext cx="1066799" cy="246221"/>
          </a:xfrm>
          <a:prstGeom prst="rect">
            <a:avLst/>
          </a:prstGeom>
          <a:noFill/>
        </p:spPr>
        <p:txBody>
          <a:bodyPr wrap="square" rtlCol="0">
            <a:spAutoFit/>
          </a:bodyPr>
          <a:lstStyle/>
          <a:p>
            <a:r>
              <a:rPr lang="en-US" sz="1000" dirty="0"/>
              <a:t>m</a:t>
            </a:r>
            <a:r>
              <a:rPr lang="en-US" sz="1000" dirty="0" smtClean="0"/>
              <a:t>ale SMA side</a:t>
            </a:r>
            <a:endParaRPr lang="en-US" sz="1000" dirty="0"/>
          </a:p>
        </p:txBody>
      </p:sp>
      <p:cxnSp>
        <p:nvCxnSpPr>
          <p:cNvPr id="19" name="Straight Arrow Connector 18"/>
          <p:cNvCxnSpPr/>
          <p:nvPr/>
        </p:nvCxnSpPr>
        <p:spPr>
          <a:xfrm flipH="1">
            <a:off x="5391150" y="1263223"/>
            <a:ext cx="195263" cy="56557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615917" y="1225122"/>
            <a:ext cx="108483" cy="44175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1152525" y="1733550"/>
            <a:ext cx="720192" cy="139151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036548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091" y="374129"/>
            <a:ext cx="2304493" cy="1711910"/>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0800" y="541344"/>
            <a:ext cx="838200" cy="3688078"/>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130</a:t>
            </a:fld>
            <a:endParaRPr lang="en-US"/>
          </a:p>
        </p:txBody>
      </p:sp>
      <p:sp>
        <p:nvSpPr>
          <p:cNvPr id="7" name="TextBox 6"/>
          <p:cNvSpPr txBox="1"/>
          <p:nvPr/>
        </p:nvSpPr>
        <p:spPr>
          <a:xfrm>
            <a:off x="2704575" y="1629568"/>
            <a:ext cx="1677984" cy="461665"/>
          </a:xfrm>
          <a:prstGeom prst="rect">
            <a:avLst/>
          </a:prstGeom>
          <a:noFill/>
        </p:spPr>
        <p:txBody>
          <a:bodyPr wrap="square" rtlCol="0">
            <a:spAutoFit/>
          </a:bodyPr>
          <a:lstStyle/>
          <a:p>
            <a:r>
              <a:rPr lang="en-US" sz="1200" dirty="0" smtClean="0"/>
              <a:t>We add a male-N-to-male-SMA adapter.</a:t>
            </a:r>
            <a:endParaRPr lang="en-US" sz="1200" dirty="0"/>
          </a:p>
        </p:txBody>
      </p:sp>
      <p:sp>
        <p:nvSpPr>
          <p:cNvPr id="8" name="Oval 7"/>
          <p:cNvSpPr/>
          <p:nvPr/>
        </p:nvSpPr>
        <p:spPr>
          <a:xfrm>
            <a:off x="6477000" y="1377317"/>
            <a:ext cx="685800" cy="2598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37041" y="3048000"/>
            <a:ext cx="6744816" cy="2677656"/>
          </a:xfrm>
          <a:prstGeom prst="rect">
            <a:avLst/>
          </a:prstGeom>
          <a:noFill/>
        </p:spPr>
        <p:txBody>
          <a:bodyPr wrap="square" rtlCol="0">
            <a:spAutoFit/>
          </a:bodyPr>
          <a:lstStyle/>
          <a:p>
            <a:r>
              <a:rPr lang="en-US" sz="1200" dirty="0" smtClean="0"/>
              <a:t>Setup:</a:t>
            </a:r>
          </a:p>
          <a:p>
            <a:r>
              <a:rPr lang="en-US" sz="1200" dirty="0" smtClean="0"/>
              <a:t>Linear sweep, 1601 pts,</a:t>
            </a:r>
          </a:p>
          <a:p>
            <a:r>
              <a:rPr lang="en-US" sz="1200" dirty="0" smtClean="0"/>
              <a:t>300 MHz – 3 GHz, IF = 10 kHz</a:t>
            </a:r>
          </a:p>
          <a:p>
            <a:endParaRPr lang="en-US" sz="1200" dirty="0" smtClean="0"/>
          </a:p>
          <a:p>
            <a:endParaRPr lang="en-US" sz="1200" dirty="0"/>
          </a:p>
          <a:p>
            <a:r>
              <a:rPr lang="en-US" sz="1200" dirty="0" smtClean="0"/>
              <a:t>Attach the ECal  to Port 1 and execute a full 1-port cal on Port 1 as shown here:</a:t>
            </a:r>
          </a:p>
          <a:p>
            <a:endParaRPr lang="en-US" sz="1200" dirty="0" smtClean="0"/>
          </a:p>
          <a:p>
            <a:r>
              <a:rPr lang="en-US" sz="1200" dirty="0" smtClean="0"/>
              <a:t>If you don’t press these soft keys exactly correctly, an error will appear at the bottom left of the screen “ECal module not in appropriate RF path”.  It’s possible the ECal is broken, but first check that you’ve selected the correct sequence of soft keys.  Your selection has to match how you’ve connected the ECal to the analyzer.  For instance, if you don’t have both of Ports A &amp; B of the ECal attached to Ports 1 &amp; 2 of the analyzer and you select “2-Port Cal” on the ECal menu, then of course you will get that error.  Similarly, if you have just one of Ports A or B connected, say to Port 2 of your analyzer, and you select Port 1 on the 1-Port Cal menu, of course you will also get that error.   </a:t>
            </a:r>
            <a:endParaRPr lang="en-US" sz="1200" dirty="0"/>
          </a:p>
        </p:txBody>
      </p:sp>
      <p:cxnSp>
        <p:nvCxnSpPr>
          <p:cNvPr id="12" name="Straight Arrow Connector 11"/>
          <p:cNvCxnSpPr/>
          <p:nvPr/>
        </p:nvCxnSpPr>
        <p:spPr>
          <a:xfrm flipV="1">
            <a:off x="2066925" y="2008470"/>
            <a:ext cx="248592" cy="1441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1400" y="525717"/>
            <a:ext cx="771164" cy="3120644"/>
          </a:xfrm>
          <a:prstGeom prst="rect">
            <a:avLst/>
          </a:prstGeom>
        </p:spPr>
      </p:pic>
      <p:sp>
        <p:nvSpPr>
          <p:cNvPr id="23" name="Oval 22"/>
          <p:cNvSpPr/>
          <p:nvPr/>
        </p:nvSpPr>
        <p:spPr>
          <a:xfrm>
            <a:off x="7434082" y="730892"/>
            <a:ext cx="685800" cy="2598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V="1">
            <a:off x="5286375" y="3184399"/>
            <a:ext cx="1019175" cy="86372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13267" y="525717"/>
            <a:ext cx="763010" cy="780050"/>
          </a:xfrm>
          <a:prstGeom prst="rect">
            <a:avLst/>
          </a:prstGeom>
        </p:spPr>
      </p:pic>
      <p:sp>
        <p:nvSpPr>
          <p:cNvPr id="27" name="Oval 26"/>
          <p:cNvSpPr/>
          <p:nvPr/>
        </p:nvSpPr>
        <p:spPr>
          <a:xfrm>
            <a:off x="8324850" y="671942"/>
            <a:ext cx="685800" cy="2598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74" y="374129"/>
            <a:ext cx="1485236" cy="1238687"/>
          </a:xfrm>
          <a:prstGeom prst="rect">
            <a:avLst/>
          </a:prstGeom>
        </p:spPr>
      </p:pic>
      <p:sp>
        <p:nvSpPr>
          <p:cNvPr id="19" name="TextBox 18"/>
          <p:cNvSpPr txBox="1"/>
          <p:nvPr/>
        </p:nvSpPr>
        <p:spPr>
          <a:xfrm>
            <a:off x="266087" y="2086039"/>
            <a:ext cx="2304493" cy="461665"/>
          </a:xfrm>
          <a:prstGeom prst="rect">
            <a:avLst/>
          </a:prstGeom>
          <a:noFill/>
        </p:spPr>
        <p:txBody>
          <a:bodyPr wrap="square" rtlCol="0">
            <a:spAutoFit/>
          </a:bodyPr>
          <a:lstStyle/>
          <a:p>
            <a:r>
              <a:rPr lang="en-US" sz="1200" dirty="0" smtClean="0"/>
              <a:t>The analyzer’s test port is a female N connector.</a:t>
            </a:r>
            <a:endParaRPr lang="en-US" sz="1200" dirty="0"/>
          </a:p>
        </p:txBody>
      </p:sp>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63508" y="374129"/>
            <a:ext cx="1902123" cy="1711910"/>
          </a:xfrm>
          <a:prstGeom prst="rect">
            <a:avLst/>
          </a:prstGeom>
        </p:spPr>
      </p:pic>
    </p:spTree>
    <p:extLst>
      <p:ext uri="{BB962C8B-B14F-4D97-AF65-F5344CB8AC3E}">
        <p14:creationId xmlns:p14="http://schemas.microsoft.com/office/powerpoint/2010/main" val="18209628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263" y="329677"/>
            <a:ext cx="2922929" cy="2718323"/>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131</a:t>
            </a:fld>
            <a:endParaRPr lang="en-US"/>
          </a:p>
        </p:txBody>
      </p:sp>
      <p:sp>
        <p:nvSpPr>
          <p:cNvPr id="5" name="TextBox 4"/>
          <p:cNvSpPr txBox="1"/>
          <p:nvPr/>
        </p:nvSpPr>
        <p:spPr>
          <a:xfrm>
            <a:off x="3202718" y="885825"/>
            <a:ext cx="5843140" cy="646331"/>
          </a:xfrm>
          <a:prstGeom prst="rect">
            <a:avLst/>
          </a:prstGeom>
          <a:noFill/>
        </p:spPr>
        <p:txBody>
          <a:bodyPr wrap="square" rtlCol="0">
            <a:spAutoFit/>
          </a:bodyPr>
          <a:lstStyle/>
          <a:p>
            <a:r>
              <a:rPr lang="en-US" sz="1200" dirty="0" smtClean="0"/>
              <a:t>After calibration, the calibration reference plane for zero phase, zero loss, zero mismatch is the end face of this ground cylinder of this male-N-to-male-SMA adapter attached to Port 1 (that we connected the ECal to).</a:t>
            </a:r>
            <a:endParaRPr lang="en-US" sz="1200" dirty="0"/>
          </a:p>
        </p:txBody>
      </p:sp>
      <p:cxnSp>
        <p:nvCxnSpPr>
          <p:cNvPr id="6" name="Straight Arrow Connector 5"/>
          <p:cNvCxnSpPr/>
          <p:nvPr/>
        </p:nvCxnSpPr>
        <p:spPr>
          <a:xfrm flipH="1">
            <a:off x="2343152" y="1295400"/>
            <a:ext cx="923923" cy="6477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974812" y="1978372"/>
            <a:ext cx="4731891" cy="646331"/>
          </a:xfrm>
          <a:prstGeom prst="rect">
            <a:avLst/>
          </a:prstGeom>
          <a:noFill/>
        </p:spPr>
        <p:txBody>
          <a:bodyPr wrap="square" rtlCol="0">
            <a:spAutoFit/>
          </a:bodyPr>
          <a:lstStyle/>
          <a:p>
            <a:r>
              <a:rPr lang="en-US" sz="1200" dirty="0" smtClean="0"/>
              <a:t>We have these 4 female and 6 male standards which we can measure to verify our cal, or more importantly, verify that these cal standards really are what their cal kit says they are.</a:t>
            </a:r>
            <a:endParaRPr lang="en-US" sz="1200" dirty="0"/>
          </a:p>
        </p:txBody>
      </p:sp>
      <p:grpSp>
        <p:nvGrpSpPr>
          <p:cNvPr id="4" name="Group 3"/>
          <p:cNvGrpSpPr/>
          <p:nvPr/>
        </p:nvGrpSpPr>
        <p:grpSpPr>
          <a:xfrm>
            <a:off x="3861321" y="2629192"/>
            <a:ext cx="5377929" cy="2210877"/>
            <a:chOff x="3480321" y="4218444"/>
            <a:chExt cx="5377929" cy="2210877"/>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0321" y="4648200"/>
              <a:ext cx="5130800" cy="1781121"/>
            </a:xfrm>
            <a:prstGeom prst="rect">
              <a:avLst/>
            </a:prstGeom>
          </p:spPr>
        </p:pic>
        <p:sp>
          <p:nvSpPr>
            <p:cNvPr id="13" name="TextBox 12"/>
            <p:cNvSpPr txBox="1"/>
            <p:nvPr/>
          </p:nvSpPr>
          <p:spPr>
            <a:xfrm>
              <a:off x="6477000" y="4454233"/>
              <a:ext cx="880369" cy="246221"/>
            </a:xfrm>
            <a:prstGeom prst="rect">
              <a:avLst/>
            </a:prstGeom>
            <a:noFill/>
          </p:spPr>
          <p:txBody>
            <a:bodyPr wrap="none" rtlCol="0">
              <a:spAutoFit/>
            </a:bodyPr>
            <a:lstStyle/>
            <a:p>
              <a:r>
                <a:rPr lang="en-US" sz="1000" dirty="0" smtClean="0"/>
                <a:t>85052-60007</a:t>
              </a:r>
              <a:endParaRPr lang="en-US" sz="1000" dirty="0"/>
            </a:p>
          </p:txBody>
        </p:sp>
        <p:sp>
          <p:nvSpPr>
            <p:cNvPr id="14" name="TextBox 13"/>
            <p:cNvSpPr txBox="1"/>
            <p:nvPr/>
          </p:nvSpPr>
          <p:spPr>
            <a:xfrm>
              <a:off x="7785477" y="4454233"/>
              <a:ext cx="748923" cy="246221"/>
            </a:xfrm>
            <a:prstGeom prst="rect">
              <a:avLst/>
            </a:prstGeom>
            <a:noFill/>
          </p:spPr>
          <p:txBody>
            <a:bodyPr wrap="none" rtlCol="0">
              <a:spAutoFit/>
            </a:bodyPr>
            <a:lstStyle/>
            <a:p>
              <a:r>
                <a:rPr lang="en-US" sz="1000" dirty="0" smtClean="0"/>
                <a:t>902-60004</a:t>
              </a:r>
              <a:endParaRPr lang="en-US" sz="1000" dirty="0"/>
            </a:p>
          </p:txBody>
        </p:sp>
        <p:sp>
          <p:nvSpPr>
            <p:cNvPr id="15" name="TextBox 14"/>
            <p:cNvSpPr txBox="1"/>
            <p:nvPr/>
          </p:nvSpPr>
          <p:spPr>
            <a:xfrm>
              <a:off x="6038850" y="4218444"/>
              <a:ext cx="1500732" cy="246221"/>
            </a:xfrm>
            <a:prstGeom prst="rect">
              <a:avLst/>
            </a:prstGeom>
            <a:noFill/>
          </p:spPr>
          <p:txBody>
            <a:bodyPr wrap="none" rtlCol="0">
              <a:spAutoFit/>
            </a:bodyPr>
            <a:lstStyle/>
            <a:p>
              <a:r>
                <a:rPr lang="en-US" sz="1000" dirty="0" smtClean="0"/>
                <a:t>Female 85052D Short std</a:t>
              </a:r>
              <a:endParaRPr lang="en-US" sz="1000" dirty="0"/>
            </a:p>
          </p:txBody>
        </p:sp>
        <p:sp>
          <p:nvSpPr>
            <p:cNvPr id="16" name="TextBox 15"/>
            <p:cNvSpPr txBox="1"/>
            <p:nvPr/>
          </p:nvSpPr>
          <p:spPr>
            <a:xfrm>
              <a:off x="3657600" y="4454233"/>
              <a:ext cx="880369" cy="246221"/>
            </a:xfrm>
            <a:prstGeom prst="rect">
              <a:avLst/>
            </a:prstGeom>
            <a:noFill/>
          </p:spPr>
          <p:txBody>
            <a:bodyPr wrap="none" rtlCol="0">
              <a:spAutoFit/>
            </a:bodyPr>
            <a:lstStyle/>
            <a:p>
              <a:r>
                <a:rPr lang="en-US" sz="1000" dirty="0" smtClean="0"/>
                <a:t>85033-60019</a:t>
              </a:r>
              <a:endParaRPr lang="en-US" sz="1000" dirty="0"/>
            </a:p>
          </p:txBody>
        </p:sp>
        <p:sp>
          <p:nvSpPr>
            <p:cNvPr id="17" name="TextBox 16"/>
            <p:cNvSpPr txBox="1"/>
            <p:nvPr/>
          </p:nvSpPr>
          <p:spPr>
            <a:xfrm>
              <a:off x="5012171" y="4454233"/>
              <a:ext cx="880369" cy="246221"/>
            </a:xfrm>
            <a:prstGeom prst="rect">
              <a:avLst/>
            </a:prstGeom>
            <a:noFill/>
          </p:spPr>
          <p:txBody>
            <a:bodyPr wrap="none" rtlCol="0">
              <a:spAutoFit/>
            </a:bodyPr>
            <a:lstStyle/>
            <a:p>
              <a:r>
                <a:rPr lang="en-US" sz="1000" dirty="0" smtClean="0"/>
                <a:t>85033-60021</a:t>
              </a:r>
              <a:endParaRPr lang="en-US" sz="1000" dirty="0"/>
            </a:p>
          </p:txBody>
        </p:sp>
        <p:sp>
          <p:nvSpPr>
            <p:cNvPr id="18" name="TextBox 17"/>
            <p:cNvSpPr txBox="1"/>
            <p:nvPr/>
          </p:nvSpPr>
          <p:spPr>
            <a:xfrm>
              <a:off x="3602036" y="4218444"/>
              <a:ext cx="2265364" cy="246221"/>
            </a:xfrm>
            <a:prstGeom prst="rect">
              <a:avLst/>
            </a:prstGeom>
            <a:noFill/>
          </p:spPr>
          <p:txBody>
            <a:bodyPr wrap="none" rtlCol="0">
              <a:spAutoFit/>
            </a:bodyPr>
            <a:lstStyle/>
            <a:p>
              <a:r>
                <a:rPr lang="en-US" sz="1000" dirty="0" smtClean="0"/>
                <a:t>Female 85033E Open &amp; Short standards</a:t>
              </a:r>
              <a:endParaRPr lang="en-US" sz="1000" dirty="0"/>
            </a:p>
          </p:txBody>
        </p:sp>
        <p:sp>
          <p:nvSpPr>
            <p:cNvPr id="20" name="TextBox 19"/>
            <p:cNvSpPr txBox="1"/>
            <p:nvPr/>
          </p:nvSpPr>
          <p:spPr>
            <a:xfrm>
              <a:off x="7521024" y="4218444"/>
              <a:ext cx="1337226" cy="246221"/>
            </a:xfrm>
            <a:prstGeom prst="rect">
              <a:avLst/>
            </a:prstGeom>
            <a:noFill/>
          </p:spPr>
          <p:txBody>
            <a:bodyPr wrap="none" rtlCol="0">
              <a:spAutoFit/>
            </a:bodyPr>
            <a:lstStyle/>
            <a:p>
              <a:r>
                <a:rPr lang="en-US" sz="1000" dirty="0" smtClean="0"/>
                <a:t>Female 902D Load std</a:t>
              </a:r>
              <a:endParaRPr lang="en-US" sz="1000" dirty="0"/>
            </a:p>
          </p:txBody>
        </p:sp>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263" y="5599339"/>
            <a:ext cx="3166056" cy="1123950"/>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3619" y="5181600"/>
            <a:ext cx="3599273" cy="1541689"/>
          </a:xfrm>
          <a:prstGeom prst="rect">
            <a:avLst/>
          </a:prstGeom>
        </p:spPr>
      </p:pic>
      <p:sp>
        <p:nvSpPr>
          <p:cNvPr id="26" name="TextBox 25"/>
          <p:cNvSpPr txBox="1"/>
          <p:nvPr/>
        </p:nvSpPr>
        <p:spPr>
          <a:xfrm>
            <a:off x="203589" y="4763869"/>
            <a:ext cx="3273356" cy="830997"/>
          </a:xfrm>
          <a:prstGeom prst="rect">
            <a:avLst/>
          </a:prstGeom>
          <a:noFill/>
        </p:spPr>
        <p:txBody>
          <a:bodyPr wrap="square" rtlCol="0">
            <a:spAutoFit/>
          </a:bodyPr>
          <a:lstStyle/>
          <a:p>
            <a:r>
              <a:rPr lang="en-US" sz="1200" dirty="0" smtClean="0"/>
              <a:t>After measuring the 4 female standards, we’ll add a female-female adapter and then measure these 6 male standards.  The calibration reference plane remains at the same location.</a:t>
            </a:r>
            <a:endParaRPr lang="en-US" sz="1200" dirty="0"/>
          </a:p>
        </p:txBody>
      </p:sp>
    </p:spTree>
    <p:extLst>
      <p:ext uri="{BB962C8B-B14F-4D97-AF65-F5344CB8AC3E}">
        <p14:creationId xmlns:p14="http://schemas.microsoft.com/office/powerpoint/2010/main" val="40206171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132</a:t>
            </a:fld>
            <a:endParaRPr lang="en-US"/>
          </a:p>
        </p:txBody>
      </p:sp>
      <p:sp>
        <p:nvSpPr>
          <p:cNvPr id="3" name="TextBox 2"/>
          <p:cNvSpPr txBox="1"/>
          <p:nvPr/>
        </p:nvSpPr>
        <p:spPr>
          <a:xfrm>
            <a:off x="523875" y="3276600"/>
            <a:ext cx="8077200" cy="2893100"/>
          </a:xfrm>
          <a:prstGeom prst="rect">
            <a:avLst/>
          </a:prstGeom>
          <a:noFill/>
        </p:spPr>
        <p:txBody>
          <a:bodyPr wrap="square" rtlCol="0">
            <a:spAutoFit/>
          </a:bodyPr>
          <a:lstStyle/>
          <a:p>
            <a:r>
              <a:rPr lang="en-US" sz="1400" dirty="0" smtClean="0"/>
              <a:t>We </a:t>
            </a:r>
            <a:r>
              <a:rPr lang="en-US" sz="1400" dirty="0"/>
              <a:t>have to be very careful when using low frequencies to extract model results.</a:t>
            </a:r>
            <a:br>
              <a:rPr lang="en-US" sz="1400" dirty="0"/>
            </a:br>
            <a:r>
              <a:rPr lang="en-US" sz="1400" dirty="0"/>
              <a:t/>
            </a:r>
            <a:br>
              <a:rPr lang="en-US" sz="1400" dirty="0"/>
            </a:br>
            <a:r>
              <a:rPr lang="en-US" sz="1400" dirty="0"/>
              <a:t>The effects of the capacitances at low frequencies is very small, and even the slightest error in calibration </a:t>
            </a:r>
            <a:r>
              <a:rPr lang="en-US" sz="1400" dirty="0" smtClean="0"/>
              <a:t>such </a:t>
            </a:r>
            <a:r>
              <a:rPr lang="en-US" sz="1400" dirty="0"/>
              <a:t>as can happen with a non-perfect load or even </a:t>
            </a:r>
            <a:r>
              <a:rPr lang="en-US" sz="1400" dirty="0" smtClean="0"/>
              <a:t>ECal (an ECal as a load provides </a:t>
            </a:r>
            <a:r>
              <a:rPr lang="en-US" sz="1400" dirty="0"/>
              <a:t>only </a:t>
            </a:r>
            <a:r>
              <a:rPr lang="en-US" sz="1400" dirty="0" smtClean="0"/>
              <a:t>a 50 </a:t>
            </a:r>
            <a:r>
              <a:rPr lang="en-US" sz="1400" dirty="0"/>
              <a:t>dB </a:t>
            </a:r>
            <a:r>
              <a:rPr lang="en-US" sz="1400" dirty="0" smtClean="0"/>
              <a:t>effective impedance match).  Such a slight error in calibration can cause </a:t>
            </a:r>
            <a:r>
              <a:rPr lang="en-US" sz="1400" dirty="0"/>
              <a:t>a very slight phase </a:t>
            </a:r>
            <a:r>
              <a:rPr lang="en-US" sz="1400" dirty="0" smtClean="0"/>
              <a:t>variation.  At </a:t>
            </a:r>
            <a:r>
              <a:rPr lang="en-US" sz="1400" dirty="0"/>
              <a:t>low </a:t>
            </a:r>
            <a:r>
              <a:rPr lang="en-US" sz="1400" dirty="0" smtClean="0"/>
              <a:t>frequencies, a slight phase variation can </a:t>
            </a:r>
            <a:r>
              <a:rPr lang="en-US" sz="1400" dirty="0"/>
              <a:t>swamp the values of the </a:t>
            </a:r>
            <a:r>
              <a:rPr lang="en-US" sz="1400" dirty="0" smtClean="0"/>
              <a:t>measured capacitances</a:t>
            </a:r>
            <a:r>
              <a:rPr lang="en-US" sz="1400" dirty="0"/>
              <a:t>.  </a:t>
            </a:r>
            <a:r>
              <a:rPr lang="en-US" sz="1400" dirty="0" smtClean="0"/>
              <a:t>It’s best to do </a:t>
            </a:r>
            <a:r>
              <a:rPr lang="en-US" sz="1400" dirty="0"/>
              <a:t>the </a:t>
            </a:r>
            <a:r>
              <a:rPr lang="en-US" sz="1400" dirty="0" smtClean="0"/>
              <a:t>comparisons </a:t>
            </a:r>
            <a:r>
              <a:rPr lang="en-US" sz="1400" dirty="0"/>
              <a:t>of </a:t>
            </a:r>
            <a:r>
              <a:rPr lang="en-US" sz="1400" dirty="0" smtClean="0"/>
              <a:t>measurements/models </a:t>
            </a:r>
            <a:r>
              <a:rPr lang="en-US" sz="1400" dirty="0"/>
              <a:t>at frequencies no lower than perhaps 300 MHz, and use the range up to 3 GHz to verify the models.</a:t>
            </a:r>
            <a:br>
              <a:rPr lang="en-US" sz="1400" dirty="0"/>
            </a:br>
            <a:r>
              <a:rPr lang="en-US" sz="1400" dirty="0"/>
              <a:t/>
            </a:r>
            <a:br>
              <a:rPr lang="en-US" sz="1400" dirty="0"/>
            </a:br>
            <a:r>
              <a:rPr lang="en-US" sz="1400" dirty="0"/>
              <a:t>If you compute the effective delta-match from the capacitance model at low frequency you will find it falls well below 0.003 which is on the order of -50 dB</a:t>
            </a:r>
            <a:r>
              <a:rPr lang="en-US" sz="1400" dirty="0" smtClean="0"/>
              <a:t>.</a:t>
            </a:r>
          </a:p>
          <a:p>
            <a:endParaRPr lang="en-US" sz="1400" dirty="0"/>
          </a:p>
          <a:p>
            <a:r>
              <a:rPr lang="en-US" sz="1400" dirty="0" smtClean="0"/>
              <a:t>This is why, when we set up the sweep for the ECal we just ran, we set the sweep from 300 MHz to 3 GHz.</a:t>
            </a:r>
            <a:endParaRPr lang="en-US" sz="1400" dirty="0"/>
          </a:p>
        </p:txBody>
      </p:sp>
      <p:sp>
        <p:nvSpPr>
          <p:cNvPr id="5" name="TextBox 4"/>
          <p:cNvSpPr txBox="1"/>
          <p:nvPr/>
        </p:nvSpPr>
        <p:spPr>
          <a:xfrm>
            <a:off x="219075" y="314836"/>
            <a:ext cx="7506094" cy="369332"/>
          </a:xfrm>
          <a:prstGeom prst="rect">
            <a:avLst/>
          </a:prstGeom>
          <a:noFill/>
        </p:spPr>
        <p:txBody>
          <a:bodyPr wrap="none" rtlCol="0">
            <a:spAutoFit/>
          </a:bodyPr>
          <a:lstStyle/>
          <a:p>
            <a:r>
              <a:rPr lang="en-US" dirty="0" smtClean="0"/>
              <a:t>Note:  caveat on low-frequency measurements when calibrating with an ECal</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4600" y="933277"/>
            <a:ext cx="2497860" cy="2248073"/>
          </a:xfrm>
          <a:prstGeom prst="rect">
            <a:avLst/>
          </a:prstGeom>
        </p:spPr>
      </p:pic>
    </p:spTree>
    <p:extLst>
      <p:ext uri="{BB962C8B-B14F-4D97-AF65-F5344CB8AC3E}">
        <p14:creationId xmlns:p14="http://schemas.microsoft.com/office/powerpoint/2010/main" val="29460066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133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304800"/>
            <a:ext cx="4135651" cy="277088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446462"/>
            <a:ext cx="5510069" cy="303053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4655" y="4064000"/>
            <a:ext cx="2906346" cy="2159000"/>
          </a:xfrm>
          <a:prstGeom prst="rect">
            <a:avLst/>
          </a:prstGeom>
        </p:spPr>
      </p:pic>
      <p:sp>
        <p:nvSpPr>
          <p:cNvPr id="9" name="Oval 8"/>
          <p:cNvSpPr/>
          <p:nvPr/>
        </p:nvSpPr>
        <p:spPr>
          <a:xfrm>
            <a:off x="2913352" y="4905375"/>
            <a:ext cx="459798" cy="266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04801" y="838200"/>
            <a:ext cx="4191000" cy="738664"/>
          </a:xfrm>
          <a:prstGeom prst="rect">
            <a:avLst/>
          </a:prstGeom>
          <a:noFill/>
        </p:spPr>
        <p:txBody>
          <a:bodyPr wrap="square" rtlCol="0">
            <a:spAutoFit/>
          </a:bodyPr>
          <a:lstStyle/>
          <a:p>
            <a:r>
              <a:rPr lang="en-US" sz="1400" dirty="0" smtClean="0"/>
              <a:t>After the ECal finishes the calibration, it leaves the LogMag S11 trace in an arbitrary position, depending upon what state the internal switches were left in.</a:t>
            </a:r>
            <a:endParaRPr lang="en-US" sz="1400" dirty="0"/>
          </a:p>
        </p:txBody>
      </p:sp>
      <p:cxnSp>
        <p:nvCxnSpPr>
          <p:cNvPr id="11" name="Straight Arrow Connector 10"/>
          <p:cNvCxnSpPr/>
          <p:nvPr/>
        </p:nvCxnSpPr>
        <p:spPr>
          <a:xfrm>
            <a:off x="4143375" y="1371600"/>
            <a:ext cx="1162050" cy="3238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5251" y="2543175"/>
            <a:ext cx="4191000" cy="738664"/>
          </a:xfrm>
          <a:prstGeom prst="rect">
            <a:avLst/>
          </a:prstGeom>
          <a:noFill/>
        </p:spPr>
        <p:txBody>
          <a:bodyPr wrap="square" rtlCol="0">
            <a:spAutoFit/>
          </a:bodyPr>
          <a:lstStyle/>
          <a:p>
            <a:r>
              <a:rPr lang="en-US" sz="1400" dirty="0" smtClean="0"/>
              <a:t>On the ECal menu, select Confidence Check.  The trace moves back to 0 dB.  Press the Help key to find out more about Confidence Check.</a:t>
            </a:r>
            <a:endParaRPr lang="en-US" sz="1400" dirty="0"/>
          </a:p>
        </p:txBody>
      </p:sp>
    </p:spTree>
    <p:extLst>
      <p:ext uri="{BB962C8B-B14F-4D97-AF65-F5344CB8AC3E}">
        <p14:creationId xmlns:p14="http://schemas.microsoft.com/office/powerpoint/2010/main" val="383080748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883" y="710863"/>
            <a:ext cx="3204917" cy="2067171"/>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134</a:t>
            </a:fld>
            <a:endParaRPr lang="en-US"/>
          </a:p>
        </p:txBody>
      </p:sp>
      <p:sp>
        <p:nvSpPr>
          <p:cNvPr id="5" name="TextBox 4"/>
          <p:cNvSpPr txBox="1"/>
          <p:nvPr/>
        </p:nvSpPr>
        <p:spPr>
          <a:xfrm>
            <a:off x="1828800" y="2951021"/>
            <a:ext cx="1601721" cy="246221"/>
          </a:xfrm>
          <a:prstGeom prst="rect">
            <a:avLst/>
          </a:prstGeom>
          <a:noFill/>
        </p:spPr>
        <p:txBody>
          <a:bodyPr wrap="none" rtlCol="0">
            <a:spAutoFit/>
          </a:bodyPr>
          <a:lstStyle/>
          <a:p>
            <a:r>
              <a:rPr lang="en-US" sz="1000" dirty="0" smtClean="0"/>
              <a:t>85033-60019 Female Open</a:t>
            </a:r>
            <a:endParaRPr lang="en-US" sz="1000" dirty="0"/>
          </a:p>
        </p:txBody>
      </p:sp>
      <p:cxnSp>
        <p:nvCxnSpPr>
          <p:cNvPr id="6" name="Straight Arrow Connector 5"/>
          <p:cNvCxnSpPr/>
          <p:nvPr/>
        </p:nvCxnSpPr>
        <p:spPr>
          <a:xfrm flipV="1">
            <a:off x="2658552" y="2739934"/>
            <a:ext cx="409303" cy="24383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859955" y="738392"/>
            <a:ext cx="5029200" cy="830997"/>
          </a:xfrm>
          <a:prstGeom prst="rect">
            <a:avLst/>
          </a:prstGeom>
          <a:noFill/>
        </p:spPr>
        <p:txBody>
          <a:bodyPr wrap="square" rtlCol="0">
            <a:spAutoFit/>
          </a:bodyPr>
          <a:lstStyle/>
          <a:p>
            <a:r>
              <a:rPr lang="en-US" sz="1200" dirty="0" smtClean="0">
                <a:solidFill>
                  <a:srgbClr val="FF0000"/>
                </a:solidFill>
              </a:rPr>
              <a:t>Open:       C = 4.943e-14 - 3.1013e-25*f + 2.317e-35*f</a:t>
            </a:r>
            <a:r>
              <a:rPr lang="en-US" sz="1200" baseline="30000" dirty="0" smtClean="0">
                <a:solidFill>
                  <a:srgbClr val="FF0000"/>
                </a:solidFill>
              </a:rPr>
              <a:t>2</a:t>
            </a:r>
            <a:r>
              <a:rPr lang="en-US" sz="1200" dirty="0" smtClean="0">
                <a:solidFill>
                  <a:srgbClr val="FF0000"/>
                </a:solidFill>
              </a:rPr>
              <a:t> – 1.6e-46*f</a:t>
            </a:r>
            <a:r>
              <a:rPr lang="en-US" sz="1200" baseline="30000" dirty="0" smtClean="0">
                <a:solidFill>
                  <a:srgbClr val="FF0000"/>
                </a:solidFill>
              </a:rPr>
              <a:t>3 </a:t>
            </a:r>
            <a:r>
              <a:rPr lang="en-US" sz="1200" dirty="0" smtClean="0">
                <a:solidFill>
                  <a:srgbClr val="FF0000"/>
                </a:solidFill>
              </a:rPr>
              <a:t> Farads</a:t>
            </a:r>
          </a:p>
          <a:p>
            <a:r>
              <a:rPr lang="en-US" sz="1200" baseline="30000" dirty="0">
                <a:solidFill>
                  <a:srgbClr val="FF0000"/>
                </a:solidFill>
              </a:rPr>
              <a:t> </a:t>
            </a:r>
            <a:r>
              <a:rPr lang="en-US" sz="1200" baseline="30000" dirty="0" smtClean="0">
                <a:solidFill>
                  <a:srgbClr val="FF0000"/>
                </a:solidFill>
              </a:rPr>
              <a:t>          </a:t>
            </a:r>
            <a:r>
              <a:rPr lang="en-US" sz="1200" dirty="0">
                <a:solidFill>
                  <a:srgbClr val="FF0000"/>
                </a:solidFill>
              </a:rPr>
              <a:t> </a:t>
            </a:r>
            <a:r>
              <a:rPr lang="en-US" sz="1200" dirty="0" smtClean="0">
                <a:solidFill>
                  <a:srgbClr val="FF0000"/>
                </a:solidFill>
              </a:rPr>
              <a:t>          Z </a:t>
            </a:r>
            <a:r>
              <a:rPr lang="en-US" sz="1200" dirty="0">
                <a:solidFill>
                  <a:srgbClr val="FF0000"/>
                </a:solidFill>
              </a:rPr>
              <a:t>= 50 </a:t>
            </a:r>
            <a:r>
              <a:rPr lang="en-US" sz="1200" dirty="0" smtClean="0">
                <a:solidFill>
                  <a:srgbClr val="FF0000"/>
                </a:solidFill>
                <a:latin typeface="Symbol" pitchFamily="18" charset="2"/>
              </a:rPr>
              <a:t>W</a:t>
            </a:r>
            <a:r>
              <a:rPr lang="en-US" sz="1200" dirty="0" smtClean="0">
                <a:solidFill>
                  <a:srgbClr val="FF0000"/>
                </a:solidFill>
              </a:rPr>
              <a:t> real</a:t>
            </a:r>
            <a:endParaRPr lang="en-US" sz="1200" dirty="0">
              <a:solidFill>
                <a:srgbClr val="FF0000"/>
              </a:solidFill>
              <a:latin typeface="Symbol" pitchFamily="18" charset="2"/>
            </a:endParaRPr>
          </a:p>
          <a:p>
            <a:pPr marL="171450" indent="-171450">
              <a:buFont typeface="Symbol"/>
              <a:buChar char=" "/>
            </a:pPr>
            <a:r>
              <a:rPr lang="en-US" sz="1200" dirty="0">
                <a:solidFill>
                  <a:srgbClr val="FF0000"/>
                </a:solidFill>
              </a:rPr>
              <a:t>       </a:t>
            </a:r>
            <a:r>
              <a:rPr lang="en-US" sz="1200" dirty="0" smtClean="0">
                <a:solidFill>
                  <a:srgbClr val="FF0000"/>
                </a:solidFill>
              </a:rPr>
              <a:t>      Offset delay </a:t>
            </a:r>
            <a:r>
              <a:rPr lang="en-US" sz="1200" dirty="0">
                <a:solidFill>
                  <a:srgbClr val="FF0000"/>
                </a:solidFill>
              </a:rPr>
              <a:t>= </a:t>
            </a:r>
            <a:r>
              <a:rPr lang="en-US" sz="1200" dirty="0" smtClean="0">
                <a:solidFill>
                  <a:srgbClr val="FF0000"/>
                </a:solidFill>
              </a:rPr>
              <a:t>29.243 ps</a:t>
            </a:r>
            <a:r>
              <a:rPr lang="en-US" sz="1200" baseline="30000" dirty="0" smtClean="0">
                <a:solidFill>
                  <a:srgbClr val="FF0000"/>
                </a:solidFill>
              </a:rPr>
              <a:t>        </a:t>
            </a:r>
          </a:p>
          <a:p>
            <a:r>
              <a:rPr lang="en-US" sz="1200" dirty="0" smtClean="0">
                <a:solidFill>
                  <a:srgbClr val="FF0000"/>
                </a:solidFill>
              </a:rPr>
              <a:t>                  Insertion loss = 2.2 G</a:t>
            </a:r>
            <a:r>
              <a:rPr lang="en-US" sz="1200" dirty="0" smtClean="0">
                <a:solidFill>
                  <a:srgbClr val="FF0000"/>
                </a:solidFill>
                <a:latin typeface="Symbol" pitchFamily="18" charset="2"/>
              </a:rPr>
              <a:t>W</a:t>
            </a:r>
            <a:r>
              <a:rPr lang="en-US" sz="1200" dirty="0" smtClean="0">
                <a:solidFill>
                  <a:srgbClr val="FF0000"/>
                </a:solidFill>
              </a:rPr>
              <a:t>/s</a:t>
            </a:r>
          </a:p>
        </p:txBody>
      </p:sp>
      <p:sp>
        <p:nvSpPr>
          <p:cNvPr id="12" name="TextBox 11"/>
          <p:cNvSpPr txBox="1"/>
          <p:nvPr/>
        </p:nvSpPr>
        <p:spPr>
          <a:xfrm>
            <a:off x="1997642" y="240268"/>
            <a:ext cx="5148717" cy="369332"/>
          </a:xfrm>
          <a:prstGeom prst="rect">
            <a:avLst/>
          </a:prstGeom>
          <a:noFill/>
        </p:spPr>
        <p:txBody>
          <a:bodyPr wrap="none" rtlCol="0">
            <a:spAutoFit/>
          </a:bodyPr>
          <a:lstStyle/>
          <a:p>
            <a:r>
              <a:rPr lang="en-US" dirty="0" smtClean="0"/>
              <a:t>1.  Verifying the 85033-60019 Female Open Standard</a:t>
            </a:r>
            <a:endParaRPr lang="en-US" dirty="0"/>
          </a:p>
        </p:txBody>
      </p:sp>
      <p:sp>
        <p:nvSpPr>
          <p:cNvPr id="13" name="TextBox 12"/>
          <p:cNvSpPr txBox="1"/>
          <p:nvPr/>
        </p:nvSpPr>
        <p:spPr>
          <a:xfrm>
            <a:off x="304800" y="3224560"/>
            <a:ext cx="3579826" cy="553998"/>
          </a:xfrm>
          <a:prstGeom prst="rect">
            <a:avLst/>
          </a:prstGeom>
          <a:noFill/>
        </p:spPr>
        <p:txBody>
          <a:bodyPr wrap="none" rtlCol="0">
            <a:spAutoFit/>
          </a:bodyPr>
          <a:lstStyle/>
          <a:p>
            <a:r>
              <a:rPr lang="en-US" sz="1000" dirty="0" smtClean="0"/>
              <a:t>LogMag S11 at 0.02 dB/division.  It’s a small amount above 0 dB,</a:t>
            </a:r>
          </a:p>
          <a:p>
            <a:r>
              <a:rPr lang="en-US" sz="1000" dirty="0"/>
              <a:t>b</a:t>
            </a:r>
            <a:r>
              <a:rPr lang="en-US" sz="1000" dirty="0" smtClean="0"/>
              <a:t>ut that is just residual error (calibration isn’t absolutely perfect).</a:t>
            </a:r>
          </a:p>
          <a:p>
            <a:r>
              <a:rPr lang="en-US" sz="1000" dirty="0" smtClean="0"/>
              <a:t>Looks good.</a:t>
            </a:r>
            <a:endParaRPr lang="en-US" sz="1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9955" y="2286000"/>
            <a:ext cx="5029200" cy="3908407"/>
          </a:xfrm>
          <a:prstGeom prst="rect">
            <a:avLst/>
          </a:prstGeom>
        </p:spPr>
      </p:pic>
      <p:sp>
        <p:nvSpPr>
          <p:cNvPr id="15" name="TextBox 14"/>
          <p:cNvSpPr txBox="1"/>
          <p:nvPr/>
        </p:nvSpPr>
        <p:spPr>
          <a:xfrm>
            <a:off x="1600200" y="4648200"/>
            <a:ext cx="2239470" cy="553998"/>
          </a:xfrm>
          <a:prstGeom prst="rect">
            <a:avLst/>
          </a:prstGeom>
          <a:noFill/>
        </p:spPr>
        <p:txBody>
          <a:bodyPr wrap="square" rtlCol="0">
            <a:spAutoFit/>
          </a:bodyPr>
          <a:lstStyle/>
          <a:p>
            <a:r>
              <a:rPr lang="en-US" sz="1000" dirty="0" smtClean="0"/>
              <a:t>Admittance Smith Chart.  Values are capacitive, but we haven’t accounted for the offset delay yet:</a:t>
            </a:r>
            <a:endParaRPr lang="en-US" sz="1000" dirty="0"/>
          </a:p>
        </p:txBody>
      </p:sp>
      <p:cxnSp>
        <p:nvCxnSpPr>
          <p:cNvPr id="16" name="Straight Arrow Connector 15"/>
          <p:cNvCxnSpPr/>
          <p:nvPr/>
        </p:nvCxnSpPr>
        <p:spPr>
          <a:xfrm>
            <a:off x="3705225" y="4981575"/>
            <a:ext cx="3866878" cy="31183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06171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1893161"/>
            <a:ext cx="5664756" cy="4361862"/>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135</a:t>
            </a:fld>
            <a:endParaRPr lang="en-US"/>
          </a:p>
        </p:txBody>
      </p:sp>
      <p:grpSp>
        <p:nvGrpSpPr>
          <p:cNvPr id="17" name="Group 16"/>
          <p:cNvGrpSpPr/>
          <p:nvPr/>
        </p:nvGrpSpPr>
        <p:grpSpPr>
          <a:xfrm>
            <a:off x="228600" y="1073108"/>
            <a:ext cx="1981200" cy="4032292"/>
            <a:chOff x="228600" y="583474"/>
            <a:chExt cx="1981200" cy="4032292"/>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609600"/>
              <a:ext cx="838200" cy="4006166"/>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5400" y="583474"/>
              <a:ext cx="914400" cy="2148840"/>
            </a:xfrm>
            <a:prstGeom prst="rect">
              <a:avLst/>
            </a:prstGeom>
          </p:spPr>
        </p:pic>
        <p:sp>
          <p:nvSpPr>
            <p:cNvPr id="6" name="Oval 5"/>
            <p:cNvSpPr/>
            <p:nvPr/>
          </p:nvSpPr>
          <p:spPr>
            <a:xfrm>
              <a:off x="228600" y="2928255"/>
              <a:ext cx="9906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1010194" y="685801"/>
              <a:ext cx="413657" cy="224027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330236" y="838200"/>
              <a:ext cx="8382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330236" y="1467394"/>
              <a:ext cx="8382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 name="Straight Arrow Connector 10"/>
          <p:cNvCxnSpPr/>
          <p:nvPr/>
        </p:nvCxnSpPr>
        <p:spPr>
          <a:xfrm flipV="1">
            <a:off x="7686675" y="6096000"/>
            <a:ext cx="647700" cy="3429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28600" y="621268"/>
            <a:ext cx="5109027" cy="369332"/>
          </a:xfrm>
          <a:prstGeom prst="rect">
            <a:avLst/>
          </a:prstGeom>
          <a:noFill/>
        </p:spPr>
        <p:txBody>
          <a:bodyPr wrap="none" rtlCol="0">
            <a:spAutoFit/>
          </a:bodyPr>
          <a:lstStyle/>
          <a:p>
            <a:r>
              <a:rPr lang="en-US" dirty="0" smtClean="0"/>
              <a:t>Dial in a port extension value for Port 1 of 29.243 ps:</a:t>
            </a:r>
            <a:endParaRPr lang="en-US" dirty="0"/>
          </a:p>
        </p:txBody>
      </p:sp>
      <p:cxnSp>
        <p:nvCxnSpPr>
          <p:cNvPr id="21" name="Straight Arrow Connector 20"/>
          <p:cNvCxnSpPr/>
          <p:nvPr/>
        </p:nvCxnSpPr>
        <p:spPr>
          <a:xfrm>
            <a:off x="4838700" y="1638300"/>
            <a:ext cx="123825" cy="22914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295651" y="971550"/>
            <a:ext cx="1800224" cy="861774"/>
          </a:xfrm>
          <a:prstGeom prst="rect">
            <a:avLst/>
          </a:prstGeom>
          <a:noFill/>
        </p:spPr>
        <p:txBody>
          <a:bodyPr wrap="square" rtlCol="0">
            <a:spAutoFit/>
          </a:bodyPr>
          <a:lstStyle/>
          <a:p>
            <a:r>
              <a:rPr lang="en-US" sz="1000" dirty="0" smtClean="0"/>
              <a:t>Make sure it doesn’t say “Del” here.  We’re turning on Port Extension only (no Electrical Delay should be on).  F1 means a full 1-port cal is in effect.</a:t>
            </a:r>
            <a:endParaRPr lang="en-US" sz="1000" dirty="0"/>
          </a:p>
        </p:txBody>
      </p:sp>
      <p:sp>
        <p:nvSpPr>
          <p:cNvPr id="24" name="TextBox 23"/>
          <p:cNvSpPr txBox="1"/>
          <p:nvPr/>
        </p:nvSpPr>
        <p:spPr>
          <a:xfrm>
            <a:off x="611099" y="6359842"/>
            <a:ext cx="7189876" cy="400110"/>
          </a:xfrm>
          <a:prstGeom prst="rect">
            <a:avLst/>
          </a:prstGeom>
          <a:noFill/>
        </p:spPr>
        <p:txBody>
          <a:bodyPr wrap="square" rtlCol="0">
            <a:spAutoFit/>
          </a:bodyPr>
          <a:lstStyle/>
          <a:p>
            <a:r>
              <a:rPr lang="en-US" sz="1000" dirty="0" smtClean="0"/>
              <a:t>Make sure this icon for Port Extension has appeared.  It has a blue background signifying Port Extension is in effect.  Also, the Cor icon should be on, signfying that error correction (full 1-port cal) is happening on all measurements.  </a:t>
            </a:r>
            <a:endParaRPr lang="en-US" sz="1000" dirty="0"/>
          </a:p>
        </p:txBody>
      </p:sp>
      <p:sp>
        <p:nvSpPr>
          <p:cNvPr id="20" name="TextBox 19"/>
          <p:cNvSpPr txBox="1"/>
          <p:nvPr/>
        </p:nvSpPr>
        <p:spPr>
          <a:xfrm>
            <a:off x="5981701" y="1290339"/>
            <a:ext cx="1800224" cy="400110"/>
          </a:xfrm>
          <a:prstGeom prst="rect">
            <a:avLst/>
          </a:prstGeom>
          <a:noFill/>
        </p:spPr>
        <p:txBody>
          <a:bodyPr wrap="square" rtlCol="0">
            <a:spAutoFit/>
          </a:bodyPr>
          <a:lstStyle/>
          <a:p>
            <a:r>
              <a:rPr lang="en-US" sz="1000" dirty="0" smtClean="0"/>
              <a:t>An Open standard has a small amount of capacitance.</a:t>
            </a:r>
            <a:endParaRPr lang="en-US" sz="1000" dirty="0"/>
          </a:p>
        </p:txBody>
      </p:sp>
      <p:cxnSp>
        <p:nvCxnSpPr>
          <p:cNvPr id="23" name="Straight Arrow Connector 22"/>
          <p:cNvCxnSpPr/>
          <p:nvPr/>
        </p:nvCxnSpPr>
        <p:spPr>
          <a:xfrm>
            <a:off x="6762750" y="1847850"/>
            <a:ext cx="1100137" cy="222624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210185" y="274618"/>
            <a:ext cx="2723631" cy="369332"/>
          </a:xfrm>
          <a:prstGeom prst="rect">
            <a:avLst/>
          </a:prstGeom>
          <a:noFill/>
        </p:spPr>
        <p:txBody>
          <a:bodyPr wrap="none" rtlCol="0">
            <a:spAutoFit/>
          </a:bodyPr>
          <a:lstStyle/>
          <a:p>
            <a:r>
              <a:rPr lang="en-US" dirty="0" smtClean="0"/>
              <a:t>85033-60019 Female Open</a:t>
            </a:r>
            <a:endParaRPr lang="en-US" dirty="0"/>
          </a:p>
        </p:txBody>
      </p:sp>
    </p:spTree>
    <p:extLst>
      <p:ext uri="{BB962C8B-B14F-4D97-AF65-F5344CB8AC3E}">
        <p14:creationId xmlns:p14="http://schemas.microsoft.com/office/powerpoint/2010/main" val="40206171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136</a:t>
            </a:fld>
            <a:endParaRPr lang="en-US"/>
          </a:p>
        </p:txBody>
      </p:sp>
      <p:sp>
        <p:nvSpPr>
          <p:cNvPr id="3" name="TextBox 2"/>
          <p:cNvSpPr txBox="1"/>
          <p:nvPr/>
        </p:nvSpPr>
        <p:spPr>
          <a:xfrm>
            <a:off x="381000" y="911423"/>
            <a:ext cx="3886200" cy="307777"/>
          </a:xfrm>
          <a:prstGeom prst="rect">
            <a:avLst/>
          </a:prstGeom>
          <a:noFill/>
        </p:spPr>
        <p:txBody>
          <a:bodyPr wrap="square" rtlCol="0">
            <a:spAutoFit/>
          </a:bodyPr>
          <a:lstStyle/>
          <a:p>
            <a:r>
              <a:rPr lang="en-US" sz="1400" dirty="0" smtClean="0"/>
              <a:t>Set 4 markers:  300 MHz, 600 MHz, 1 GHz, 3 GHz.</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3728" y="1676400"/>
            <a:ext cx="7192817" cy="4747259"/>
          </a:xfrm>
          <a:prstGeom prst="rect">
            <a:avLst/>
          </a:prstGeom>
        </p:spPr>
      </p:pic>
      <p:sp>
        <p:nvSpPr>
          <p:cNvPr id="5" name="TextBox 4"/>
          <p:cNvSpPr txBox="1"/>
          <p:nvPr/>
        </p:nvSpPr>
        <p:spPr>
          <a:xfrm>
            <a:off x="6287378" y="660737"/>
            <a:ext cx="2193293" cy="1015663"/>
          </a:xfrm>
          <a:prstGeom prst="rect">
            <a:avLst/>
          </a:prstGeom>
          <a:noFill/>
        </p:spPr>
        <p:txBody>
          <a:bodyPr wrap="none" rtlCol="0">
            <a:spAutoFit/>
          </a:bodyPr>
          <a:lstStyle/>
          <a:p>
            <a:r>
              <a:rPr lang="en-US" sz="1200" dirty="0" smtClean="0"/>
              <a:t>Read off the capacitance values:</a:t>
            </a:r>
          </a:p>
          <a:p>
            <a:r>
              <a:rPr lang="en-US" sz="1200" dirty="0" smtClean="0"/>
              <a:t>300 MHz:    41.468 fF</a:t>
            </a:r>
          </a:p>
          <a:p>
            <a:r>
              <a:rPr lang="en-US" sz="1200" dirty="0" smtClean="0"/>
              <a:t>600 MHz:    40.367 fF</a:t>
            </a:r>
          </a:p>
          <a:p>
            <a:r>
              <a:rPr lang="en-US" sz="1200" dirty="0" smtClean="0"/>
              <a:t>1 GHz:         39.983 fF</a:t>
            </a:r>
          </a:p>
          <a:p>
            <a:r>
              <a:rPr lang="en-US" sz="1200" dirty="0"/>
              <a:t>3</a:t>
            </a:r>
            <a:r>
              <a:rPr lang="en-US" sz="1200" dirty="0" smtClean="0"/>
              <a:t> GHz:         47.453 fF</a:t>
            </a:r>
            <a:endParaRPr lang="en-US" sz="1200" dirty="0"/>
          </a:p>
        </p:txBody>
      </p:sp>
      <p:cxnSp>
        <p:nvCxnSpPr>
          <p:cNvPr id="6" name="Straight Arrow Connector 5"/>
          <p:cNvCxnSpPr/>
          <p:nvPr/>
        </p:nvCxnSpPr>
        <p:spPr>
          <a:xfrm flipH="1">
            <a:off x="4600575" y="1476375"/>
            <a:ext cx="257176" cy="33337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7924799" y="2590800"/>
            <a:ext cx="1111745"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2990850" y="1495425"/>
            <a:ext cx="209551" cy="37446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486025" y="1238250"/>
            <a:ext cx="609600" cy="246221"/>
          </a:xfrm>
          <a:prstGeom prst="rect">
            <a:avLst/>
          </a:prstGeom>
          <a:noFill/>
        </p:spPr>
        <p:txBody>
          <a:bodyPr wrap="square" rtlCol="0">
            <a:spAutoFit/>
          </a:bodyPr>
          <a:lstStyle/>
          <a:p>
            <a:r>
              <a:rPr lang="en-US" sz="1000" dirty="0" smtClean="0"/>
              <a:t>Re{Y11}</a:t>
            </a:r>
            <a:endParaRPr lang="en-US" sz="1000" dirty="0"/>
          </a:p>
        </p:txBody>
      </p:sp>
      <p:sp>
        <p:nvSpPr>
          <p:cNvPr id="11" name="TextBox 10"/>
          <p:cNvSpPr txBox="1"/>
          <p:nvPr/>
        </p:nvSpPr>
        <p:spPr>
          <a:xfrm>
            <a:off x="3581400" y="1238250"/>
            <a:ext cx="609600" cy="246221"/>
          </a:xfrm>
          <a:prstGeom prst="rect">
            <a:avLst/>
          </a:prstGeom>
          <a:noFill/>
        </p:spPr>
        <p:txBody>
          <a:bodyPr wrap="square" rtlCol="0">
            <a:spAutoFit/>
          </a:bodyPr>
          <a:lstStyle/>
          <a:p>
            <a:r>
              <a:rPr lang="en-US" sz="1000" dirty="0" smtClean="0"/>
              <a:t>Im{Y11}</a:t>
            </a:r>
            <a:endParaRPr lang="en-US" sz="1000" dirty="0"/>
          </a:p>
        </p:txBody>
      </p:sp>
      <p:cxnSp>
        <p:nvCxnSpPr>
          <p:cNvPr id="12" name="Straight Arrow Connector 11"/>
          <p:cNvCxnSpPr/>
          <p:nvPr/>
        </p:nvCxnSpPr>
        <p:spPr>
          <a:xfrm>
            <a:off x="3886200" y="1485900"/>
            <a:ext cx="0" cy="38399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523012" y="1238250"/>
            <a:ext cx="1572988" cy="246221"/>
          </a:xfrm>
          <a:prstGeom prst="rect">
            <a:avLst/>
          </a:prstGeom>
          <a:noFill/>
        </p:spPr>
        <p:txBody>
          <a:bodyPr wrap="square" rtlCol="0">
            <a:spAutoFit/>
          </a:bodyPr>
          <a:lstStyle/>
          <a:p>
            <a:r>
              <a:rPr lang="en-US" sz="1000" dirty="0" smtClean="0"/>
              <a:t>Im{Y11} / omega</a:t>
            </a:r>
            <a:endParaRPr lang="en-US" sz="1000" dirty="0"/>
          </a:p>
        </p:txBody>
      </p:sp>
      <p:sp>
        <p:nvSpPr>
          <p:cNvPr id="17" name="TextBox 16"/>
          <p:cNvSpPr txBox="1"/>
          <p:nvPr/>
        </p:nvSpPr>
        <p:spPr>
          <a:xfrm>
            <a:off x="3210185" y="274618"/>
            <a:ext cx="2723631" cy="369332"/>
          </a:xfrm>
          <a:prstGeom prst="rect">
            <a:avLst/>
          </a:prstGeom>
          <a:noFill/>
        </p:spPr>
        <p:txBody>
          <a:bodyPr wrap="none" rtlCol="0">
            <a:spAutoFit/>
          </a:bodyPr>
          <a:lstStyle/>
          <a:p>
            <a:r>
              <a:rPr lang="en-US" dirty="0" smtClean="0"/>
              <a:t>85033-60019 Female Open</a:t>
            </a:r>
            <a:endParaRPr lang="en-US" dirty="0"/>
          </a:p>
        </p:txBody>
      </p:sp>
    </p:spTree>
    <p:extLst>
      <p:ext uri="{BB962C8B-B14F-4D97-AF65-F5344CB8AC3E}">
        <p14:creationId xmlns:p14="http://schemas.microsoft.com/office/powerpoint/2010/main" val="2247740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371600"/>
            <a:ext cx="5334000" cy="4000500"/>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137</a:t>
            </a:fld>
            <a:endParaRPr lang="en-US"/>
          </a:p>
        </p:txBody>
      </p:sp>
      <p:sp>
        <p:nvSpPr>
          <p:cNvPr id="3" name="TextBox 2"/>
          <p:cNvSpPr txBox="1"/>
          <p:nvPr/>
        </p:nvSpPr>
        <p:spPr>
          <a:xfrm>
            <a:off x="3291840" y="5715000"/>
            <a:ext cx="5410200" cy="276999"/>
          </a:xfrm>
          <a:prstGeom prst="rect">
            <a:avLst/>
          </a:prstGeom>
          <a:noFill/>
        </p:spPr>
        <p:txBody>
          <a:bodyPr wrap="square" rtlCol="0">
            <a:spAutoFit/>
          </a:bodyPr>
          <a:lstStyle/>
          <a:p>
            <a:r>
              <a:rPr lang="en-US" sz="1200" dirty="0" smtClean="0">
                <a:solidFill>
                  <a:srgbClr val="0070C0"/>
                </a:solidFill>
              </a:rPr>
              <a:t>85033E Open:  C = 4.943e-14 - 3.1013e-25*f + 2.317e-35*f</a:t>
            </a:r>
            <a:r>
              <a:rPr lang="en-US" sz="1200" baseline="30000" dirty="0" smtClean="0">
                <a:solidFill>
                  <a:srgbClr val="0070C0"/>
                </a:solidFill>
              </a:rPr>
              <a:t>2</a:t>
            </a:r>
            <a:r>
              <a:rPr lang="en-US" sz="1200" dirty="0" smtClean="0">
                <a:solidFill>
                  <a:srgbClr val="0070C0"/>
                </a:solidFill>
              </a:rPr>
              <a:t> – 1.6e-46*f</a:t>
            </a:r>
            <a:r>
              <a:rPr lang="en-US" sz="1200" baseline="30000" dirty="0" smtClean="0">
                <a:solidFill>
                  <a:srgbClr val="0070C0"/>
                </a:solidFill>
              </a:rPr>
              <a:t>3</a:t>
            </a:r>
            <a:r>
              <a:rPr lang="en-US" sz="1200" dirty="0" smtClean="0">
                <a:solidFill>
                  <a:srgbClr val="0070C0"/>
                </a:solidFill>
              </a:rPr>
              <a:t>    Farads</a:t>
            </a:r>
          </a:p>
        </p:txBody>
      </p:sp>
      <p:cxnSp>
        <p:nvCxnSpPr>
          <p:cNvPr id="6" name="Straight Arrow Connector 5"/>
          <p:cNvCxnSpPr/>
          <p:nvPr/>
        </p:nvCxnSpPr>
        <p:spPr>
          <a:xfrm flipH="1" flipV="1">
            <a:off x="4229100" y="1885950"/>
            <a:ext cx="900251" cy="3896543"/>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53200" y="2438400"/>
            <a:ext cx="2368469" cy="276999"/>
          </a:xfrm>
          <a:prstGeom prst="rect">
            <a:avLst/>
          </a:prstGeom>
          <a:noFill/>
        </p:spPr>
        <p:txBody>
          <a:bodyPr wrap="none" rtlCol="0">
            <a:spAutoFit/>
          </a:bodyPr>
          <a:lstStyle/>
          <a:p>
            <a:r>
              <a:rPr lang="en-US" sz="1200" dirty="0" smtClean="0">
                <a:solidFill>
                  <a:srgbClr val="FF0000"/>
                </a:solidFill>
              </a:rPr>
              <a:t>+ </a:t>
            </a:r>
            <a:r>
              <a:rPr lang="en-US" sz="1200" dirty="0" smtClean="0"/>
              <a:t>markers are the measured values</a:t>
            </a:r>
            <a:endParaRPr lang="en-US" sz="1200" dirty="0"/>
          </a:p>
        </p:txBody>
      </p:sp>
      <p:sp>
        <p:nvSpPr>
          <p:cNvPr id="11" name="TextBox 10"/>
          <p:cNvSpPr txBox="1"/>
          <p:nvPr/>
        </p:nvSpPr>
        <p:spPr>
          <a:xfrm>
            <a:off x="98545" y="748725"/>
            <a:ext cx="5692655" cy="307777"/>
          </a:xfrm>
          <a:prstGeom prst="rect">
            <a:avLst/>
          </a:prstGeom>
          <a:noFill/>
        </p:spPr>
        <p:txBody>
          <a:bodyPr wrap="square" rtlCol="0">
            <a:spAutoFit/>
          </a:bodyPr>
          <a:lstStyle/>
          <a:p>
            <a:r>
              <a:rPr lang="en-US" sz="1400" dirty="0" smtClean="0"/>
              <a:t>The measurements are 39-47 fF and the model says 49 fF.  Looks good.</a:t>
            </a:r>
            <a:endParaRPr lang="en-US" sz="1400" dirty="0"/>
          </a:p>
        </p:txBody>
      </p:sp>
      <p:sp>
        <p:nvSpPr>
          <p:cNvPr id="13" name="TextBox 12"/>
          <p:cNvSpPr txBox="1"/>
          <p:nvPr/>
        </p:nvSpPr>
        <p:spPr>
          <a:xfrm>
            <a:off x="3210185" y="274618"/>
            <a:ext cx="2723631" cy="369332"/>
          </a:xfrm>
          <a:prstGeom prst="rect">
            <a:avLst/>
          </a:prstGeom>
          <a:noFill/>
        </p:spPr>
        <p:txBody>
          <a:bodyPr wrap="none" rtlCol="0">
            <a:spAutoFit/>
          </a:bodyPr>
          <a:lstStyle/>
          <a:p>
            <a:r>
              <a:rPr lang="en-US" dirty="0" smtClean="0"/>
              <a:t>85033-60019 Female Open</a:t>
            </a:r>
            <a:endParaRPr lang="en-US" dirty="0"/>
          </a:p>
        </p:txBody>
      </p:sp>
    </p:spTree>
    <p:extLst>
      <p:ext uri="{BB962C8B-B14F-4D97-AF65-F5344CB8AC3E}">
        <p14:creationId xmlns:p14="http://schemas.microsoft.com/office/powerpoint/2010/main" val="40206171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138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652" y="773975"/>
            <a:ext cx="4078348" cy="315780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3225982"/>
            <a:ext cx="3962400" cy="3068029"/>
          </a:xfrm>
          <a:prstGeom prst="rect">
            <a:avLst/>
          </a:prstGeom>
        </p:spPr>
      </p:pic>
      <p:sp>
        <p:nvSpPr>
          <p:cNvPr id="5" name="TextBox 4"/>
          <p:cNvSpPr txBox="1"/>
          <p:nvPr/>
        </p:nvSpPr>
        <p:spPr>
          <a:xfrm>
            <a:off x="0" y="6400800"/>
            <a:ext cx="8607305" cy="276999"/>
          </a:xfrm>
          <a:prstGeom prst="rect">
            <a:avLst/>
          </a:prstGeom>
          <a:noFill/>
        </p:spPr>
        <p:txBody>
          <a:bodyPr wrap="square" rtlCol="0">
            <a:spAutoFit/>
          </a:bodyPr>
          <a:lstStyle/>
          <a:p>
            <a:r>
              <a:rPr lang="en-US" sz="1200" dirty="0" smtClean="0"/>
              <a:t>Next, we’ll measure another standard.  Turn Port Extension back to zero and turn it off (good habit before the next measurement).</a:t>
            </a:r>
            <a:endParaRPr lang="en-US" sz="1200" dirty="0"/>
          </a:p>
        </p:txBody>
      </p:sp>
      <p:sp>
        <p:nvSpPr>
          <p:cNvPr id="6" name="TextBox 5"/>
          <p:cNvSpPr txBox="1"/>
          <p:nvPr/>
        </p:nvSpPr>
        <p:spPr>
          <a:xfrm>
            <a:off x="609600" y="813137"/>
            <a:ext cx="2995494" cy="1200329"/>
          </a:xfrm>
          <a:prstGeom prst="rect">
            <a:avLst/>
          </a:prstGeom>
          <a:noFill/>
        </p:spPr>
        <p:txBody>
          <a:bodyPr wrap="square" rtlCol="0">
            <a:spAutoFit/>
          </a:bodyPr>
          <a:lstStyle/>
          <a:p>
            <a:r>
              <a:rPr lang="en-US" sz="1200" dirty="0" smtClean="0"/>
              <a:t>We can also read off the values of the phase of S11:</a:t>
            </a:r>
          </a:p>
          <a:p>
            <a:r>
              <a:rPr lang="en-US" sz="1200" dirty="0" smtClean="0"/>
              <a:t>300 MHz:    -0.44785 degs</a:t>
            </a:r>
          </a:p>
          <a:p>
            <a:r>
              <a:rPr lang="en-US" sz="1200" dirty="0" smtClean="0"/>
              <a:t>600 MHz:    -0.87191 degs</a:t>
            </a:r>
          </a:p>
          <a:p>
            <a:r>
              <a:rPr lang="en-US" sz="1200" dirty="0" smtClean="0"/>
              <a:t>1 GHz:         -1.4393    </a:t>
            </a:r>
            <a:r>
              <a:rPr lang="en-US" sz="1200" dirty="0"/>
              <a:t>degs</a:t>
            </a:r>
            <a:endParaRPr lang="en-US" sz="1200" dirty="0" smtClean="0"/>
          </a:p>
          <a:p>
            <a:r>
              <a:rPr lang="en-US" sz="1200" dirty="0"/>
              <a:t>3</a:t>
            </a:r>
            <a:r>
              <a:rPr lang="en-US" sz="1200" dirty="0" smtClean="0"/>
              <a:t> GHz:         -5.1215    </a:t>
            </a:r>
            <a:r>
              <a:rPr lang="en-US" sz="1200" dirty="0"/>
              <a:t>degs</a:t>
            </a:r>
          </a:p>
        </p:txBody>
      </p:sp>
      <p:sp>
        <p:nvSpPr>
          <p:cNvPr id="7" name="TextBox 6"/>
          <p:cNvSpPr txBox="1"/>
          <p:nvPr/>
        </p:nvSpPr>
        <p:spPr>
          <a:xfrm>
            <a:off x="228600" y="3276600"/>
            <a:ext cx="2995494" cy="1015663"/>
          </a:xfrm>
          <a:prstGeom prst="rect">
            <a:avLst/>
          </a:prstGeom>
          <a:noFill/>
        </p:spPr>
        <p:txBody>
          <a:bodyPr wrap="square" rtlCol="0">
            <a:spAutoFit/>
          </a:bodyPr>
          <a:lstStyle/>
          <a:p>
            <a:r>
              <a:rPr lang="en-US" sz="1200" dirty="0" smtClean="0"/>
              <a:t>Similarly, we can see the LogMag S11 values:</a:t>
            </a:r>
          </a:p>
          <a:p>
            <a:r>
              <a:rPr lang="en-US" sz="1200" dirty="0" smtClean="0"/>
              <a:t>300 MHz:    -0.0023 dB</a:t>
            </a:r>
          </a:p>
          <a:p>
            <a:r>
              <a:rPr lang="en-US" sz="1200" dirty="0" smtClean="0"/>
              <a:t>600 MHz:    </a:t>
            </a:r>
            <a:r>
              <a:rPr lang="en-US" sz="1200" dirty="0"/>
              <a:t> </a:t>
            </a:r>
            <a:r>
              <a:rPr lang="en-US" sz="1200" dirty="0" smtClean="0"/>
              <a:t>0.0023 dB</a:t>
            </a:r>
          </a:p>
          <a:p>
            <a:r>
              <a:rPr lang="en-US" sz="1200" dirty="0" smtClean="0"/>
              <a:t>1 GHz:         </a:t>
            </a:r>
            <a:r>
              <a:rPr lang="en-US" sz="1200" dirty="0"/>
              <a:t> </a:t>
            </a:r>
            <a:r>
              <a:rPr lang="en-US" sz="1200" dirty="0" smtClean="0"/>
              <a:t>0.0009  dB</a:t>
            </a:r>
          </a:p>
          <a:p>
            <a:r>
              <a:rPr lang="en-US" sz="1200" dirty="0"/>
              <a:t>3</a:t>
            </a:r>
            <a:r>
              <a:rPr lang="en-US" sz="1200" dirty="0" smtClean="0"/>
              <a:t> GHz:         -0.0149  dB</a:t>
            </a:r>
            <a:endParaRPr lang="en-US" sz="1200" dirty="0"/>
          </a:p>
        </p:txBody>
      </p:sp>
      <p:sp>
        <p:nvSpPr>
          <p:cNvPr id="8" name="TextBox 7"/>
          <p:cNvSpPr txBox="1"/>
          <p:nvPr/>
        </p:nvSpPr>
        <p:spPr>
          <a:xfrm>
            <a:off x="3210185" y="274618"/>
            <a:ext cx="2723631" cy="369332"/>
          </a:xfrm>
          <a:prstGeom prst="rect">
            <a:avLst/>
          </a:prstGeom>
          <a:noFill/>
        </p:spPr>
        <p:txBody>
          <a:bodyPr wrap="none" rtlCol="0">
            <a:spAutoFit/>
          </a:bodyPr>
          <a:lstStyle/>
          <a:p>
            <a:r>
              <a:rPr lang="en-US" dirty="0" smtClean="0"/>
              <a:t>85033-60019 Female Open</a:t>
            </a:r>
            <a:endParaRPr lang="en-US" dirty="0"/>
          </a:p>
        </p:txBody>
      </p:sp>
    </p:spTree>
    <p:extLst>
      <p:ext uri="{BB962C8B-B14F-4D97-AF65-F5344CB8AC3E}">
        <p14:creationId xmlns:p14="http://schemas.microsoft.com/office/powerpoint/2010/main" val="43112614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2845849"/>
            <a:ext cx="4951314" cy="331738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01" y="901700"/>
            <a:ext cx="2854901" cy="1893751"/>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139</a:t>
            </a:fld>
            <a:endParaRPr lang="en-US"/>
          </a:p>
        </p:txBody>
      </p:sp>
      <p:sp>
        <p:nvSpPr>
          <p:cNvPr id="12" name="TextBox 11"/>
          <p:cNvSpPr txBox="1"/>
          <p:nvPr/>
        </p:nvSpPr>
        <p:spPr>
          <a:xfrm>
            <a:off x="1999533" y="228600"/>
            <a:ext cx="5144935" cy="369332"/>
          </a:xfrm>
          <a:prstGeom prst="rect">
            <a:avLst/>
          </a:prstGeom>
          <a:noFill/>
        </p:spPr>
        <p:txBody>
          <a:bodyPr wrap="none" rtlCol="0">
            <a:spAutoFit/>
          </a:bodyPr>
          <a:lstStyle/>
          <a:p>
            <a:r>
              <a:rPr lang="en-US" dirty="0" smtClean="0"/>
              <a:t>2.  </a:t>
            </a:r>
            <a:r>
              <a:rPr lang="en-US" dirty="0"/>
              <a:t>V</a:t>
            </a:r>
            <a:r>
              <a:rPr lang="en-US" dirty="0" smtClean="0"/>
              <a:t>erifying the 85033-60021 Female Short Standard</a:t>
            </a:r>
            <a:endParaRPr lang="en-US" dirty="0"/>
          </a:p>
        </p:txBody>
      </p:sp>
      <p:sp>
        <p:nvSpPr>
          <p:cNvPr id="13" name="TextBox 12"/>
          <p:cNvSpPr txBox="1"/>
          <p:nvPr/>
        </p:nvSpPr>
        <p:spPr>
          <a:xfrm>
            <a:off x="152400" y="3105090"/>
            <a:ext cx="3352800" cy="246221"/>
          </a:xfrm>
          <a:prstGeom prst="rect">
            <a:avLst/>
          </a:prstGeom>
          <a:noFill/>
        </p:spPr>
        <p:txBody>
          <a:bodyPr wrap="square" rtlCol="0">
            <a:spAutoFit/>
          </a:bodyPr>
          <a:lstStyle/>
          <a:p>
            <a:r>
              <a:rPr lang="en-US" sz="1000" dirty="0" smtClean="0"/>
              <a:t>LogMag S11 at 0.02 dB/division.   Looks good.</a:t>
            </a:r>
            <a:endParaRPr lang="en-US" sz="1000" dirty="0"/>
          </a:p>
        </p:txBody>
      </p:sp>
      <p:sp>
        <p:nvSpPr>
          <p:cNvPr id="16" name="TextBox 15"/>
          <p:cNvSpPr txBox="1"/>
          <p:nvPr/>
        </p:nvSpPr>
        <p:spPr>
          <a:xfrm>
            <a:off x="4343400" y="769543"/>
            <a:ext cx="4724400" cy="830997"/>
          </a:xfrm>
          <a:prstGeom prst="rect">
            <a:avLst/>
          </a:prstGeom>
          <a:noFill/>
        </p:spPr>
        <p:txBody>
          <a:bodyPr wrap="square" rtlCol="0">
            <a:spAutoFit/>
          </a:bodyPr>
          <a:lstStyle/>
          <a:p>
            <a:r>
              <a:rPr lang="en-US" sz="1200" dirty="0" smtClean="0">
                <a:solidFill>
                  <a:srgbClr val="FF0000"/>
                </a:solidFill>
              </a:rPr>
              <a:t>Short:  L = 2.0765e-12 - 1.0854e-22*f + 2.1705e-33*f</a:t>
            </a:r>
            <a:r>
              <a:rPr lang="en-US" sz="1200" baseline="30000" dirty="0" smtClean="0">
                <a:solidFill>
                  <a:srgbClr val="FF0000"/>
                </a:solidFill>
              </a:rPr>
              <a:t>2</a:t>
            </a:r>
            <a:r>
              <a:rPr lang="en-US" sz="1200" dirty="0" smtClean="0">
                <a:solidFill>
                  <a:srgbClr val="FF0000"/>
                </a:solidFill>
              </a:rPr>
              <a:t> - 1e-44*f</a:t>
            </a:r>
            <a:r>
              <a:rPr lang="en-US" sz="1200" baseline="30000" dirty="0" smtClean="0">
                <a:solidFill>
                  <a:srgbClr val="FF0000"/>
                </a:solidFill>
              </a:rPr>
              <a:t>3</a:t>
            </a:r>
            <a:r>
              <a:rPr lang="en-US" sz="1200" dirty="0" smtClean="0">
                <a:solidFill>
                  <a:srgbClr val="FF0000"/>
                </a:solidFill>
              </a:rPr>
              <a:t> Henries</a:t>
            </a:r>
          </a:p>
          <a:p>
            <a:r>
              <a:rPr lang="en-US" sz="1200" baseline="30000" dirty="0" smtClean="0">
                <a:solidFill>
                  <a:srgbClr val="FF0000"/>
                </a:solidFill>
              </a:rPr>
              <a:t> </a:t>
            </a:r>
            <a:r>
              <a:rPr lang="en-US" sz="1200" dirty="0" smtClean="0">
                <a:solidFill>
                  <a:srgbClr val="FF0000"/>
                </a:solidFill>
              </a:rPr>
              <a:t>            Z = 50 </a:t>
            </a:r>
            <a:r>
              <a:rPr lang="en-US" sz="1200" dirty="0" smtClean="0">
                <a:solidFill>
                  <a:srgbClr val="FF0000"/>
                </a:solidFill>
                <a:latin typeface="Symbol" pitchFamily="18" charset="2"/>
              </a:rPr>
              <a:t>W</a:t>
            </a:r>
            <a:r>
              <a:rPr lang="en-US" sz="1200" dirty="0" smtClean="0">
                <a:solidFill>
                  <a:srgbClr val="FF0000"/>
                </a:solidFill>
              </a:rPr>
              <a:t> real</a:t>
            </a:r>
            <a:endParaRPr lang="en-US" sz="1200" dirty="0" smtClean="0">
              <a:solidFill>
                <a:srgbClr val="FF0000"/>
              </a:solidFill>
              <a:latin typeface="Symbol" pitchFamily="18" charset="2"/>
            </a:endParaRPr>
          </a:p>
          <a:p>
            <a:r>
              <a:rPr lang="en-US" sz="1200" dirty="0">
                <a:solidFill>
                  <a:srgbClr val="FF0000"/>
                </a:solidFill>
              </a:rPr>
              <a:t> </a:t>
            </a:r>
            <a:r>
              <a:rPr lang="en-US" sz="1200" dirty="0" smtClean="0">
                <a:solidFill>
                  <a:srgbClr val="FF0000"/>
                </a:solidFill>
              </a:rPr>
              <a:t>            Offset delay = 31.785 ps</a:t>
            </a:r>
            <a:endParaRPr lang="en-US" sz="1200" dirty="0" smtClean="0">
              <a:solidFill>
                <a:srgbClr val="00B050"/>
              </a:solidFill>
            </a:endParaRPr>
          </a:p>
          <a:p>
            <a:r>
              <a:rPr lang="en-US" sz="1200" dirty="0" smtClean="0">
                <a:solidFill>
                  <a:srgbClr val="FF0000"/>
                </a:solidFill>
              </a:rPr>
              <a:t>             Insertion loss = 2.36 G</a:t>
            </a:r>
            <a:r>
              <a:rPr lang="en-US" sz="1200" dirty="0" smtClean="0">
                <a:solidFill>
                  <a:srgbClr val="FF0000"/>
                </a:solidFill>
                <a:latin typeface="Symbol" pitchFamily="18" charset="2"/>
              </a:rPr>
              <a:t>W</a:t>
            </a:r>
            <a:r>
              <a:rPr lang="en-US" sz="1200" dirty="0" smtClean="0">
                <a:solidFill>
                  <a:srgbClr val="FF0000"/>
                </a:solidFill>
              </a:rPr>
              <a:t>/s</a:t>
            </a:r>
            <a:endParaRPr lang="en-US" sz="1200" dirty="0" smtClean="0">
              <a:solidFill>
                <a:srgbClr val="FF0000"/>
              </a:solidFill>
              <a:latin typeface="Symbol" pitchFamily="18" charset="2"/>
            </a:endParaRPr>
          </a:p>
        </p:txBody>
      </p:sp>
      <p:sp>
        <p:nvSpPr>
          <p:cNvPr id="17" name="TextBox 16"/>
          <p:cNvSpPr txBox="1"/>
          <p:nvPr/>
        </p:nvSpPr>
        <p:spPr>
          <a:xfrm>
            <a:off x="1371600" y="2855374"/>
            <a:ext cx="1600118" cy="246221"/>
          </a:xfrm>
          <a:prstGeom prst="rect">
            <a:avLst/>
          </a:prstGeom>
          <a:noFill/>
        </p:spPr>
        <p:txBody>
          <a:bodyPr wrap="none" rtlCol="0">
            <a:spAutoFit/>
          </a:bodyPr>
          <a:lstStyle/>
          <a:p>
            <a:r>
              <a:rPr lang="en-US" sz="1000" dirty="0" smtClean="0"/>
              <a:t>85033-60021 Female Short</a:t>
            </a:r>
            <a:endParaRPr lang="en-US" sz="1000" dirty="0"/>
          </a:p>
        </p:txBody>
      </p:sp>
      <p:cxnSp>
        <p:nvCxnSpPr>
          <p:cNvPr id="18" name="Straight Arrow Connector 17"/>
          <p:cNvCxnSpPr/>
          <p:nvPr/>
        </p:nvCxnSpPr>
        <p:spPr>
          <a:xfrm flipV="1">
            <a:off x="2853690" y="2699657"/>
            <a:ext cx="165463" cy="19158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7296150" y="6246792"/>
            <a:ext cx="141287" cy="22068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238250" y="6258371"/>
            <a:ext cx="6096000" cy="553998"/>
          </a:xfrm>
          <a:prstGeom prst="rect">
            <a:avLst/>
          </a:prstGeom>
          <a:noFill/>
        </p:spPr>
        <p:txBody>
          <a:bodyPr wrap="square" rtlCol="0">
            <a:spAutoFit/>
          </a:bodyPr>
          <a:lstStyle/>
          <a:p>
            <a:r>
              <a:rPr lang="en-US" sz="1000" dirty="0" smtClean="0"/>
              <a:t>Check that the icons for PExt and Cor are on.  The Meas icon signifies that the analyzer </a:t>
            </a:r>
            <a:r>
              <a:rPr lang="en-US" sz="1000" dirty="0"/>
              <a:t>i</a:t>
            </a:r>
            <a:r>
              <a:rPr lang="en-US" sz="1000" dirty="0" smtClean="0"/>
              <a:t>s continuously triggering When it changes to Hold, it signifies that I put triggering on Hold in order to capture a clear screenshot of marker values. </a:t>
            </a:r>
            <a:endParaRPr lang="en-US" sz="1000" dirty="0"/>
          </a:p>
        </p:txBody>
      </p:sp>
      <p:sp>
        <p:nvSpPr>
          <p:cNvPr id="30" name="TextBox 29"/>
          <p:cNvSpPr txBox="1"/>
          <p:nvPr/>
        </p:nvSpPr>
        <p:spPr>
          <a:xfrm>
            <a:off x="3233627" y="1600540"/>
            <a:ext cx="2024173" cy="1015663"/>
          </a:xfrm>
          <a:prstGeom prst="rect">
            <a:avLst/>
          </a:prstGeom>
          <a:noFill/>
        </p:spPr>
        <p:txBody>
          <a:bodyPr wrap="square" rtlCol="0">
            <a:spAutoFit/>
          </a:bodyPr>
          <a:lstStyle/>
          <a:p>
            <a:r>
              <a:rPr lang="en-US" sz="1000" dirty="0" smtClean="0"/>
              <a:t>Port Extension is off here.  It only</a:t>
            </a:r>
          </a:p>
          <a:p>
            <a:r>
              <a:rPr lang="en-US" sz="1000" dirty="0" smtClean="0"/>
              <a:t>adds phase, so it doesn’t affect the LogMag S11 plot (unless you’ve turned on the advanced feature of loss compensation inside the Port Extension menu settings).</a:t>
            </a:r>
            <a:endParaRPr lang="en-US" sz="1000" dirty="0"/>
          </a:p>
        </p:txBody>
      </p:sp>
      <p:sp>
        <p:nvSpPr>
          <p:cNvPr id="31" name="TextBox 30"/>
          <p:cNvSpPr txBox="1"/>
          <p:nvPr/>
        </p:nvSpPr>
        <p:spPr>
          <a:xfrm>
            <a:off x="5867400" y="1600200"/>
            <a:ext cx="3140075" cy="1169551"/>
          </a:xfrm>
          <a:prstGeom prst="rect">
            <a:avLst/>
          </a:prstGeom>
          <a:noFill/>
        </p:spPr>
        <p:txBody>
          <a:bodyPr wrap="square" rtlCol="0">
            <a:spAutoFit/>
          </a:bodyPr>
          <a:lstStyle/>
          <a:p>
            <a:r>
              <a:rPr lang="en-US" sz="1000" dirty="0" smtClean="0"/>
              <a:t>The Smith Chart displays complex values and so effectively tells us about the phase of the measurement.  Because the offset delay is specified in the model as 31.785 ps, we turn on Port Extension here and set it to 31.785 ps.  The trace is not exactly a perfect dot because the model also has some inductance, which accrues some slight phase.</a:t>
            </a:r>
            <a:endParaRPr lang="en-US" sz="1000" dirty="0"/>
          </a:p>
        </p:txBody>
      </p:sp>
      <p:cxnSp>
        <p:nvCxnSpPr>
          <p:cNvPr id="32" name="Straight Arrow Connector 31"/>
          <p:cNvCxnSpPr/>
          <p:nvPr/>
        </p:nvCxnSpPr>
        <p:spPr>
          <a:xfrm flipH="1">
            <a:off x="4667250" y="2692736"/>
            <a:ext cx="1200150" cy="165066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7286625" y="6067425"/>
            <a:ext cx="619125" cy="50482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5492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14</a:t>
            </a:fld>
            <a:endParaRPr lang="en-US"/>
          </a:p>
        </p:txBody>
      </p:sp>
      <p:sp>
        <p:nvSpPr>
          <p:cNvPr id="4" name="TextBox 3"/>
          <p:cNvSpPr txBox="1"/>
          <p:nvPr/>
        </p:nvSpPr>
        <p:spPr>
          <a:xfrm>
            <a:off x="228600" y="841593"/>
            <a:ext cx="4191000" cy="3539430"/>
          </a:xfrm>
          <a:prstGeom prst="rect">
            <a:avLst/>
          </a:prstGeom>
          <a:noFill/>
        </p:spPr>
        <p:txBody>
          <a:bodyPr wrap="square" rtlCol="0">
            <a:spAutoFit/>
          </a:bodyPr>
          <a:lstStyle/>
          <a:p>
            <a:r>
              <a:rPr lang="en-US" sz="1400" dirty="0" smtClean="0"/>
              <a:t>Clean the connectors by first blowing on them with a short burst of clean dry air.  Cans are availalbe at Ace Hardware on University Ave.  Use sparingly.  Let’s make the cans last as long as possible.</a:t>
            </a:r>
          </a:p>
          <a:p>
            <a:endParaRPr lang="en-US" sz="1400" dirty="0"/>
          </a:p>
          <a:p>
            <a:r>
              <a:rPr lang="en-US" sz="1400" dirty="0" smtClean="0"/>
              <a:t>Then, use a lint-free </a:t>
            </a:r>
            <a:r>
              <a:rPr lang="en-US" sz="1400" dirty="0"/>
              <a:t>swab (you can buy them from Texwipes via </a:t>
            </a:r>
            <a:r>
              <a:rPr lang="en-US" sz="1400" dirty="0" smtClean="0"/>
              <a:t>Amazon) and moisten it with isopropyl alcohol.  Look at the connector under a microscrope and brush the swab over the dielectric, around the center conductor.</a:t>
            </a:r>
          </a:p>
          <a:p>
            <a:endParaRPr lang="en-US" sz="1400" dirty="0"/>
          </a:p>
          <a:p>
            <a:r>
              <a:rPr lang="en-US" sz="1400" dirty="0" smtClean="0"/>
              <a:t>Blow dry.  Check again under the microscope to make sure they’re clean.</a:t>
            </a:r>
          </a:p>
          <a:p>
            <a:endParaRPr lang="en-US" sz="1400" dirty="0"/>
          </a:p>
          <a:p>
            <a:r>
              <a:rPr lang="en-US" sz="1400" dirty="0" smtClean="0"/>
              <a:t>Also, make sure the connectors are dry before you thread them onto anything.</a:t>
            </a:r>
            <a:endParaRPr lang="en-US" sz="1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408206"/>
            <a:ext cx="3684751" cy="5791200"/>
          </a:xfrm>
          <a:prstGeom prst="rect">
            <a:avLst/>
          </a:prstGeom>
        </p:spPr>
      </p:pic>
    </p:spTree>
    <p:extLst>
      <p:ext uri="{BB962C8B-B14F-4D97-AF65-F5344CB8AC3E}">
        <p14:creationId xmlns:p14="http://schemas.microsoft.com/office/powerpoint/2010/main" val="164997715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140</a:t>
            </a:fld>
            <a:endParaRPr lang="en-US"/>
          </a:p>
        </p:txBody>
      </p:sp>
      <p:sp>
        <p:nvSpPr>
          <p:cNvPr id="5" name="TextBox 4"/>
          <p:cNvSpPr txBox="1"/>
          <p:nvPr/>
        </p:nvSpPr>
        <p:spPr>
          <a:xfrm>
            <a:off x="141537" y="2514600"/>
            <a:ext cx="2995494" cy="1200329"/>
          </a:xfrm>
          <a:prstGeom prst="rect">
            <a:avLst/>
          </a:prstGeom>
          <a:noFill/>
        </p:spPr>
        <p:txBody>
          <a:bodyPr wrap="square" rtlCol="0">
            <a:spAutoFit/>
          </a:bodyPr>
          <a:lstStyle/>
          <a:p>
            <a:r>
              <a:rPr lang="en-US" sz="1200" dirty="0" smtClean="0"/>
              <a:t>Now, turn on the markers to read off the inductance values.</a:t>
            </a:r>
          </a:p>
          <a:p>
            <a:r>
              <a:rPr lang="en-US" sz="1200" dirty="0" smtClean="0"/>
              <a:t>300 MHz:    34.433 pH</a:t>
            </a:r>
          </a:p>
          <a:p>
            <a:r>
              <a:rPr lang="en-US" sz="1200" dirty="0" smtClean="0"/>
              <a:t>600 MHz:    12.529 pH</a:t>
            </a:r>
          </a:p>
          <a:p>
            <a:r>
              <a:rPr lang="en-US" sz="1200" dirty="0" smtClean="0"/>
              <a:t>1 GHz:         14.422 pH</a:t>
            </a:r>
          </a:p>
          <a:p>
            <a:r>
              <a:rPr lang="en-US" sz="1200" dirty="0"/>
              <a:t>3</a:t>
            </a:r>
            <a:r>
              <a:rPr lang="en-US" sz="1200" dirty="0" smtClean="0"/>
              <a:t> GHz:         4.7583 pH</a:t>
            </a:r>
            <a:endParaRPr lang="en-US" sz="1200" dirty="0"/>
          </a:p>
        </p:txBody>
      </p:sp>
      <p:sp>
        <p:nvSpPr>
          <p:cNvPr id="6" name="TextBox 5"/>
          <p:cNvSpPr txBox="1"/>
          <p:nvPr/>
        </p:nvSpPr>
        <p:spPr>
          <a:xfrm>
            <a:off x="3212590" y="274618"/>
            <a:ext cx="2718821" cy="369332"/>
          </a:xfrm>
          <a:prstGeom prst="rect">
            <a:avLst/>
          </a:prstGeom>
          <a:noFill/>
        </p:spPr>
        <p:txBody>
          <a:bodyPr wrap="none" rtlCol="0">
            <a:spAutoFit/>
          </a:bodyPr>
          <a:lstStyle/>
          <a:p>
            <a:r>
              <a:rPr lang="en-US" dirty="0" smtClean="0"/>
              <a:t>85033-60021 Female Short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5451" y="1447800"/>
            <a:ext cx="5651920" cy="3657600"/>
          </a:xfrm>
          <a:prstGeom prst="rect">
            <a:avLst/>
          </a:prstGeom>
        </p:spPr>
      </p:pic>
    </p:spTree>
    <p:extLst>
      <p:ext uri="{BB962C8B-B14F-4D97-AF65-F5344CB8AC3E}">
        <p14:creationId xmlns:p14="http://schemas.microsoft.com/office/powerpoint/2010/main" val="41981237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428750"/>
            <a:ext cx="5334000" cy="4000500"/>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141</a:t>
            </a:fld>
            <a:endParaRPr lang="en-US"/>
          </a:p>
        </p:txBody>
      </p:sp>
      <p:sp>
        <p:nvSpPr>
          <p:cNvPr id="3" name="TextBox 2"/>
          <p:cNvSpPr txBox="1"/>
          <p:nvPr/>
        </p:nvSpPr>
        <p:spPr>
          <a:xfrm>
            <a:off x="1626110" y="5791200"/>
            <a:ext cx="5410200" cy="276999"/>
          </a:xfrm>
          <a:prstGeom prst="rect">
            <a:avLst/>
          </a:prstGeom>
          <a:noFill/>
        </p:spPr>
        <p:txBody>
          <a:bodyPr wrap="square" rtlCol="0">
            <a:spAutoFit/>
          </a:bodyPr>
          <a:lstStyle/>
          <a:p>
            <a:r>
              <a:rPr lang="en-US" sz="1200" dirty="0" smtClean="0">
                <a:solidFill>
                  <a:srgbClr val="0070C0"/>
                </a:solidFill>
              </a:rPr>
              <a:t>85033E Short:  L = 2.0765e-12 - 1.0854e-22*f + 2.1705e-33*f</a:t>
            </a:r>
            <a:r>
              <a:rPr lang="en-US" sz="1200" baseline="30000" dirty="0" smtClean="0">
                <a:solidFill>
                  <a:srgbClr val="0070C0"/>
                </a:solidFill>
              </a:rPr>
              <a:t>2</a:t>
            </a:r>
            <a:r>
              <a:rPr lang="en-US" sz="1200" dirty="0" smtClean="0">
                <a:solidFill>
                  <a:srgbClr val="0070C0"/>
                </a:solidFill>
              </a:rPr>
              <a:t> - 1e-44*f</a:t>
            </a:r>
            <a:r>
              <a:rPr lang="en-US" sz="1200" baseline="30000" dirty="0" smtClean="0">
                <a:solidFill>
                  <a:srgbClr val="0070C0"/>
                </a:solidFill>
              </a:rPr>
              <a:t>3</a:t>
            </a:r>
            <a:r>
              <a:rPr lang="en-US" sz="1200" dirty="0" smtClean="0">
                <a:solidFill>
                  <a:srgbClr val="0070C0"/>
                </a:solidFill>
              </a:rPr>
              <a:t>   Henries</a:t>
            </a:r>
          </a:p>
        </p:txBody>
      </p:sp>
      <p:sp>
        <p:nvSpPr>
          <p:cNvPr id="5" name="TextBox 4"/>
          <p:cNvSpPr txBox="1"/>
          <p:nvPr/>
        </p:nvSpPr>
        <p:spPr>
          <a:xfrm>
            <a:off x="6553200" y="2209800"/>
            <a:ext cx="2368469" cy="276999"/>
          </a:xfrm>
          <a:prstGeom prst="rect">
            <a:avLst/>
          </a:prstGeom>
          <a:noFill/>
        </p:spPr>
        <p:txBody>
          <a:bodyPr wrap="none" rtlCol="0">
            <a:spAutoFit/>
          </a:bodyPr>
          <a:lstStyle/>
          <a:p>
            <a:r>
              <a:rPr lang="en-US" sz="1200" dirty="0" smtClean="0">
                <a:solidFill>
                  <a:srgbClr val="FF0000"/>
                </a:solidFill>
              </a:rPr>
              <a:t>+ </a:t>
            </a:r>
            <a:r>
              <a:rPr lang="en-US" sz="1200" dirty="0" smtClean="0"/>
              <a:t>markers are the measured values</a:t>
            </a:r>
            <a:endParaRPr lang="en-US" sz="1200" dirty="0"/>
          </a:p>
        </p:txBody>
      </p:sp>
      <p:cxnSp>
        <p:nvCxnSpPr>
          <p:cNvPr id="9" name="Straight Arrow Connector 8"/>
          <p:cNvCxnSpPr/>
          <p:nvPr/>
        </p:nvCxnSpPr>
        <p:spPr>
          <a:xfrm flipV="1">
            <a:off x="2943225" y="4867275"/>
            <a:ext cx="361950" cy="876301"/>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212590" y="240268"/>
            <a:ext cx="2718821" cy="369332"/>
          </a:xfrm>
          <a:prstGeom prst="rect">
            <a:avLst/>
          </a:prstGeom>
          <a:noFill/>
        </p:spPr>
        <p:txBody>
          <a:bodyPr wrap="none" rtlCol="0">
            <a:spAutoFit/>
          </a:bodyPr>
          <a:lstStyle/>
          <a:p>
            <a:r>
              <a:rPr lang="en-US" dirty="0" smtClean="0"/>
              <a:t>85033-60021 Female Short</a:t>
            </a:r>
            <a:endParaRPr lang="en-US" dirty="0"/>
          </a:p>
        </p:txBody>
      </p:sp>
      <p:sp>
        <p:nvSpPr>
          <p:cNvPr id="25" name="TextBox 24"/>
          <p:cNvSpPr txBox="1"/>
          <p:nvPr/>
        </p:nvSpPr>
        <p:spPr>
          <a:xfrm>
            <a:off x="125414" y="760511"/>
            <a:ext cx="5842433" cy="307777"/>
          </a:xfrm>
          <a:prstGeom prst="rect">
            <a:avLst/>
          </a:prstGeom>
          <a:noFill/>
        </p:spPr>
        <p:txBody>
          <a:bodyPr wrap="none" rtlCol="0">
            <a:spAutoFit/>
          </a:bodyPr>
          <a:lstStyle/>
          <a:p>
            <a:r>
              <a:rPr lang="en-US" sz="1400" dirty="0" smtClean="0"/>
              <a:t>The model calls out about 2 pH, but my measurements range from  4 – 34 pH. </a:t>
            </a:r>
            <a:endParaRPr lang="en-US" sz="1400" dirty="0"/>
          </a:p>
        </p:txBody>
      </p:sp>
    </p:spTree>
    <p:extLst>
      <p:ext uri="{BB962C8B-B14F-4D97-AF65-F5344CB8AC3E}">
        <p14:creationId xmlns:p14="http://schemas.microsoft.com/office/powerpoint/2010/main" val="40127389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1" y="762000"/>
            <a:ext cx="4800726" cy="3175337"/>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142</a:t>
            </a:fld>
            <a:endParaRPr lang="en-US"/>
          </a:p>
        </p:txBody>
      </p:sp>
      <p:sp>
        <p:nvSpPr>
          <p:cNvPr id="5" name="TextBox 4"/>
          <p:cNvSpPr txBox="1"/>
          <p:nvPr/>
        </p:nvSpPr>
        <p:spPr>
          <a:xfrm>
            <a:off x="228600" y="1066800"/>
            <a:ext cx="2995494" cy="2123658"/>
          </a:xfrm>
          <a:prstGeom prst="rect">
            <a:avLst/>
          </a:prstGeom>
          <a:noFill/>
        </p:spPr>
        <p:txBody>
          <a:bodyPr wrap="square" rtlCol="0">
            <a:spAutoFit/>
          </a:bodyPr>
          <a:lstStyle/>
          <a:p>
            <a:r>
              <a:rPr lang="en-US" sz="1200" dirty="0" smtClean="0"/>
              <a:t>We can also read off the values for the phase of S11.  A Short’s phase starts at 180 degs.  Here, in order to scale it better, I subtracted off 180 degs.  Reading off the phase values:</a:t>
            </a:r>
          </a:p>
          <a:p>
            <a:r>
              <a:rPr lang="en-US" sz="1200" dirty="0" smtClean="0"/>
              <a:t>300 MHz:    -0.057504 degs</a:t>
            </a:r>
          </a:p>
          <a:p>
            <a:r>
              <a:rPr lang="en-US" sz="1200" dirty="0" smtClean="0"/>
              <a:t>600 MHz:    -0.081043 degs</a:t>
            </a:r>
          </a:p>
          <a:p>
            <a:r>
              <a:rPr lang="en-US" sz="1200" dirty="0" smtClean="0"/>
              <a:t>1 GHz:          -0.18013  degs</a:t>
            </a:r>
          </a:p>
          <a:p>
            <a:r>
              <a:rPr lang="en-US" sz="1200" dirty="0"/>
              <a:t>3</a:t>
            </a:r>
            <a:r>
              <a:rPr lang="en-US" sz="1200" dirty="0" smtClean="0"/>
              <a:t> GHz:          -0.20106  degs</a:t>
            </a:r>
          </a:p>
          <a:p>
            <a:endParaRPr lang="en-US" sz="1200" dirty="0"/>
          </a:p>
          <a:p>
            <a:r>
              <a:rPr lang="en-US" sz="1200" dirty="0" smtClean="0"/>
              <a:t>Of course, you need to add back 180 degs to get the true phase.</a:t>
            </a:r>
            <a:endParaRPr lang="en-US" sz="1200" dirty="0"/>
          </a:p>
        </p:txBody>
      </p:sp>
      <p:sp>
        <p:nvSpPr>
          <p:cNvPr id="6" name="TextBox 5"/>
          <p:cNvSpPr txBox="1"/>
          <p:nvPr/>
        </p:nvSpPr>
        <p:spPr>
          <a:xfrm>
            <a:off x="228600" y="3937337"/>
            <a:ext cx="2995494" cy="1015663"/>
          </a:xfrm>
          <a:prstGeom prst="rect">
            <a:avLst/>
          </a:prstGeom>
          <a:noFill/>
        </p:spPr>
        <p:txBody>
          <a:bodyPr wrap="square" rtlCol="0">
            <a:spAutoFit/>
          </a:bodyPr>
          <a:lstStyle/>
          <a:p>
            <a:r>
              <a:rPr lang="en-US" sz="1200" dirty="0" smtClean="0"/>
              <a:t>We can also read off the LogMag S11 values:</a:t>
            </a:r>
          </a:p>
          <a:p>
            <a:r>
              <a:rPr lang="en-US" sz="1200" dirty="0" smtClean="0"/>
              <a:t>300 MHz:    -0.0110  dB</a:t>
            </a:r>
          </a:p>
          <a:p>
            <a:r>
              <a:rPr lang="en-US" sz="1200" dirty="0" smtClean="0"/>
              <a:t>600 MHz:    -0.0070  dB</a:t>
            </a:r>
          </a:p>
          <a:p>
            <a:r>
              <a:rPr lang="en-US" sz="1200" dirty="0" smtClean="0"/>
              <a:t>1 GHz:         -0.0107  dB</a:t>
            </a:r>
          </a:p>
          <a:p>
            <a:r>
              <a:rPr lang="en-US" sz="1200" dirty="0"/>
              <a:t>3</a:t>
            </a:r>
            <a:r>
              <a:rPr lang="en-US" sz="1200" dirty="0" smtClean="0"/>
              <a:t> GHz:         -0.0046  dB</a:t>
            </a:r>
            <a:endParaRPr lang="en-US" sz="1200" dirty="0"/>
          </a:p>
        </p:txBody>
      </p:sp>
      <p:sp>
        <p:nvSpPr>
          <p:cNvPr id="7" name="TextBox 6"/>
          <p:cNvSpPr txBox="1"/>
          <p:nvPr/>
        </p:nvSpPr>
        <p:spPr>
          <a:xfrm>
            <a:off x="0" y="6400800"/>
            <a:ext cx="8267699" cy="276999"/>
          </a:xfrm>
          <a:prstGeom prst="rect">
            <a:avLst/>
          </a:prstGeom>
          <a:noFill/>
        </p:spPr>
        <p:txBody>
          <a:bodyPr wrap="square" rtlCol="0">
            <a:spAutoFit/>
          </a:bodyPr>
          <a:lstStyle/>
          <a:p>
            <a:r>
              <a:rPr lang="en-US" sz="1200" dirty="0" smtClean="0"/>
              <a:t>Turn Port Extension back to zero and turn it off before the next measurement.  Also turn Phase Offset back to zero.</a:t>
            </a:r>
            <a:endParaRPr lang="en-US" sz="1200" dirty="0"/>
          </a:p>
        </p:txBody>
      </p:sp>
      <p:sp>
        <p:nvSpPr>
          <p:cNvPr id="8" name="Oval 7"/>
          <p:cNvSpPr/>
          <p:nvPr/>
        </p:nvSpPr>
        <p:spPr>
          <a:xfrm>
            <a:off x="7879834" y="2523708"/>
            <a:ext cx="838199"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212590" y="240268"/>
            <a:ext cx="2718821" cy="369332"/>
          </a:xfrm>
          <a:prstGeom prst="rect">
            <a:avLst/>
          </a:prstGeom>
          <a:noFill/>
        </p:spPr>
        <p:txBody>
          <a:bodyPr wrap="none" rtlCol="0">
            <a:spAutoFit/>
          </a:bodyPr>
          <a:lstStyle/>
          <a:p>
            <a:r>
              <a:rPr lang="en-US" dirty="0" smtClean="0"/>
              <a:t>85033-60021 Female Short</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8634" y="3190458"/>
            <a:ext cx="4240074" cy="3210342"/>
          </a:xfrm>
          <a:prstGeom prst="rect">
            <a:avLst/>
          </a:prstGeom>
        </p:spPr>
      </p:pic>
    </p:spTree>
    <p:extLst>
      <p:ext uri="{BB962C8B-B14F-4D97-AF65-F5344CB8AC3E}">
        <p14:creationId xmlns:p14="http://schemas.microsoft.com/office/powerpoint/2010/main" val="38149596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143</a:t>
            </a:fld>
            <a:endParaRPr lang="en-US"/>
          </a:p>
        </p:txBody>
      </p:sp>
      <p:sp>
        <p:nvSpPr>
          <p:cNvPr id="3" name="TextBox 2"/>
          <p:cNvSpPr txBox="1"/>
          <p:nvPr/>
        </p:nvSpPr>
        <p:spPr>
          <a:xfrm>
            <a:off x="19050" y="685800"/>
            <a:ext cx="8555034" cy="369332"/>
          </a:xfrm>
          <a:prstGeom prst="rect">
            <a:avLst/>
          </a:prstGeom>
          <a:noFill/>
        </p:spPr>
        <p:txBody>
          <a:bodyPr wrap="none" rtlCol="0">
            <a:spAutoFit/>
          </a:bodyPr>
          <a:lstStyle/>
          <a:p>
            <a:r>
              <a:rPr lang="en-US" dirty="0" smtClean="0"/>
              <a:t>Joel’s explanation for why the measurements of the Shorts seem so far from their models:</a:t>
            </a:r>
            <a:endParaRPr lang="en-US" dirty="0"/>
          </a:p>
        </p:txBody>
      </p:sp>
      <p:sp>
        <p:nvSpPr>
          <p:cNvPr id="4" name="TextBox 3"/>
          <p:cNvSpPr txBox="1"/>
          <p:nvPr/>
        </p:nvSpPr>
        <p:spPr>
          <a:xfrm>
            <a:off x="685800" y="1676400"/>
            <a:ext cx="8153400" cy="3046988"/>
          </a:xfrm>
          <a:prstGeom prst="rect">
            <a:avLst/>
          </a:prstGeom>
          <a:noFill/>
        </p:spPr>
        <p:txBody>
          <a:bodyPr wrap="square" rtlCol="0">
            <a:spAutoFit/>
          </a:bodyPr>
          <a:lstStyle/>
          <a:p>
            <a:r>
              <a:rPr lang="en-US" sz="1200" dirty="0" smtClean="0"/>
              <a:t>The </a:t>
            </a:r>
            <a:r>
              <a:rPr lang="en-US" sz="1200" dirty="0"/>
              <a:t>phase of the inductive offset should be on the order of 0.05 deg at 3 GHz</a:t>
            </a:r>
            <a:r>
              <a:rPr lang="en-US" sz="1200" dirty="0" smtClean="0"/>
              <a:t>. </a:t>
            </a:r>
            <a:r>
              <a:rPr lang="en-US" sz="1200" dirty="0"/>
              <a:t> If I read it correctly, an inductance of 20 pH gives a phase of 0.14 deg at 3 GHz.  The </a:t>
            </a:r>
            <a:r>
              <a:rPr lang="en-US" sz="1200" dirty="0" smtClean="0"/>
              <a:t>ECal </a:t>
            </a:r>
            <a:r>
              <a:rPr lang="en-US" sz="1200" dirty="0"/>
              <a:t>calibration quality is on the order of 0.3 degrees accuracy.  So your frequency is still much too low to discern the value of inductance errors within the calibration quality of the </a:t>
            </a:r>
            <a:r>
              <a:rPr lang="en-US" sz="1200" dirty="0" smtClean="0"/>
              <a:t>ECal</a:t>
            </a:r>
            <a:r>
              <a:rPr lang="en-US" sz="1200" dirty="0"/>
              <a:t>.</a:t>
            </a:r>
            <a:br>
              <a:rPr lang="en-US" sz="1200" dirty="0"/>
            </a:br>
            <a:r>
              <a:rPr lang="en-US" sz="1200" dirty="0"/>
              <a:t/>
            </a:r>
            <a:br>
              <a:rPr lang="en-US" sz="1200" dirty="0"/>
            </a:br>
            <a:r>
              <a:rPr lang="en-US" sz="1200" dirty="0"/>
              <a:t>Note, that for the </a:t>
            </a:r>
            <a:r>
              <a:rPr lang="en-US" sz="1200" dirty="0" smtClean="0"/>
              <a:t>Short</a:t>
            </a:r>
            <a:r>
              <a:rPr lang="en-US" sz="1200" dirty="0"/>
              <a:t>, 2 pH inductance is still very very very tiny and even at 30 GHz (max for this connector), </a:t>
            </a:r>
            <a:r>
              <a:rPr lang="en-US" sz="1200" dirty="0" smtClean="0"/>
              <a:t>it </a:t>
            </a:r>
            <a:r>
              <a:rPr lang="en-US" sz="1200" dirty="0"/>
              <a:t>only gives an additional 0.3 deg </a:t>
            </a:r>
            <a:r>
              <a:rPr lang="en-US" sz="1200" dirty="0" smtClean="0"/>
              <a:t>shift.</a:t>
            </a:r>
            <a:r>
              <a:rPr lang="en-US" sz="1200" dirty="0"/>
              <a:t/>
            </a:r>
            <a:br>
              <a:rPr lang="en-US" sz="1200" dirty="0"/>
            </a:br>
            <a:r>
              <a:rPr lang="en-US" sz="1200" dirty="0"/>
              <a:t/>
            </a:r>
            <a:br>
              <a:rPr lang="en-US" sz="1200" dirty="0"/>
            </a:br>
            <a:r>
              <a:rPr lang="en-US" sz="1200" dirty="0"/>
              <a:t>So, to get better results for your effort (which is to quantify the calibration kits), you cannot use the current quality of calibration that you have.  In fact, you probably would have to go to a high quality calibration lab such as ours to even get close.</a:t>
            </a:r>
            <a:br>
              <a:rPr lang="en-US" sz="1200" dirty="0"/>
            </a:br>
            <a:r>
              <a:rPr lang="en-US" sz="1200" dirty="0"/>
              <a:t/>
            </a:r>
            <a:br>
              <a:rPr lang="en-US" sz="1200" dirty="0"/>
            </a:br>
            <a:r>
              <a:rPr lang="en-US" sz="1200" dirty="0"/>
              <a:t>AND...the kits </a:t>
            </a:r>
            <a:r>
              <a:rPr lang="en-US" sz="1200" dirty="0" smtClean="0"/>
              <a:t>(Shorts</a:t>
            </a:r>
            <a:r>
              <a:rPr lang="en-US" sz="1200" dirty="0"/>
              <a:t>) can vary by about +-0.25 degrees in phase, so that any particular </a:t>
            </a:r>
            <a:r>
              <a:rPr lang="en-US" sz="1200" dirty="0" smtClean="0"/>
              <a:t>Short </a:t>
            </a:r>
            <a:r>
              <a:rPr lang="en-US" sz="1200" dirty="0"/>
              <a:t>might measure longer or shorter than the model kit.</a:t>
            </a:r>
            <a:br>
              <a:rPr lang="en-US" sz="1200" dirty="0"/>
            </a:br>
            <a:r>
              <a:rPr lang="en-US" sz="1200" dirty="0"/>
              <a:t/>
            </a:r>
            <a:br>
              <a:rPr lang="en-US" sz="1200" dirty="0"/>
            </a:br>
            <a:r>
              <a:rPr lang="en-US" sz="1200" dirty="0"/>
              <a:t>For </a:t>
            </a:r>
            <a:r>
              <a:rPr lang="en-US" sz="1200" dirty="0" smtClean="0"/>
              <a:t>your Shorts</a:t>
            </a:r>
            <a:r>
              <a:rPr lang="en-US" sz="1200" dirty="0"/>
              <a:t>, the 50 pH represents a delay error of about 1 </a:t>
            </a:r>
            <a:r>
              <a:rPr lang="en-US" sz="1200" dirty="0" smtClean="0"/>
              <a:t>ps.  1 ps </a:t>
            </a:r>
            <a:r>
              <a:rPr lang="en-US" sz="1200" dirty="0"/>
              <a:t>represents a length error on the order of 0.006 inches.  The connector </a:t>
            </a:r>
            <a:r>
              <a:rPr lang="en-US" sz="1200" dirty="0" smtClean="0"/>
              <a:t>tolerances </a:t>
            </a:r>
            <a:r>
              <a:rPr lang="en-US" sz="1200" dirty="0"/>
              <a:t>are on the order of 0.003 </a:t>
            </a:r>
            <a:r>
              <a:rPr lang="en-US" sz="1200" dirty="0" smtClean="0"/>
              <a:t>inches.</a:t>
            </a:r>
            <a:r>
              <a:rPr lang="en-US" sz="1200" dirty="0"/>
              <a:t> </a:t>
            </a:r>
            <a:r>
              <a:rPr lang="en-US" sz="1200" dirty="0" smtClean="0"/>
              <a:t>  If </a:t>
            </a:r>
            <a:r>
              <a:rPr lang="en-US" sz="1200" dirty="0"/>
              <a:t>you didn't torque each </a:t>
            </a:r>
            <a:r>
              <a:rPr lang="en-US" sz="1200" dirty="0" smtClean="0"/>
              <a:t>connector exactly, </a:t>
            </a:r>
            <a:r>
              <a:rPr lang="en-US" sz="1200" dirty="0"/>
              <a:t>or you had a little spec of dirt in the connector that keeps it from fully seating, it can give you excess length that appears as excess inductance.</a:t>
            </a:r>
          </a:p>
        </p:txBody>
      </p:sp>
    </p:spTree>
    <p:extLst>
      <p:ext uri="{BB962C8B-B14F-4D97-AF65-F5344CB8AC3E}">
        <p14:creationId xmlns:p14="http://schemas.microsoft.com/office/powerpoint/2010/main" val="28130373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748" y="799213"/>
            <a:ext cx="2932103" cy="2116001"/>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144</a:t>
            </a:fld>
            <a:endParaRPr lang="en-US"/>
          </a:p>
        </p:txBody>
      </p:sp>
      <p:sp>
        <p:nvSpPr>
          <p:cNvPr id="12" name="TextBox 11"/>
          <p:cNvSpPr txBox="1"/>
          <p:nvPr/>
        </p:nvSpPr>
        <p:spPr>
          <a:xfrm>
            <a:off x="1973597" y="228600"/>
            <a:ext cx="5196807" cy="369332"/>
          </a:xfrm>
          <a:prstGeom prst="rect">
            <a:avLst/>
          </a:prstGeom>
          <a:noFill/>
        </p:spPr>
        <p:txBody>
          <a:bodyPr wrap="none" rtlCol="0">
            <a:spAutoFit/>
          </a:bodyPr>
          <a:lstStyle/>
          <a:p>
            <a:r>
              <a:rPr lang="en-US" dirty="0" smtClean="0"/>
              <a:t>3.  Verifying the 85052-60007 Female Short Standard</a:t>
            </a:r>
            <a:endParaRPr lang="en-US" dirty="0"/>
          </a:p>
        </p:txBody>
      </p:sp>
      <p:sp>
        <p:nvSpPr>
          <p:cNvPr id="13" name="TextBox 12"/>
          <p:cNvSpPr txBox="1"/>
          <p:nvPr/>
        </p:nvSpPr>
        <p:spPr>
          <a:xfrm>
            <a:off x="152400" y="3335179"/>
            <a:ext cx="3352800" cy="246221"/>
          </a:xfrm>
          <a:prstGeom prst="rect">
            <a:avLst/>
          </a:prstGeom>
          <a:noFill/>
        </p:spPr>
        <p:txBody>
          <a:bodyPr wrap="square" rtlCol="0">
            <a:spAutoFit/>
          </a:bodyPr>
          <a:lstStyle/>
          <a:p>
            <a:r>
              <a:rPr lang="en-US" sz="1000" dirty="0" smtClean="0"/>
              <a:t>LogMag S11 at 0.02 dB/division.  Looks good.</a:t>
            </a:r>
            <a:endParaRPr lang="en-US" sz="1000" dirty="0"/>
          </a:p>
        </p:txBody>
      </p:sp>
      <p:sp>
        <p:nvSpPr>
          <p:cNvPr id="17" name="TextBox 16"/>
          <p:cNvSpPr txBox="1"/>
          <p:nvPr/>
        </p:nvSpPr>
        <p:spPr>
          <a:xfrm>
            <a:off x="1977940" y="3085463"/>
            <a:ext cx="1600118" cy="246221"/>
          </a:xfrm>
          <a:prstGeom prst="rect">
            <a:avLst/>
          </a:prstGeom>
          <a:noFill/>
        </p:spPr>
        <p:txBody>
          <a:bodyPr wrap="none" rtlCol="0">
            <a:spAutoFit/>
          </a:bodyPr>
          <a:lstStyle/>
          <a:p>
            <a:r>
              <a:rPr lang="en-US" sz="1000" dirty="0" smtClean="0"/>
              <a:t>85052-60007 Female Short</a:t>
            </a:r>
            <a:endParaRPr lang="en-US" sz="1000" dirty="0"/>
          </a:p>
        </p:txBody>
      </p:sp>
      <p:cxnSp>
        <p:nvCxnSpPr>
          <p:cNvPr id="18" name="Straight Arrow Connector 17"/>
          <p:cNvCxnSpPr/>
          <p:nvPr/>
        </p:nvCxnSpPr>
        <p:spPr>
          <a:xfrm flipV="1">
            <a:off x="2987040" y="2929746"/>
            <a:ext cx="165463" cy="19158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321094" y="1266604"/>
            <a:ext cx="875561" cy="246221"/>
          </a:xfrm>
          <a:prstGeom prst="rect">
            <a:avLst/>
          </a:prstGeom>
          <a:noFill/>
        </p:spPr>
        <p:txBody>
          <a:bodyPr wrap="none" rtlCol="0">
            <a:spAutoFit/>
          </a:bodyPr>
          <a:lstStyle/>
          <a:p>
            <a:r>
              <a:rPr lang="en-US" sz="1000" dirty="0" smtClean="0"/>
              <a:t>Set Pext to 0.</a:t>
            </a:r>
            <a:endParaRPr lang="en-US" sz="1000" dirty="0"/>
          </a:p>
        </p:txBody>
      </p:sp>
      <p:sp>
        <p:nvSpPr>
          <p:cNvPr id="14" name="TextBox 13"/>
          <p:cNvSpPr txBox="1"/>
          <p:nvPr/>
        </p:nvSpPr>
        <p:spPr>
          <a:xfrm>
            <a:off x="4191000" y="685800"/>
            <a:ext cx="4953000" cy="1015663"/>
          </a:xfrm>
          <a:prstGeom prst="rect">
            <a:avLst/>
          </a:prstGeom>
          <a:noFill/>
        </p:spPr>
        <p:txBody>
          <a:bodyPr wrap="square" rtlCol="0">
            <a:spAutoFit/>
          </a:bodyPr>
          <a:lstStyle/>
          <a:p>
            <a:r>
              <a:rPr lang="en-US" sz="1200" dirty="0" smtClean="0">
                <a:solidFill>
                  <a:srgbClr val="FF0000"/>
                </a:solidFill>
              </a:rPr>
              <a:t>Short:      L = 2.0765e-12 - 1.0854e-22*f + 2.1705e-33*f</a:t>
            </a:r>
            <a:r>
              <a:rPr lang="en-US" sz="1200" baseline="30000" dirty="0" smtClean="0">
                <a:solidFill>
                  <a:srgbClr val="FF0000"/>
                </a:solidFill>
              </a:rPr>
              <a:t>2</a:t>
            </a:r>
            <a:r>
              <a:rPr lang="en-US" sz="1200" dirty="0" smtClean="0">
                <a:solidFill>
                  <a:srgbClr val="FF0000"/>
                </a:solidFill>
              </a:rPr>
              <a:t> - 1e-44*f</a:t>
            </a:r>
            <a:r>
              <a:rPr lang="en-US" sz="1200" baseline="30000" dirty="0" smtClean="0">
                <a:solidFill>
                  <a:srgbClr val="FF0000"/>
                </a:solidFill>
              </a:rPr>
              <a:t>3</a:t>
            </a:r>
            <a:r>
              <a:rPr lang="en-US" sz="1200" dirty="0" smtClean="0">
                <a:solidFill>
                  <a:srgbClr val="FF0000"/>
                </a:solidFill>
              </a:rPr>
              <a:t> Henries</a:t>
            </a:r>
          </a:p>
          <a:p>
            <a:r>
              <a:rPr lang="en-US" sz="1200" baseline="30000" dirty="0" smtClean="0">
                <a:solidFill>
                  <a:srgbClr val="FF0000"/>
                </a:solidFill>
              </a:rPr>
              <a:t> </a:t>
            </a:r>
            <a:r>
              <a:rPr lang="en-US" sz="1200" dirty="0" smtClean="0">
                <a:solidFill>
                  <a:srgbClr val="FF0000"/>
                </a:solidFill>
              </a:rPr>
              <a:t>                Z = 50 </a:t>
            </a:r>
            <a:r>
              <a:rPr lang="en-US" sz="1200" dirty="0" smtClean="0">
                <a:solidFill>
                  <a:srgbClr val="FF0000"/>
                </a:solidFill>
                <a:latin typeface="Symbol" pitchFamily="18" charset="2"/>
              </a:rPr>
              <a:t>W</a:t>
            </a:r>
            <a:r>
              <a:rPr lang="en-US" sz="1200" dirty="0" smtClean="0">
                <a:solidFill>
                  <a:srgbClr val="FF0000"/>
                </a:solidFill>
              </a:rPr>
              <a:t> real</a:t>
            </a:r>
            <a:endParaRPr lang="en-US" sz="1200" dirty="0" smtClean="0">
              <a:solidFill>
                <a:srgbClr val="FF0000"/>
              </a:solidFill>
              <a:latin typeface="Symbol" pitchFamily="18" charset="2"/>
            </a:endParaRPr>
          </a:p>
          <a:p>
            <a:r>
              <a:rPr lang="en-US" sz="1200" dirty="0">
                <a:solidFill>
                  <a:srgbClr val="FF0000"/>
                </a:solidFill>
              </a:rPr>
              <a:t> </a:t>
            </a:r>
            <a:r>
              <a:rPr lang="en-US" sz="1200" dirty="0" smtClean="0">
                <a:solidFill>
                  <a:srgbClr val="FF0000"/>
                </a:solidFill>
              </a:rPr>
              <a:t>                Offset delay = 31.785 ps</a:t>
            </a:r>
          </a:p>
          <a:p>
            <a:r>
              <a:rPr lang="en-US" sz="1200" dirty="0" smtClean="0">
                <a:solidFill>
                  <a:srgbClr val="FF0000"/>
                </a:solidFill>
              </a:rPr>
              <a:t>                 Insertion loss = 2.36 G</a:t>
            </a:r>
            <a:r>
              <a:rPr lang="en-US" sz="1200" dirty="0" smtClean="0">
                <a:solidFill>
                  <a:srgbClr val="FF0000"/>
                </a:solidFill>
                <a:latin typeface="Symbol" pitchFamily="18" charset="2"/>
              </a:rPr>
              <a:t>W</a:t>
            </a:r>
            <a:r>
              <a:rPr lang="en-US" sz="1200" dirty="0" smtClean="0">
                <a:solidFill>
                  <a:srgbClr val="FF0000"/>
                </a:solidFill>
              </a:rPr>
              <a:t>/s</a:t>
            </a:r>
            <a:endParaRPr lang="en-US" sz="1200" dirty="0" smtClean="0">
              <a:solidFill>
                <a:srgbClr val="FF0000"/>
              </a:solidFill>
              <a:latin typeface="Symbol" pitchFamily="18" charset="2"/>
            </a:endParaRPr>
          </a:p>
          <a:p>
            <a:endParaRPr lang="en-US" sz="1200" dirty="0">
              <a:solidFill>
                <a:srgbClr val="FF0000"/>
              </a:solidFill>
            </a:endParaRPr>
          </a:p>
        </p:txBody>
      </p:sp>
      <p:sp>
        <p:nvSpPr>
          <p:cNvPr id="20" name="TextBox 19"/>
          <p:cNvSpPr txBox="1"/>
          <p:nvPr/>
        </p:nvSpPr>
        <p:spPr>
          <a:xfrm>
            <a:off x="7543800" y="2427729"/>
            <a:ext cx="1316386" cy="246221"/>
          </a:xfrm>
          <a:prstGeom prst="rect">
            <a:avLst/>
          </a:prstGeom>
          <a:noFill/>
        </p:spPr>
        <p:txBody>
          <a:bodyPr wrap="none" rtlCol="0">
            <a:spAutoFit/>
          </a:bodyPr>
          <a:lstStyle/>
          <a:p>
            <a:r>
              <a:rPr lang="en-US" sz="1000" dirty="0" smtClean="0"/>
              <a:t>Set Pext to 31.785 ps.</a:t>
            </a:r>
            <a:endParaRPr lang="en-US" sz="1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7242" y="2673950"/>
            <a:ext cx="4591037" cy="3574450"/>
          </a:xfrm>
          <a:prstGeom prst="rect">
            <a:avLst/>
          </a:prstGeom>
        </p:spPr>
      </p:pic>
      <p:sp>
        <p:nvSpPr>
          <p:cNvPr id="21" name="TextBox 20"/>
          <p:cNvSpPr txBox="1"/>
          <p:nvPr/>
        </p:nvSpPr>
        <p:spPr>
          <a:xfrm>
            <a:off x="5256374" y="1981200"/>
            <a:ext cx="2127505" cy="246221"/>
          </a:xfrm>
          <a:prstGeom prst="rect">
            <a:avLst/>
          </a:prstGeom>
          <a:noFill/>
        </p:spPr>
        <p:txBody>
          <a:bodyPr wrap="none" rtlCol="0">
            <a:spAutoFit/>
          </a:bodyPr>
          <a:lstStyle/>
          <a:p>
            <a:r>
              <a:rPr lang="en-US" sz="1000" dirty="0" smtClean="0"/>
              <a:t>Close to a dot, but a tiny bit of phase.</a:t>
            </a:r>
            <a:endParaRPr lang="en-US" sz="1000" dirty="0"/>
          </a:p>
        </p:txBody>
      </p:sp>
      <p:cxnSp>
        <p:nvCxnSpPr>
          <p:cNvPr id="25" name="Straight Arrow Connector 24"/>
          <p:cNvCxnSpPr/>
          <p:nvPr/>
        </p:nvCxnSpPr>
        <p:spPr>
          <a:xfrm flipH="1">
            <a:off x="5067301" y="2238375"/>
            <a:ext cx="1333499" cy="20764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98433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145</a:t>
            </a:fld>
            <a:endParaRPr lang="en-US"/>
          </a:p>
        </p:txBody>
      </p:sp>
      <p:sp>
        <p:nvSpPr>
          <p:cNvPr id="13" name="TextBox 12"/>
          <p:cNvSpPr txBox="1"/>
          <p:nvPr/>
        </p:nvSpPr>
        <p:spPr>
          <a:xfrm>
            <a:off x="2971800" y="240268"/>
            <a:ext cx="2718821" cy="369332"/>
          </a:xfrm>
          <a:prstGeom prst="rect">
            <a:avLst/>
          </a:prstGeom>
          <a:noFill/>
        </p:spPr>
        <p:txBody>
          <a:bodyPr wrap="none" rtlCol="0">
            <a:spAutoFit/>
          </a:bodyPr>
          <a:lstStyle/>
          <a:p>
            <a:r>
              <a:rPr lang="en-US" dirty="0" smtClean="0"/>
              <a:t>85052-60007 Female Short</a:t>
            </a:r>
            <a:endParaRPr lang="en-US" dirty="0"/>
          </a:p>
        </p:txBody>
      </p:sp>
      <p:sp>
        <p:nvSpPr>
          <p:cNvPr id="11" name="TextBox 10"/>
          <p:cNvSpPr txBox="1"/>
          <p:nvPr/>
        </p:nvSpPr>
        <p:spPr>
          <a:xfrm>
            <a:off x="228600" y="2895600"/>
            <a:ext cx="2847177" cy="1200329"/>
          </a:xfrm>
          <a:prstGeom prst="rect">
            <a:avLst/>
          </a:prstGeom>
          <a:noFill/>
        </p:spPr>
        <p:txBody>
          <a:bodyPr wrap="square" rtlCol="0">
            <a:spAutoFit/>
          </a:bodyPr>
          <a:lstStyle/>
          <a:p>
            <a:r>
              <a:rPr lang="en-US" sz="1200" dirty="0" smtClean="0"/>
              <a:t>Then turn on markers and read off the inductances:</a:t>
            </a:r>
          </a:p>
          <a:p>
            <a:r>
              <a:rPr lang="en-US" sz="1200" dirty="0" smtClean="0"/>
              <a:t>300 MHz:   28.278 pH</a:t>
            </a:r>
          </a:p>
          <a:p>
            <a:r>
              <a:rPr lang="en-US" sz="1200" dirty="0" smtClean="0"/>
              <a:t>600 MHz:   15.085 pH</a:t>
            </a:r>
          </a:p>
          <a:p>
            <a:r>
              <a:rPr lang="en-US" sz="1200" dirty="0" smtClean="0"/>
              <a:t>1 GHz:        16.924 pH</a:t>
            </a:r>
          </a:p>
          <a:p>
            <a:r>
              <a:rPr lang="en-US" sz="1200" dirty="0"/>
              <a:t>3</a:t>
            </a:r>
            <a:r>
              <a:rPr lang="en-US" sz="1200" dirty="0" smtClean="0"/>
              <a:t> GHz:         5.7373 pH</a:t>
            </a:r>
            <a:endParaRPr lang="en-US" sz="12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5951" y="1340175"/>
            <a:ext cx="5609340" cy="4311178"/>
          </a:xfrm>
          <a:prstGeom prst="rect">
            <a:avLst/>
          </a:prstGeom>
        </p:spPr>
      </p:pic>
    </p:spTree>
    <p:extLst>
      <p:ext uri="{BB962C8B-B14F-4D97-AF65-F5344CB8AC3E}">
        <p14:creationId xmlns:p14="http://schemas.microsoft.com/office/powerpoint/2010/main" val="18023700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428750"/>
            <a:ext cx="5334000" cy="4000500"/>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146</a:t>
            </a:fld>
            <a:endParaRPr lang="en-US"/>
          </a:p>
        </p:txBody>
      </p:sp>
      <p:sp>
        <p:nvSpPr>
          <p:cNvPr id="3" name="TextBox 2"/>
          <p:cNvSpPr txBox="1"/>
          <p:nvPr/>
        </p:nvSpPr>
        <p:spPr>
          <a:xfrm>
            <a:off x="1524000" y="5791200"/>
            <a:ext cx="5410200" cy="276999"/>
          </a:xfrm>
          <a:prstGeom prst="rect">
            <a:avLst/>
          </a:prstGeom>
          <a:noFill/>
        </p:spPr>
        <p:txBody>
          <a:bodyPr wrap="square" rtlCol="0">
            <a:spAutoFit/>
          </a:bodyPr>
          <a:lstStyle/>
          <a:p>
            <a:r>
              <a:rPr lang="en-US" sz="1200" dirty="0" smtClean="0">
                <a:solidFill>
                  <a:srgbClr val="0070C0"/>
                </a:solidFill>
              </a:rPr>
              <a:t>85052D Short:  L = 2.0765e-12 - 1.0854e-22*f + 2.1705e-33*f</a:t>
            </a:r>
            <a:r>
              <a:rPr lang="en-US" sz="1200" baseline="30000" dirty="0" smtClean="0">
                <a:solidFill>
                  <a:srgbClr val="0070C0"/>
                </a:solidFill>
              </a:rPr>
              <a:t>2</a:t>
            </a:r>
            <a:r>
              <a:rPr lang="en-US" sz="1200" dirty="0" smtClean="0">
                <a:solidFill>
                  <a:srgbClr val="0070C0"/>
                </a:solidFill>
              </a:rPr>
              <a:t> - 1e-44*f</a:t>
            </a:r>
            <a:r>
              <a:rPr lang="en-US" sz="1200" baseline="30000" dirty="0" smtClean="0">
                <a:solidFill>
                  <a:srgbClr val="0070C0"/>
                </a:solidFill>
              </a:rPr>
              <a:t>3</a:t>
            </a:r>
            <a:r>
              <a:rPr lang="en-US" sz="1200" dirty="0" smtClean="0">
                <a:solidFill>
                  <a:srgbClr val="0070C0"/>
                </a:solidFill>
              </a:rPr>
              <a:t>   Henries</a:t>
            </a:r>
          </a:p>
        </p:txBody>
      </p:sp>
      <p:sp>
        <p:nvSpPr>
          <p:cNvPr id="5" name="TextBox 4"/>
          <p:cNvSpPr txBox="1"/>
          <p:nvPr/>
        </p:nvSpPr>
        <p:spPr>
          <a:xfrm>
            <a:off x="6629400" y="2895600"/>
            <a:ext cx="2368469" cy="276999"/>
          </a:xfrm>
          <a:prstGeom prst="rect">
            <a:avLst/>
          </a:prstGeom>
          <a:noFill/>
        </p:spPr>
        <p:txBody>
          <a:bodyPr wrap="none" rtlCol="0">
            <a:spAutoFit/>
          </a:bodyPr>
          <a:lstStyle/>
          <a:p>
            <a:r>
              <a:rPr lang="en-US" sz="1200" dirty="0" smtClean="0">
                <a:solidFill>
                  <a:srgbClr val="FF0000"/>
                </a:solidFill>
              </a:rPr>
              <a:t>+ </a:t>
            </a:r>
            <a:r>
              <a:rPr lang="en-US" sz="1200" dirty="0" smtClean="0"/>
              <a:t>markers are the measured values</a:t>
            </a:r>
            <a:endParaRPr lang="en-US" sz="1200" dirty="0"/>
          </a:p>
        </p:txBody>
      </p:sp>
      <p:cxnSp>
        <p:nvCxnSpPr>
          <p:cNvPr id="9" name="Straight Arrow Connector 8"/>
          <p:cNvCxnSpPr/>
          <p:nvPr/>
        </p:nvCxnSpPr>
        <p:spPr>
          <a:xfrm flipV="1">
            <a:off x="3238500" y="4800600"/>
            <a:ext cx="247650" cy="857250"/>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971800" y="240268"/>
            <a:ext cx="2718821" cy="369332"/>
          </a:xfrm>
          <a:prstGeom prst="rect">
            <a:avLst/>
          </a:prstGeom>
          <a:noFill/>
        </p:spPr>
        <p:txBody>
          <a:bodyPr wrap="none" rtlCol="0">
            <a:spAutoFit/>
          </a:bodyPr>
          <a:lstStyle/>
          <a:p>
            <a:r>
              <a:rPr lang="en-US" dirty="0" smtClean="0"/>
              <a:t>85052-60007 Female Short</a:t>
            </a:r>
            <a:endParaRPr lang="en-US" dirty="0"/>
          </a:p>
        </p:txBody>
      </p:sp>
      <p:sp>
        <p:nvSpPr>
          <p:cNvPr id="17" name="TextBox 16"/>
          <p:cNvSpPr txBox="1"/>
          <p:nvPr/>
        </p:nvSpPr>
        <p:spPr>
          <a:xfrm>
            <a:off x="125414" y="760511"/>
            <a:ext cx="6204712" cy="307777"/>
          </a:xfrm>
          <a:prstGeom prst="rect">
            <a:avLst/>
          </a:prstGeom>
          <a:noFill/>
        </p:spPr>
        <p:txBody>
          <a:bodyPr wrap="none" rtlCol="0">
            <a:spAutoFit/>
          </a:bodyPr>
          <a:lstStyle/>
          <a:p>
            <a:r>
              <a:rPr lang="en-US" sz="1400" dirty="0" smtClean="0"/>
              <a:t>The model calls out about 2 pH, but my measurements range from 5-28 pH.  Good. </a:t>
            </a:r>
            <a:endParaRPr lang="en-US" sz="1400" dirty="0"/>
          </a:p>
        </p:txBody>
      </p:sp>
    </p:spTree>
    <p:extLst>
      <p:ext uri="{BB962C8B-B14F-4D97-AF65-F5344CB8AC3E}">
        <p14:creationId xmlns:p14="http://schemas.microsoft.com/office/powerpoint/2010/main" val="45725295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9843" y="838200"/>
            <a:ext cx="4828190" cy="3200400"/>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147</a:t>
            </a:fld>
            <a:endParaRPr lang="en-US"/>
          </a:p>
        </p:txBody>
      </p:sp>
      <p:sp>
        <p:nvSpPr>
          <p:cNvPr id="4" name="TextBox 3"/>
          <p:cNvSpPr txBox="1"/>
          <p:nvPr/>
        </p:nvSpPr>
        <p:spPr>
          <a:xfrm>
            <a:off x="1" y="6400800"/>
            <a:ext cx="5029200" cy="276999"/>
          </a:xfrm>
          <a:prstGeom prst="rect">
            <a:avLst/>
          </a:prstGeom>
          <a:noFill/>
        </p:spPr>
        <p:txBody>
          <a:bodyPr wrap="square" rtlCol="0">
            <a:spAutoFit/>
          </a:bodyPr>
          <a:lstStyle/>
          <a:p>
            <a:r>
              <a:rPr lang="en-US" sz="1200" dirty="0" smtClean="0"/>
              <a:t>Turn Port Extension back to zero and turn it off before the next measurement.</a:t>
            </a:r>
            <a:endParaRPr lang="en-US" sz="1200" dirty="0"/>
          </a:p>
        </p:txBody>
      </p:sp>
      <p:sp>
        <p:nvSpPr>
          <p:cNvPr id="5" name="TextBox 4"/>
          <p:cNvSpPr txBox="1"/>
          <p:nvPr/>
        </p:nvSpPr>
        <p:spPr>
          <a:xfrm>
            <a:off x="2971800" y="240268"/>
            <a:ext cx="2718821" cy="369332"/>
          </a:xfrm>
          <a:prstGeom prst="rect">
            <a:avLst/>
          </a:prstGeom>
          <a:noFill/>
        </p:spPr>
        <p:txBody>
          <a:bodyPr wrap="none" rtlCol="0">
            <a:spAutoFit/>
          </a:bodyPr>
          <a:lstStyle/>
          <a:p>
            <a:r>
              <a:rPr lang="en-US" dirty="0" smtClean="0"/>
              <a:t>85052-60007 Female Short</a:t>
            </a:r>
            <a:endParaRPr lang="en-US" dirty="0"/>
          </a:p>
        </p:txBody>
      </p:sp>
      <p:sp>
        <p:nvSpPr>
          <p:cNvPr id="8" name="TextBox 7"/>
          <p:cNvSpPr txBox="1"/>
          <p:nvPr/>
        </p:nvSpPr>
        <p:spPr>
          <a:xfrm>
            <a:off x="228600" y="1066800"/>
            <a:ext cx="2995494" cy="2123658"/>
          </a:xfrm>
          <a:prstGeom prst="rect">
            <a:avLst/>
          </a:prstGeom>
          <a:noFill/>
        </p:spPr>
        <p:txBody>
          <a:bodyPr wrap="square" rtlCol="0">
            <a:spAutoFit/>
          </a:bodyPr>
          <a:lstStyle/>
          <a:p>
            <a:r>
              <a:rPr lang="en-US" sz="1200" dirty="0" smtClean="0"/>
              <a:t>We can also read off the values for the phase of S11.  A Short’s phase starts at 180 degs.  Here, in order to scale it better, I subtracted off 180 degs.  Reading off the phase values:</a:t>
            </a:r>
          </a:p>
          <a:p>
            <a:r>
              <a:rPr lang="en-US" sz="1200" dirty="0" smtClean="0"/>
              <a:t>300 MHz:    -0.070401  degs</a:t>
            </a:r>
          </a:p>
          <a:p>
            <a:r>
              <a:rPr lang="en-US" sz="1200" dirty="0" smtClean="0"/>
              <a:t>600 MHz:    -0.098764 degs</a:t>
            </a:r>
          </a:p>
          <a:p>
            <a:r>
              <a:rPr lang="en-US" sz="1200" dirty="0" smtClean="0"/>
              <a:t>1 GHz:         -0.20153   degs</a:t>
            </a:r>
          </a:p>
          <a:p>
            <a:r>
              <a:rPr lang="en-US" sz="1200" dirty="0"/>
              <a:t>3</a:t>
            </a:r>
            <a:r>
              <a:rPr lang="en-US" sz="1200" dirty="0" smtClean="0"/>
              <a:t> GHz:         -0.22834   degs</a:t>
            </a:r>
          </a:p>
          <a:p>
            <a:endParaRPr lang="en-US" sz="1200" dirty="0"/>
          </a:p>
          <a:p>
            <a:r>
              <a:rPr lang="en-US" sz="1200" dirty="0" smtClean="0"/>
              <a:t>Of course, you need to add back 180 degs to get the true phase.</a:t>
            </a:r>
            <a:endParaRPr lang="en-US" sz="1200" dirty="0"/>
          </a:p>
        </p:txBody>
      </p:sp>
      <p:sp>
        <p:nvSpPr>
          <p:cNvPr id="9" name="TextBox 8"/>
          <p:cNvSpPr txBox="1"/>
          <p:nvPr/>
        </p:nvSpPr>
        <p:spPr>
          <a:xfrm>
            <a:off x="228600" y="3937337"/>
            <a:ext cx="2995494" cy="1015663"/>
          </a:xfrm>
          <a:prstGeom prst="rect">
            <a:avLst/>
          </a:prstGeom>
          <a:noFill/>
        </p:spPr>
        <p:txBody>
          <a:bodyPr wrap="square" rtlCol="0">
            <a:spAutoFit/>
          </a:bodyPr>
          <a:lstStyle/>
          <a:p>
            <a:r>
              <a:rPr lang="en-US" sz="1200" dirty="0" smtClean="0"/>
              <a:t>Reading off the LogMag S11 values:</a:t>
            </a:r>
          </a:p>
          <a:p>
            <a:r>
              <a:rPr lang="en-US" sz="1200" dirty="0" smtClean="0"/>
              <a:t>300 MHz:     0.0092 dB</a:t>
            </a:r>
          </a:p>
          <a:p>
            <a:r>
              <a:rPr lang="en-US" sz="1200" dirty="0" smtClean="0"/>
              <a:t>600 MHz:    -0.0085 dB</a:t>
            </a:r>
          </a:p>
          <a:p>
            <a:r>
              <a:rPr lang="en-US" sz="1200" dirty="0" smtClean="0"/>
              <a:t>1 GHz:         -0.0140 dB</a:t>
            </a:r>
          </a:p>
          <a:p>
            <a:r>
              <a:rPr lang="en-US" sz="1200" dirty="0"/>
              <a:t>3</a:t>
            </a:r>
            <a:r>
              <a:rPr lang="en-US" sz="1200" dirty="0" smtClean="0"/>
              <a:t> GHz:         -0.0101 dB</a:t>
            </a:r>
            <a:endParaRPr lang="en-US" sz="1200" dirty="0"/>
          </a:p>
        </p:txBody>
      </p:sp>
      <p:sp>
        <p:nvSpPr>
          <p:cNvPr id="11" name="Oval 10"/>
          <p:cNvSpPr/>
          <p:nvPr/>
        </p:nvSpPr>
        <p:spPr>
          <a:xfrm>
            <a:off x="7956034" y="2580858"/>
            <a:ext cx="838199"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2402" y="3046312"/>
            <a:ext cx="4316437" cy="3354488"/>
          </a:xfrm>
          <a:prstGeom prst="rect">
            <a:avLst/>
          </a:prstGeom>
        </p:spPr>
      </p:pic>
    </p:spTree>
    <p:extLst>
      <p:ext uri="{BB962C8B-B14F-4D97-AF65-F5344CB8AC3E}">
        <p14:creationId xmlns:p14="http://schemas.microsoft.com/office/powerpoint/2010/main" val="192687336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42" y="725323"/>
            <a:ext cx="2737658" cy="1993928"/>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148</a:t>
            </a:fld>
            <a:endParaRPr lang="en-US"/>
          </a:p>
        </p:txBody>
      </p:sp>
      <p:sp>
        <p:nvSpPr>
          <p:cNvPr id="12" name="TextBox 11"/>
          <p:cNvSpPr txBox="1"/>
          <p:nvPr/>
        </p:nvSpPr>
        <p:spPr>
          <a:xfrm>
            <a:off x="2144316" y="228600"/>
            <a:ext cx="4855368" cy="369332"/>
          </a:xfrm>
          <a:prstGeom prst="rect">
            <a:avLst/>
          </a:prstGeom>
          <a:noFill/>
        </p:spPr>
        <p:txBody>
          <a:bodyPr wrap="none" rtlCol="0">
            <a:spAutoFit/>
          </a:bodyPr>
          <a:lstStyle/>
          <a:p>
            <a:r>
              <a:rPr lang="en-US" dirty="0" smtClean="0"/>
              <a:t>4.  Verifying the 902-60004 Female Load Standard</a:t>
            </a:r>
            <a:endParaRPr lang="en-US" dirty="0"/>
          </a:p>
        </p:txBody>
      </p:sp>
      <p:sp>
        <p:nvSpPr>
          <p:cNvPr id="13" name="TextBox 12"/>
          <p:cNvSpPr txBox="1"/>
          <p:nvPr/>
        </p:nvSpPr>
        <p:spPr>
          <a:xfrm>
            <a:off x="152400" y="3105090"/>
            <a:ext cx="3352800" cy="400110"/>
          </a:xfrm>
          <a:prstGeom prst="rect">
            <a:avLst/>
          </a:prstGeom>
          <a:noFill/>
        </p:spPr>
        <p:txBody>
          <a:bodyPr wrap="square" rtlCol="0">
            <a:spAutoFit/>
          </a:bodyPr>
          <a:lstStyle/>
          <a:p>
            <a:r>
              <a:rPr lang="en-US" sz="1000" dirty="0" smtClean="0"/>
              <a:t>LogMag S11 at 10 dB/division.  Everywhere less than -45 dB.  Looks good.</a:t>
            </a:r>
            <a:endParaRPr lang="en-US" sz="1000" dirty="0"/>
          </a:p>
        </p:txBody>
      </p:sp>
      <p:sp>
        <p:nvSpPr>
          <p:cNvPr id="17" name="TextBox 16"/>
          <p:cNvSpPr txBox="1"/>
          <p:nvPr/>
        </p:nvSpPr>
        <p:spPr>
          <a:xfrm>
            <a:off x="1977940" y="2855374"/>
            <a:ext cx="1436612" cy="246221"/>
          </a:xfrm>
          <a:prstGeom prst="rect">
            <a:avLst/>
          </a:prstGeom>
          <a:noFill/>
        </p:spPr>
        <p:txBody>
          <a:bodyPr wrap="none" rtlCol="0">
            <a:spAutoFit/>
          </a:bodyPr>
          <a:lstStyle/>
          <a:p>
            <a:r>
              <a:rPr lang="en-US" sz="1000" dirty="0" smtClean="0"/>
              <a:t>902-60004 Female Load</a:t>
            </a:r>
            <a:endParaRPr lang="en-US" sz="1000" dirty="0"/>
          </a:p>
        </p:txBody>
      </p:sp>
      <p:cxnSp>
        <p:nvCxnSpPr>
          <p:cNvPr id="18" name="Straight Arrow Connector 17"/>
          <p:cNvCxnSpPr/>
          <p:nvPr/>
        </p:nvCxnSpPr>
        <p:spPr>
          <a:xfrm flipV="1">
            <a:off x="2987040" y="2699657"/>
            <a:ext cx="165463" cy="19158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378244" y="1266604"/>
            <a:ext cx="939681" cy="246221"/>
          </a:xfrm>
          <a:prstGeom prst="rect">
            <a:avLst/>
          </a:prstGeom>
          <a:noFill/>
        </p:spPr>
        <p:txBody>
          <a:bodyPr wrap="none" rtlCol="0">
            <a:spAutoFit/>
          </a:bodyPr>
          <a:lstStyle/>
          <a:p>
            <a:r>
              <a:rPr lang="en-US" sz="1000" dirty="0" smtClean="0"/>
              <a:t>Set Pext to Off</a:t>
            </a:r>
            <a:endParaRPr lang="en-US" sz="1000" dirty="0"/>
          </a:p>
        </p:txBody>
      </p:sp>
      <p:sp>
        <p:nvSpPr>
          <p:cNvPr id="24" name="TextBox 23"/>
          <p:cNvSpPr txBox="1"/>
          <p:nvPr/>
        </p:nvSpPr>
        <p:spPr>
          <a:xfrm>
            <a:off x="295304" y="4544913"/>
            <a:ext cx="4022621" cy="1015663"/>
          </a:xfrm>
          <a:prstGeom prst="rect">
            <a:avLst/>
          </a:prstGeom>
          <a:noFill/>
        </p:spPr>
        <p:txBody>
          <a:bodyPr wrap="square" rtlCol="0">
            <a:spAutoFit/>
          </a:bodyPr>
          <a:lstStyle/>
          <a:p>
            <a:r>
              <a:rPr lang="en-US" sz="1200" dirty="0" smtClean="0"/>
              <a:t>Turn on markers and read off the inductance values.</a:t>
            </a:r>
          </a:p>
          <a:p>
            <a:r>
              <a:rPr lang="en-US" sz="1200" dirty="0" smtClean="0"/>
              <a:t>300 MHz:    65.426 pH</a:t>
            </a:r>
          </a:p>
          <a:p>
            <a:r>
              <a:rPr lang="en-US" sz="1200" dirty="0" smtClean="0"/>
              <a:t>600 MHz:    40.782 pH</a:t>
            </a:r>
          </a:p>
          <a:p>
            <a:r>
              <a:rPr lang="en-US" sz="1200" dirty="0" smtClean="0"/>
              <a:t>1 GHz:         19.365 pH</a:t>
            </a:r>
          </a:p>
          <a:p>
            <a:r>
              <a:rPr lang="en-US" sz="1200" dirty="0"/>
              <a:t>3</a:t>
            </a:r>
            <a:r>
              <a:rPr lang="en-US" sz="1200" dirty="0" smtClean="0"/>
              <a:t> GHz:         10.873 pH</a:t>
            </a:r>
            <a:endParaRPr lang="en-US" sz="1200" dirty="0"/>
          </a:p>
        </p:txBody>
      </p:sp>
      <p:sp>
        <p:nvSpPr>
          <p:cNvPr id="15" name="TextBox 14"/>
          <p:cNvSpPr txBox="1"/>
          <p:nvPr/>
        </p:nvSpPr>
        <p:spPr>
          <a:xfrm>
            <a:off x="4871357" y="990600"/>
            <a:ext cx="3663043" cy="461665"/>
          </a:xfrm>
          <a:prstGeom prst="rect">
            <a:avLst/>
          </a:prstGeom>
          <a:noFill/>
        </p:spPr>
        <p:txBody>
          <a:bodyPr wrap="square" rtlCol="0">
            <a:spAutoFit/>
          </a:bodyPr>
          <a:lstStyle/>
          <a:p>
            <a:r>
              <a:rPr lang="en-US" sz="1200" dirty="0" smtClean="0">
                <a:solidFill>
                  <a:srgbClr val="FF0000"/>
                </a:solidFill>
              </a:rPr>
              <a:t>Load:        C = L = Offset delay = Insertion loss = 0</a:t>
            </a:r>
          </a:p>
          <a:p>
            <a:r>
              <a:rPr lang="en-US" sz="1200" dirty="0" smtClean="0">
                <a:solidFill>
                  <a:srgbClr val="FF0000"/>
                </a:solidFill>
              </a:rPr>
              <a:t>                  Z </a:t>
            </a:r>
            <a:r>
              <a:rPr lang="en-US" sz="1200" dirty="0">
                <a:solidFill>
                  <a:srgbClr val="FF0000"/>
                </a:solidFill>
              </a:rPr>
              <a:t>= 50 </a:t>
            </a:r>
            <a:r>
              <a:rPr lang="en-US" sz="1200" dirty="0" smtClean="0">
                <a:solidFill>
                  <a:srgbClr val="FF0000"/>
                </a:solidFill>
                <a:latin typeface="Symbol" pitchFamily="18" charset="2"/>
              </a:rPr>
              <a:t>W </a:t>
            </a:r>
            <a:r>
              <a:rPr lang="en-US" sz="1200" dirty="0" smtClean="0">
                <a:solidFill>
                  <a:srgbClr val="FF0000"/>
                </a:solidFill>
              </a:rPr>
              <a:t> real</a:t>
            </a:r>
          </a:p>
        </p:txBody>
      </p:sp>
      <p:sp>
        <p:nvSpPr>
          <p:cNvPr id="21" name="TextBox 20"/>
          <p:cNvSpPr txBox="1"/>
          <p:nvPr/>
        </p:nvSpPr>
        <p:spPr>
          <a:xfrm>
            <a:off x="1977940" y="5560576"/>
            <a:ext cx="2281377" cy="246221"/>
          </a:xfrm>
          <a:prstGeom prst="rect">
            <a:avLst/>
          </a:prstGeom>
          <a:noFill/>
        </p:spPr>
        <p:txBody>
          <a:bodyPr wrap="square" rtlCol="0">
            <a:spAutoFit/>
          </a:bodyPr>
          <a:lstStyle/>
          <a:p>
            <a:r>
              <a:rPr lang="en-US" sz="1000" dirty="0" smtClean="0"/>
              <a:t>Zoomed in to radius of 0.1.  Looks good.</a:t>
            </a:r>
            <a:endParaRPr lang="en-US" sz="10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7925" y="2514600"/>
            <a:ext cx="4629874" cy="3657600"/>
          </a:xfrm>
          <a:prstGeom prst="rect">
            <a:avLst/>
          </a:prstGeom>
        </p:spPr>
      </p:pic>
    </p:spTree>
    <p:extLst>
      <p:ext uri="{BB962C8B-B14F-4D97-AF65-F5344CB8AC3E}">
        <p14:creationId xmlns:p14="http://schemas.microsoft.com/office/powerpoint/2010/main" val="363069307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149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368510"/>
            <a:ext cx="4708358" cy="357835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599" y="2829294"/>
            <a:ext cx="4114801" cy="3156639"/>
          </a:xfrm>
          <a:prstGeom prst="rect">
            <a:avLst/>
          </a:prstGeom>
        </p:spPr>
      </p:pic>
      <p:sp>
        <p:nvSpPr>
          <p:cNvPr id="6" name="TextBox 5"/>
          <p:cNvSpPr txBox="1"/>
          <p:nvPr/>
        </p:nvSpPr>
        <p:spPr>
          <a:xfrm>
            <a:off x="228600" y="1066800"/>
            <a:ext cx="3505200" cy="1200329"/>
          </a:xfrm>
          <a:prstGeom prst="rect">
            <a:avLst/>
          </a:prstGeom>
          <a:noFill/>
        </p:spPr>
        <p:txBody>
          <a:bodyPr wrap="square" rtlCol="0">
            <a:spAutoFit/>
          </a:bodyPr>
          <a:lstStyle/>
          <a:p>
            <a:r>
              <a:rPr lang="en-US" sz="1200" dirty="0" smtClean="0"/>
              <a:t>We can also read off the values for the phase of S11.   Phase of a Load doesn’t tell us much.</a:t>
            </a:r>
          </a:p>
          <a:p>
            <a:r>
              <a:rPr lang="en-US" sz="1200" dirty="0" smtClean="0"/>
              <a:t>300 MHz:    14.124  degs</a:t>
            </a:r>
          </a:p>
          <a:p>
            <a:r>
              <a:rPr lang="en-US" sz="1200" dirty="0" smtClean="0"/>
              <a:t>600 MHz:    13.115  degs</a:t>
            </a:r>
          </a:p>
          <a:p>
            <a:r>
              <a:rPr lang="en-US" sz="1200" dirty="0" smtClean="0"/>
              <a:t>1 GHz:         35.831  degs</a:t>
            </a:r>
          </a:p>
          <a:p>
            <a:r>
              <a:rPr lang="en-US" sz="1200" dirty="0"/>
              <a:t>3</a:t>
            </a:r>
            <a:r>
              <a:rPr lang="en-US" sz="1200" dirty="0" smtClean="0"/>
              <a:t> GHz:         14.884  degs</a:t>
            </a:r>
          </a:p>
        </p:txBody>
      </p:sp>
      <p:sp>
        <p:nvSpPr>
          <p:cNvPr id="7" name="TextBox 6"/>
          <p:cNvSpPr txBox="1"/>
          <p:nvPr/>
        </p:nvSpPr>
        <p:spPr>
          <a:xfrm>
            <a:off x="228600" y="3937337"/>
            <a:ext cx="2995494" cy="1200329"/>
          </a:xfrm>
          <a:prstGeom prst="rect">
            <a:avLst/>
          </a:prstGeom>
          <a:noFill/>
        </p:spPr>
        <p:txBody>
          <a:bodyPr wrap="square" rtlCol="0">
            <a:spAutoFit/>
          </a:bodyPr>
          <a:lstStyle/>
          <a:p>
            <a:r>
              <a:rPr lang="en-US" sz="1200" dirty="0" smtClean="0"/>
              <a:t>Of most interest for a Load, is the Return Loss:  Reading off the LogMag S11 values:</a:t>
            </a:r>
          </a:p>
          <a:p>
            <a:r>
              <a:rPr lang="en-US" sz="1200" dirty="0" smtClean="0"/>
              <a:t>300 MHz:    -54.789  dB</a:t>
            </a:r>
          </a:p>
          <a:p>
            <a:r>
              <a:rPr lang="en-US" sz="1200" dirty="0" smtClean="0"/>
              <a:t>600 MHz:    -53.801  dB</a:t>
            </a:r>
          </a:p>
          <a:p>
            <a:r>
              <a:rPr lang="en-US" sz="1200" dirty="0" smtClean="0"/>
              <a:t>1 GHz:         -55.756  dB</a:t>
            </a:r>
          </a:p>
          <a:p>
            <a:r>
              <a:rPr lang="en-US" sz="1200" dirty="0"/>
              <a:t>3</a:t>
            </a:r>
            <a:r>
              <a:rPr lang="en-US" sz="1200" dirty="0" smtClean="0"/>
              <a:t> GHz:         -50.667 dB</a:t>
            </a:r>
            <a:endParaRPr lang="en-US" sz="1200" dirty="0"/>
          </a:p>
        </p:txBody>
      </p:sp>
      <p:sp>
        <p:nvSpPr>
          <p:cNvPr id="8" name="TextBox 7"/>
          <p:cNvSpPr txBox="1"/>
          <p:nvPr/>
        </p:nvSpPr>
        <p:spPr>
          <a:xfrm>
            <a:off x="257174" y="5486400"/>
            <a:ext cx="3400425" cy="276999"/>
          </a:xfrm>
          <a:prstGeom prst="rect">
            <a:avLst/>
          </a:prstGeom>
          <a:noFill/>
        </p:spPr>
        <p:txBody>
          <a:bodyPr wrap="square" rtlCol="0">
            <a:spAutoFit/>
          </a:bodyPr>
          <a:lstStyle/>
          <a:p>
            <a:r>
              <a:rPr lang="en-US" sz="1200" dirty="0" smtClean="0"/>
              <a:t>Return loss should be less than 45 dB.  Looks good.</a:t>
            </a:r>
            <a:endParaRPr lang="en-US" sz="1200" dirty="0"/>
          </a:p>
        </p:txBody>
      </p:sp>
    </p:spTree>
    <p:extLst>
      <p:ext uri="{BB962C8B-B14F-4D97-AF65-F5344CB8AC3E}">
        <p14:creationId xmlns:p14="http://schemas.microsoft.com/office/powerpoint/2010/main" val="1292387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15</a:t>
            </a:fld>
            <a:endParaRPr lang="en-US"/>
          </a:p>
        </p:txBody>
      </p:sp>
      <p:sp>
        <p:nvSpPr>
          <p:cNvPr id="3" name="TextBox 2"/>
          <p:cNvSpPr txBox="1"/>
          <p:nvPr/>
        </p:nvSpPr>
        <p:spPr>
          <a:xfrm>
            <a:off x="3861709" y="609600"/>
            <a:ext cx="1420582" cy="584775"/>
          </a:xfrm>
          <a:prstGeom prst="rect">
            <a:avLst/>
          </a:prstGeom>
          <a:noFill/>
        </p:spPr>
        <p:txBody>
          <a:bodyPr wrap="none" rtlCol="0">
            <a:spAutoFit/>
          </a:bodyPr>
          <a:lstStyle/>
          <a:p>
            <a:r>
              <a:rPr lang="en-US" sz="3200" dirty="0" smtClean="0"/>
              <a:t>Outline</a:t>
            </a:r>
            <a:endParaRPr lang="en-US" sz="3200" dirty="0"/>
          </a:p>
        </p:txBody>
      </p:sp>
      <p:sp>
        <p:nvSpPr>
          <p:cNvPr id="4" name="TextBox 3"/>
          <p:cNvSpPr txBox="1"/>
          <p:nvPr/>
        </p:nvSpPr>
        <p:spPr>
          <a:xfrm>
            <a:off x="1122915" y="1695450"/>
            <a:ext cx="5524333" cy="2862322"/>
          </a:xfrm>
          <a:prstGeom prst="rect">
            <a:avLst/>
          </a:prstGeom>
          <a:noFill/>
        </p:spPr>
        <p:txBody>
          <a:bodyPr wrap="none" rtlCol="0">
            <a:spAutoFit/>
          </a:bodyPr>
          <a:lstStyle/>
          <a:p>
            <a:pPr marL="285750" indent="-285750">
              <a:buFont typeface="Arial" pitchFamily="34" charset="0"/>
              <a:buChar char="•"/>
            </a:pPr>
            <a:r>
              <a:rPr lang="en-US" dirty="0" smtClean="0"/>
              <a:t>Intro</a:t>
            </a:r>
          </a:p>
          <a:p>
            <a:pPr marL="285750" indent="-285750">
              <a:buFont typeface="Arial" pitchFamily="34" charset="0"/>
              <a:buChar char="•"/>
            </a:pPr>
            <a:r>
              <a:rPr lang="en-US" dirty="0" smtClean="0"/>
              <a:t>First Look at Our Network Analyzers</a:t>
            </a:r>
          </a:p>
          <a:p>
            <a:pPr marL="285750" indent="-285750">
              <a:buFont typeface="Arial" pitchFamily="34" charset="0"/>
              <a:buChar char="•"/>
            </a:pPr>
            <a:r>
              <a:rPr lang="en-US" dirty="0" smtClean="0">
                <a:solidFill>
                  <a:srgbClr val="FF0000"/>
                </a:solidFill>
              </a:rPr>
              <a:t>Calibration Hardware</a:t>
            </a:r>
          </a:p>
          <a:p>
            <a:pPr marL="285750" indent="-285750">
              <a:buFont typeface="Arial" pitchFamily="34" charset="0"/>
              <a:buChar char="•"/>
            </a:pPr>
            <a:r>
              <a:rPr lang="en-US" dirty="0"/>
              <a:t>Cables:  Pre-testing Before </a:t>
            </a:r>
            <a:r>
              <a:rPr lang="en-US" dirty="0" smtClean="0"/>
              <a:t>Calibration</a:t>
            </a:r>
          </a:p>
          <a:p>
            <a:pPr marL="285750" indent="-285750">
              <a:buFont typeface="Arial" pitchFamily="34" charset="0"/>
              <a:buChar char="•"/>
            </a:pPr>
            <a:r>
              <a:rPr lang="en-US" dirty="0" smtClean="0"/>
              <a:t>Cal Kit Software in the Network Analyzer</a:t>
            </a:r>
          </a:p>
          <a:p>
            <a:pPr marL="285750" indent="-285750">
              <a:buFont typeface="Arial" pitchFamily="34" charset="0"/>
              <a:buChar char="•"/>
            </a:pPr>
            <a:r>
              <a:rPr lang="en-US" dirty="0"/>
              <a:t>D</a:t>
            </a:r>
            <a:r>
              <a:rPr lang="en-US" dirty="0" smtClean="0"/>
              <a:t>riving the Network Analyzer</a:t>
            </a:r>
          </a:p>
          <a:p>
            <a:pPr marL="285750" indent="-285750">
              <a:buFont typeface="Arial" pitchFamily="34" charset="0"/>
              <a:buChar char="•"/>
            </a:pPr>
            <a:r>
              <a:rPr lang="en-US" dirty="0"/>
              <a:t>1</a:t>
            </a:r>
            <a:r>
              <a:rPr lang="en-US" dirty="0" smtClean="0"/>
              <a:t>-Port &amp; 2-Port Cals with 85033E Standards</a:t>
            </a:r>
          </a:p>
          <a:p>
            <a:pPr marL="285750" indent="-285750">
              <a:buFont typeface="Arial" pitchFamily="34" charset="0"/>
              <a:buChar char="•"/>
            </a:pPr>
            <a:r>
              <a:rPr lang="en-US" dirty="0" smtClean="0"/>
              <a:t>Port Extension vs. Electrical Delay</a:t>
            </a:r>
          </a:p>
          <a:p>
            <a:pPr marL="285750" indent="-285750">
              <a:buFont typeface="Arial" pitchFamily="34" charset="0"/>
              <a:buChar char="•"/>
            </a:pPr>
            <a:r>
              <a:rPr lang="en-US" dirty="0" smtClean="0"/>
              <a:t>Verifying Your Cal is Good:  Measuring Something Else</a:t>
            </a:r>
          </a:p>
          <a:p>
            <a:pPr marL="285750" indent="-285750">
              <a:buFont typeface="Arial" pitchFamily="34" charset="0"/>
              <a:buChar char="•"/>
            </a:pPr>
            <a:r>
              <a:rPr lang="en-US" dirty="0" smtClean="0"/>
              <a:t>Custom Cal Standards and User Cal Kits</a:t>
            </a:r>
          </a:p>
        </p:txBody>
      </p:sp>
    </p:spTree>
    <p:extLst>
      <p:ext uri="{BB962C8B-B14F-4D97-AF65-F5344CB8AC3E}">
        <p14:creationId xmlns:p14="http://schemas.microsoft.com/office/powerpoint/2010/main" val="200898921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150</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527300"/>
            <a:ext cx="7620000" cy="3263900"/>
          </a:xfrm>
          <a:prstGeom prst="rect">
            <a:avLst/>
          </a:prstGeom>
        </p:spPr>
      </p:pic>
      <p:sp>
        <p:nvSpPr>
          <p:cNvPr id="4" name="TextBox 3"/>
          <p:cNvSpPr txBox="1"/>
          <p:nvPr/>
        </p:nvSpPr>
        <p:spPr>
          <a:xfrm>
            <a:off x="1676400" y="1958974"/>
            <a:ext cx="1417376" cy="246221"/>
          </a:xfrm>
          <a:prstGeom prst="rect">
            <a:avLst/>
          </a:prstGeom>
          <a:noFill/>
        </p:spPr>
        <p:txBody>
          <a:bodyPr wrap="none" rtlCol="0">
            <a:spAutoFit/>
          </a:bodyPr>
          <a:lstStyle/>
          <a:p>
            <a:r>
              <a:rPr lang="en-US" sz="1000" dirty="0" smtClean="0"/>
              <a:t>85033E </a:t>
            </a:r>
            <a:r>
              <a:rPr lang="en-US" sz="1000" dirty="0"/>
              <a:t>M</a:t>
            </a:r>
            <a:r>
              <a:rPr lang="en-US" sz="1000" dirty="0" smtClean="0"/>
              <a:t>ale Standards</a:t>
            </a:r>
            <a:endParaRPr lang="en-US" sz="1000" dirty="0"/>
          </a:p>
        </p:txBody>
      </p:sp>
      <p:sp>
        <p:nvSpPr>
          <p:cNvPr id="5" name="TextBox 4"/>
          <p:cNvSpPr txBox="1"/>
          <p:nvPr/>
        </p:nvSpPr>
        <p:spPr>
          <a:xfrm>
            <a:off x="378391" y="2194956"/>
            <a:ext cx="1221809" cy="246221"/>
          </a:xfrm>
          <a:prstGeom prst="rect">
            <a:avLst/>
          </a:prstGeom>
          <a:noFill/>
        </p:spPr>
        <p:txBody>
          <a:bodyPr wrap="none" rtlCol="0">
            <a:spAutoFit/>
          </a:bodyPr>
          <a:lstStyle/>
          <a:p>
            <a:r>
              <a:rPr lang="en-US" sz="1000" dirty="0" smtClean="0"/>
              <a:t>85033-60018  Open</a:t>
            </a:r>
            <a:endParaRPr lang="en-US" sz="1000" dirty="0"/>
          </a:p>
        </p:txBody>
      </p:sp>
      <p:sp>
        <p:nvSpPr>
          <p:cNvPr id="6" name="TextBox 5"/>
          <p:cNvSpPr txBox="1"/>
          <p:nvPr/>
        </p:nvSpPr>
        <p:spPr>
          <a:xfrm>
            <a:off x="1743075" y="2194956"/>
            <a:ext cx="1220206" cy="246221"/>
          </a:xfrm>
          <a:prstGeom prst="rect">
            <a:avLst/>
          </a:prstGeom>
          <a:noFill/>
        </p:spPr>
        <p:txBody>
          <a:bodyPr wrap="none" rtlCol="0">
            <a:spAutoFit/>
          </a:bodyPr>
          <a:lstStyle/>
          <a:p>
            <a:r>
              <a:rPr lang="en-US" sz="1000" dirty="0" smtClean="0"/>
              <a:t>85033-60020  Short</a:t>
            </a:r>
            <a:endParaRPr lang="en-US" sz="1000" dirty="0"/>
          </a:p>
        </p:txBody>
      </p:sp>
      <p:sp>
        <p:nvSpPr>
          <p:cNvPr id="7" name="TextBox 6"/>
          <p:cNvSpPr txBox="1"/>
          <p:nvPr/>
        </p:nvSpPr>
        <p:spPr>
          <a:xfrm>
            <a:off x="3200400" y="2194956"/>
            <a:ext cx="1188146" cy="246221"/>
          </a:xfrm>
          <a:prstGeom prst="rect">
            <a:avLst/>
          </a:prstGeom>
          <a:noFill/>
        </p:spPr>
        <p:txBody>
          <a:bodyPr wrap="none" rtlCol="0">
            <a:spAutoFit/>
          </a:bodyPr>
          <a:lstStyle/>
          <a:p>
            <a:r>
              <a:rPr lang="en-US" sz="1000" dirty="0" smtClean="0"/>
              <a:t>85033-60016  Load</a:t>
            </a:r>
            <a:endParaRPr lang="en-US" sz="1000" dirty="0"/>
          </a:p>
        </p:txBody>
      </p:sp>
      <p:sp>
        <p:nvSpPr>
          <p:cNvPr id="8" name="TextBox 7"/>
          <p:cNvSpPr txBox="1"/>
          <p:nvPr/>
        </p:nvSpPr>
        <p:spPr>
          <a:xfrm>
            <a:off x="5447227" y="1958974"/>
            <a:ext cx="1433406" cy="246221"/>
          </a:xfrm>
          <a:prstGeom prst="rect">
            <a:avLst/>
          </a:prstGeom>
          <a:noFill/>
        </p:spPr>
        <p:txBody>
          <a:bodyPr wrap="none" rtlCol="0">
            <a:spAutoFit/>
          </a:bodyPr>
          <a:lstStyle/>
          <a:p>
            <a:r>
              <a:rPr lang="en-US" sz="1000" dirty="0" smtClean="0"/>
              <a:t>85052D </a:t>
            </a:r>
            <a:r>
              <a:rPr lang="en-US" sz="1000" dirty="0"/>
              <a:t>M</a:t>
            </a:r>
            <a:r>
              <a:rPr lang="en-US" sz="1000" dirty="0" smtClean="0"/>
              <a:t>ale Standards</a:t>
            </a:r>
            <a:endParaRPr lang="en-US" sz="1000" dirty="0"/>
          </a:p>
        </p:txBody>
      </p:sp>
      <p:sp>
        <p:nvSpPr>
          <p:cNvPr id="9" name="TextBox 8"/>
          <p:cNvSpPr txBox="1"/>
          <p:nvPr/>
        </p:nvSpPr>
        <p:spPr>
          <a:xfrm>
            <a:off x="5029200" y="2178050"/>
            <a:ext cx="1221809" cy="246221"/>
          </a:xfrm>
          <a:prstGeom prst="rect">
            <a:avLst/>
          </a:prstGeom>
          <a:noFill/>
        </p:spPr>
        <p:txBody>
          <a:bodyPr wrap="none" rtlCol="0">
            <a:spAutoFit/>
          </a:bodyPr>
          <a:lstStyle/>
          <a:p>
            <a:r>
              <a:rPr lang="en-US" sz="1000" dirty="0" smtClean="0"/>
              <a:t>85052-60008  Open</a:t>
            </a:r>
            <a:endParaRPr lang="en-US" sz="1000" dirty="0"/>
          </a:p>
        </p:txBody>
      </p:sp>
      <p:sp>
        <p:nvSpPr>
          <p:cNvPr id="10" name="TextBox 9"/>
          <p:cNvSpPr txBox="1"/>
          <p:nvPr/>
        </p:nvSpPr>
        <p:spPr>
          <a:xfrm>
            <a:off x="6222439" y="2178050"/>
            <a:ext cx="1220206" cy="246221"/>
          </a:xfrm>
          <a:prstGeom prst="rect">
            <a:avLst/>
          </a:prstGeom>
          <a:noFill/>
        </p:spPr>
        <p:txBody>
          <a:bodyPr wrap="none" rtlCol="0">
            <a:spAutoFit/>
          </a:bodyPr>
          <a:lstStyle/>
          <a:p>
            <a:r>
              <a:rPr lang="en-US" sz="1000" dirty="0" smtClean="0"/>
              <a:t>85052-60006  Short</a:t>
            </a:r>
            <a:endParaRPr lang="en-US" sz="1000" dirty="0"/>
          </a:p>
        </p:txBody>
      </p:sp>
      <p:sp>
        <p:nvSpPr>
          <p:cNvPr id="11" name="TextBox 10"/>
          <p:cNvSpPr txBox="1"/>
          <p:nvPr/>
        </p:nvSpPr>
        <p:spPr>
          <a:xfrm>
            <a:off x="7728513" y="2178050"/>
            <a:ext cx="1027845" cy="246221"/>
          </a:xfrm>
          <a:prstGeom prst="rect">
            <a:avLst/>
          </a:prstGeom>
          <a:noFill/>
        </p:spPr>
        <p:txBody>
          <a:bodyPr wrap="none" rtlCol="0">
            <a:spAutoFit/>
          </a:bodyPr>
          <a:lstStyle/>
          <a:p>
            <a:r>
              <a:rPr lang="en-US" sz="1000" dirty="0" smtClean="0"/>
              <a:t>902-60003 Load</a:t>
            </a:r>
            <a:endParaRPr lang="en-US" sz="1000" dirty="0"/>
          </a:p>
        </p:txBody>
      </p:sp>
      <p:sp>
        <p:nvSpPr>
          <p:cNvPr id="13" name="TextBox 12"/>
          <p:cNvSpPr txBox="1"/>
          <p:nvPr/>
        </p:nvSpPr>
        <p:spPr>
          <a:xfrm>
            <a:off x="7697182" y="1958974"/>
            <a:ext cx="1021433" cy="246221"/>
          </a:xfrm>
          <a:prstGeom prst="rect">
            <a:avLst/>
          </a:prstGeom>
          <a:noFill/>
        </p:spPr>
        <p:txBody>
          <a:bodyPr wrap="none" rtlCol="0">
            <a:spAutoFit/>
          </a:bodyPr>
          <a:lstStyle/>
          <a:p>
            <a:r>
              <a:rPr lang="en-US" sz="1000" dirty="0" smtClean="0"/>
              <a:t>902C </a:t>
            </a:r>
            <a:r>
              <a:rPr lang="en-US" sz="1000" dirty="0"/>
              <a:t>M</a:t>
            </a:r>
            <a:r>
              <a:rPr lang="en-US" sz="1000" dirty="0" smtClean="0"/>
              <a:t>ale Load</a:t>
            </a:r>
            <a:endParaRPr lang="en-US" sz="1000" dirty="0"/>
          </a:p>
        </p:txBody>
      </p:sp>
      <p:sp>
        <p:nvSpPr>
          <p:cNvPr id="14" name="TextBox 13"/>
          <p:cNvSpPr txBox="1"/>
          <p:nvPr/>
        </p:nvSpPr>
        <p:spPr>
          <a:xfrm>
            <a:off x="152400" y="1143000"/>
            <a:ext cx="3777252" cy="369332"/>
          </a:xfrm>
          <a:prstGeom prst="rect">
            <a:avLst/>
          </a:prstGeom>
          <a:noFill/>
        </p:spPr>
        <p:txBody>
          <a:bodyPr wrap="none" rtlCol="0">
            <a:spAutoFit/>
          </a:bodyPr>
          <a:lstStyle/>
          <a:p>
            <a:r>
              <a:rPr lang="en-US" dirty="0" smtClean="0"/>
              <a:t>Now we’ll verify the 6 male standards:</a:t>
            </a:r>
            <a:endParaRPr lang="en-US" dirty="0"/>
          </a:p>
        </p:txBody>
      </p:sp>
    </p:spTree>
    <p:extLst>
      <p:ext uri="{BB962C8B-B14F-4D97-AF65-F5344CB8AC3E}">
        <p14:creationId xmlns:p14="http://schemas.microsoft.com/office/powerpoint/2010/main" val="1932119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5575" y="2438400"/>
            <a:ext cx="4348688" cy="2819400"/>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151</a:t>
            </a:fld>
            <a:endParaRPr lang="en-US"/>
          </a:p>
        </p:txBody>
      </p:sp>
      <p:sp>
        <p:nvSpPr>
          <p:cNvPr id="20" name="TextBox 19"/>
          <p:cNvSpPr txBox="1"/>
          <p:nvPr/>
        </p:nvSpPr>
        <p:spPr>
          <a:xfrm>
            <a:off x="43749" y="3509665"/>
            <a:ext cx="2579441" cy="1015663"/>
          </a:xfrm>
          <a:prstGeom prst="rect">
            <a:avLst/>
          </a:prstGeom>
          <a:noFill/>
        </p:spPr>
        <p:txBody>
          <a:bodyPr wrap="square" rtlCol="0">
            <a:spAutoFit/>
          </a:bodyPr>
          <a:lstStyle/>
          <a:p>
            <a:r>
              <a:rPr lang="en-US" sz="1200" dirty="0" smtClean="0"/>
              <a:t>So attach a female-female SMA adapter.  This adapter has a flat on it.  Use a 7 mm wrench on the flat to hold it while torquing the nut on the adapter.</a:t>
            </a:r>
            <a:endParaRPr lang="en-US" sz="1200" dirty="0"/>
          </a:p>
        </p:txBody>
      </p:sp>
      <p:cxnSp>
        <p:nvCxnSpPr>
          <p:cNvPr id="23" name="Straight Arrow Connector 22"/>
          <p:cNvCxnSpPr/>
          <p:nvPr/>
        </p:nvCxnSpPr>
        <p:spPr>
          <a:xfrm>
            <a:off x="2581275" y="3705225"/>
            <a:ext cx="4133850" cy="138006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371475"/>
            <a:ext cx="2156465" cy="1783705"/>
          </a:xfrm>
          <a:prstGeom prst="rect">
            <a:avLst/>
          </a:prstGeom>
        </p:spPr>
      </p:pic>
      <p:cxnSp>
        <p:nvCxnSpPr>
          <p:cNvPr id="28" name="Straight Arrow Connector 27"/>
          <p:cNvCxnSpPr/>
          <p:nvPr/>
        </p:nvCxnSpPr>
        <p:spPr>
          <a:xfrm flipH="1">
            <a:off x="1965965" y="752475"/>
            <a:ext cx="710560" cy="47148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676524" y="388053"/>
            <a:ext cx="2428875" cy="646331"/>
          </a:xfrm>
          <a:prstGeom prst="rect">
            <a:avLst/>
          </a:prstGeom>
          <a:noFill/>
        </p:spPr>
        <p:txBody>
          <a:bodyPr wrap="square" rtlCol="0">
            <a:spAutoFit/>
          </a:bodyPr>
          <a:lstStyle/>
          <a:p>
            <a:r>
              <a:rPr lang="en-US" sz="1200" dirty="0" smtClean="0"/>
              <a:t>Our calibration had set the reference plane to this face of the male-N-to-male-SMA adapter.</a:t>
            </a:r>
            <a:endParaRPr lang="en-US" sz="1200" dirty="0"/>
          </a:p>
        </p:txBody>
      </p:sp>
      <p:sp>
        <p:nvSpPr>
          <p:cNvPr id="41" name="TextBox 40"/>
          <p:cNvSpPr txBox="1"/>
          <p:nvPr/>
        </p:nvSpPr>
        <p:spPr>
          <a:xfrm>
            <a:off x="7134226" y="3048000"/>
            <a:ext cx="2009774" cy="646331"/>
          </a:xfrm>
          <a:prstGeom prst="rect">
            <a:avLst/>
          </a:prstGeom>
          <a:noFill/>
        </p:spPr>
        <p:txBody>
          <a:bodyPr wrap="square" rtlCol="0">
            <a:spAutoFit/>
          </a:bodyPr>
          <a:lstStyle/>
          <a:p>
            <a:r>
              <a:rPr lang="en-US" sz="1200" dirty="0" smtClean="0"/>
              <a:t>Set Port Extension for Port 1 to 95 ps (the delay of this f-f adapter).</a:t>
            </a:r>
            <a:endParaRPr lang="en-US" sz="1200" dirty="0"/>
          </a:p>
        </p:txBody>
      </p:sp>
      <p:cxnSp>
        <p:nvCxnSpPr>
          <p:cNvPr id="42" name="Straight Arrow Connector 41"/>
          <p:cNvCxnSpPr/>
          <p:nvPr/>
        </p:nvCxnSpPr>
        <p:spPr>
          <a:xfrm flipH="1" flipV="1">
            <a:off x="5986463" y="3009900"/>
            <a:ext cx="1233487" cy="2381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5715000" y="4847301"/>
            <a:ext cx="3468642" cy="1492626"/>
            <a:chOff x="5700712" y="4198620"/>
            <a:chExt cx="3468642" cy="1492626"/>
          </a:xfrm>
        </p:grpSpPr>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2325" y="4198620"/>
              <a:ext cx="1789545" cy="1181100"/>
            </a:xfrm>
            <a:prstGeom prst="rect">
              <a:avLst/>
            </a:prstGeom>
          </p:spPr>
        </p:pic>
        <p:sp>
          <p:nvSpPr>
            <p:cNvPr id="46" name="TextBox 45"/>
            <p:cNvSpPr txBox="1"/>
            <p:nvPr/>
          </p:nvSpPr>
          <p:spPr>
            <a:xfrm>
              <a:off x="5700712" y="5414247"/>
              <a:ext cx="3468642" cy="276999"/>
            </a:xfrm>
            <a:prstGeom prst="rect">
              <a:avLst/>
            </a:prstGeom>
            <a:noFill/>
          </p:spPr>
          <p:txBody>
            <a:bodyPr wrap="none" rtlCol="0">
              <a:spAutoFit/>
            </a:bodyPr>
            <a:lstStyle/>
            <a:p>
              <a:r>
                <a:rPr lang="en-US" sz="1200" dirty="0" smtClean="0"/>
                <a:t>With Port Extension on, the ref plane moves to here.</a:t>
              </a:r>
              <a:endParaRPr lang="en-US" sz="1200" dirty="0"/>
            </a:p>
          </p:txBody>
        </p:sp>
        <p:cxnSp>
          <p:nvCxnSpPr>
            <p:cNvPr id="47" name="Straight Arrow Connector 46"/>
            <p:cNvCxnSpPr/>
            <p:nvPr/>
          </p:nvCxnSpPr>
          <p:spPr>
            <a:xfrm flipV="1">
              <a:off x="8096250" y="5059888"/>
              <a:ext cx="426613" cy="43603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149205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152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95400"/>
            <a:ext cx="4441492" cy="2679700"/>
          </a:xfrm>
          <a:prstGeom prst="rect">
            <a:avLst/>
          </a:prstGeom>
        </p:spPr>
      </p:pic>
      <p:sp>
        <p:nvSpPr>
          <p:cNvPr id="5" name="TextBox 4"/>
          <p:cNvSpPr txBox="1"/>
          <p:nvPr/>
        </p:nvSpPr>
        <p:spPr>
          <a:xfrm>
            <a:off x="438913" y="533400"/>
            <a:ext cx="8239756" cy="369332"/>
          </a:xfrm>
          <a:prstGeom prst="rect">
            <a:avLst/>
          </a:prstGeom>
          <a:noFill/>
        </p:spPr>
        <p:txBody>
          <a:bodyPr wrap="none" rtlCol="0">
            <a:spAutoFit/>
          </a:bodyPr>
          <a:lstStyle/>
          <a:p>
            <a:r>
              <a:rPr lang="en-US" dirty="0" smtClean="0"/>
              <a:t>Let’s measure the 85033E male Open standard.  Oops, the Load standard just fell out...</a:t>
            </a:r>
            <a:endParaRPr lang="en-US" dirty="0"/>
          </a:p>
        </p:txBody>
      </p:sp>
      <p:sp>
        <p:nvSpPr>
          <p:cNvPr id="6" name="TextBox 5"/>
          <p:cNvSpPr txBox="1"/>
          <p:nvPr/>
        </p:nvSpPr>
        <p:spPr>
          <a:xfrm>
            <a:off x="466725" y="4124325"/>
            <a:ext cx="4257675" cy="830997"/>
          </a:xfrm>
          <a:prstGeom prst="rect">
            <a:avLst/>
          </a:prstGeom>
          <a:noFill/>
        </p:spPr>
        <p:txBody>
          <a:bodyPr wrap="square" rtlCol="0">
            <a:spAutoFit/>
          </a:bodyPr>
          <a:lstStyle/>
          <a:p>
            <a:r>
              <a:rPr lang="en-US" sz="1200" dirty="0" smtClean="0"/>
              <a:t>Well, we can see what a Load looks like.  This is the actual standard.  The gold piece still in the black plastic holder is just a protective cover to keep dust from getting into the bottom hole of the Load standard.</a:t>
            </a:r>
            <a:endParaRPr lang="en-US" sz="1200" dirty="0"/>
          </a:p>
        </p:txBody>
      </p:sp>
      <p:cxnSp>
        <p:nvCxnSpPr>
          <p:cNvPr id="7" name="Straight Arrow Connector 6"/>
          <p:cNvCxnSpPr/>
          <p:nvPr/>
        </p:nvCxnSpPr>
        <p:spPr>
          <a:xfrm flipV="1">
            <a:off x="3810000" y="3886200"/>
            <a:ext cx="47625" cy="2762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2438400" y="2362200"/>
            <a:ext cx="6375400" cy="3468737"/>
            <a:chOff x="2438400" y="2971800"/>
            <a:chExt cx="6375400" cy="3468737"/>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2971800"/>
              <a:ext cx="3175000" cy="3028950"/>
            </a:xfrm>
            <a:prstGeom prst="rect">
              <a:avLst/>
            </a:prstGeom>
          </p:spPr>
        </p:pic>
        <p:sp>
          <p:nvSpPr>
            <p:cNvPr id="10" name="TextBox 9"/>
            <p:cNvSpPr txBox="1"/>
            <p:nvPr/>
          </p:nvSpPr>
          <p:spPr>
            <a:xfrm>
              <a:off x="2438400" y="5978872"/>
              <a:ext cx="6266687" cy="461665"/>
            </a:xfrm>
            <a:prstGeom prst="rect">
              <a:avLst/>
            </a:prstGeom>
            <a:noFill/>
          </p:spPr>
          <p:txBody>
            <a:bodyPr wrap="square" rtlCol="0">
              <a:spAutoFit/>
            </a:bodyPr>
            <a:lstStyle/>
            <a:p>
              <a:r>
                <a:rPr lang="en-US" sz="1200" dirty="0" smtClean="0"/>
                <a:t>View of the bottom hole of the Load standard.  You can see there’s a small board in there.  The board simply has a thin-film 50 ohm resistor (tantalum nitride film deposited on sapphire). </a:t>
              </a:r>
              <a:endParaRPr lang="en-US" sz="1200" dirty="0"/>
            </a:p>
          </p:txBody>
        </p:sp>
        <p:cxnSp>
          <p:nvCxnSpPr>
            <p:cNvPr id="11" name="Straight Arrow Connector 10"/>
            <p:cNvCxnSpPr/>
            <p:nvPr/>
          </p:nvCxnSpPr>
          <p:spPr>
            <a:xfrm flipV="1">
              <a:off x="7286625" y="4829176"/>
              <a:ext cx="114300" cy="12001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76200" y="5962650"/>
            <a:ext cx="8143875" cy="830997"/>
          </a:xfrm>
          <a:prstGeom prst="rect">
            <a:avLst/>
          </a:prstGeom>
          <a:noFill/>
        </p:spPr>
        <p:txBody>
          <a:bodyPr wrap="square" rtlCol="0">
            <a:spAutoFit/>
          </a:bodyPr>
          <a:lstStyle/>
          <a:p>
            <a:r>
              <a:rPr lang="en-US" sz="1200" dirty="0" smtClean="0">
                <a:solidFill>
                  <a:srgbClr val="0070C0"/>
                </a:solidFill>
              </a:rPr>
              <a:t>Never use these Load standards as loads for you amplifiers.  This thin film resistor can’t take much power.  Joel found that one of our Load standards was blown when he visited on 11/30/12.  My guess is that someone connected it to the output of their amplifier board.  These are </a:t>
            </a:r>
            <a:r>
              <a:rPr lang="en-US" sz="1200" i="1" dirty="0" smtClean="0">
                <a:solidFill>
                  <a:srgbClr val="0070C0"/>
                </a:solidFill>
              </a:rPr>
              <a:t>calibration</a:t>
            </a:r>
            <a:r>
              <a:rPr lang="en-US" sz="1200" dirty="0" smtClean="0">
                <a:solidFill>
                  <a:srgbClr val="0070C0"/>
                </a:solidFill>
              </a:rPr>
              <a:t> loads ... precise instruments only meant for the 1 mW default power from the analyzer.  Our ECal was also broken.  Maybe somebody hooked the ECal up to the output of their amplifier and blew out the ECal (???).</a:t>
            </a:r>
            <a:endParaRPr lang="en-US" sz="1200" dirty="0">
              <a:solidFill>
                <a:srgbClr val="0070C0"/>
              </a:solidFill>
            </a:endParaRPr>
          </a:p>
        </p:txBody>
      </p:sp>
      <p:cxnSp>
        <p:nvCxnSpPr>
          <p:cNvPr id="18" name="Straight Arrow Connector 17"/>
          <p:cNvCxnSpPr/>
          <p:nvPr/>
        </p:nvCxnSpPr>
        <p:spPr>
          <a:xfrm flipH="1">
            <a:off x="2838450" y="1647825"/>
            <a:ext cx="2219325" cy="128587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91100" y="1448574"/>
            <a:ext cx="3733799" cy="646331"/>
          </a:xfrm>
          <a:prstGeom prst="rect">
            <a:avLst/>
          </a:prstGeom>
          <a:noFill/>
        </p:spPr>
        <p:txBody>
          <a:bodyPr wrap="square" rtlCol="0">
            <a:spAutoFit/>
          </a:bodyPr>
          <a:lstStyle/>
          <a:p>
            <a:r>
              <a:rPr lang="en-US" sz="1200" dirty="0" smtClean="0"/>
              <a:t>This was a strange specialty set screw held in with loctite.  To fix this, we had to drill it out and replace with a 2 mm hex set screw (use a 0.9 mm hex wrench to tighten).</a:t>
            </a:r>
            <a:endParaRPr lang="en-US" sz="1200" dirty="0"/>
          </a:p>
        </p:txBody>
      </p:sp>
    </p:spTree>
    <p:extLst>
      <p:ext uri="{BB962C8B-B14F-4D97-AF65-F5344CB8AC3E}">
        <p14:creationId xmlns:p14="http://schemas.microsoft.com/office/powerpoint/2010/main" val="42503135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5340" y="2590800"/>
            <a:ext cx="4863338" cy="375866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778" y="738392"/>
            <a:ext cx="3027108" cy="2098795"/>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153</a:t>
            </a:fld>
            <a:endParaRPr lang="en-US"/>
          </a:p>
        </p:txBody>
      </p:sp>
      <p:sp>
        <p:nvSpPr>
          <p:cNvPr id="4" name="TextBox 3"/>
          <p:cNvSpPr txBox="1"/>
          <p:nvPr/>
        </p:nvSpPr>
        <p:spPr>
          <a:xfrm>
            <a:off x="2100137" y="228600"/>
            <a:ext cx="4943726" cy="369332"/>
          </a:xfrm>
          <a:prstGeom prst="rect">
            <a:avLst/>
          </a:prstGeom>
          <a:noFill/>
        </p:spPr>
        <p:txBody>
          <a:bodyPr wrap="none" rtlCol="0">
            <a:spAutoFit/>
          </a:bodyPr>
          <a:lstStyle/>
          <a:p>
            <a:r>
              <a:rPr lang="en-US" dirty="0" smtClean="0"/>
              <a:t>5.  Verifying the 85033-60018 Male Open Standard</a:t>
            </a:r>
            <a:endParaRPr lang="en-US" dirty="0"/>
          </a:p>
        </p:txBody>
      </p:sp>
      <p:sp>
        <p:nvSpPr>
          <p:cNvPr id="5" name="TextBox 4"/>
          <p:cNvSpPr txBox="1"/>
          <p:nvPr/>
        </p:nvSpPr>
        <p:spPr>
          <a:xfrm>
            <a:off x="4038600" y="738392"/>
            <a:ext cx="5029200" cy="830997"/>
          </a:xfrm>
          <a:prstGeom prst="rect">
            <a:avLst/>
          </a:prstGeom>
          <a:noFill/>
        </p:spPr>
        <p:txBody>
          <a:bodyPr wrap="square" rtlCol="0">
            <a:spAutoFit/>
          </a:bodyPr>
          <a:lstStyle/>
          <a:p>
            <a:r>
              <a:rPr lang="en-US" sz="1200" dirty="0" smtClean="0">
                <a:solidFill>
                  <a:srgbClr val="FF0000"/>
                </a:solidFill>
              </a:rPr>
              <a:t>Open:       C = 4.943e-14 - 3.1013e-25*f + 2.317e-35*f</a:t>
            </a:r>
            <a:r>
              <a:rPr lang="en-US" sz="1200" baseline="30000" dirty="0" smtClean="0">
                <a:solidFill>
                  <a:srgbClr val="FF0000"/>
                </a:solidFill>
              </a:rPr>
              <a:t>2</a:t>
            </a:r>
            <a:r>
              <a:rPr lang="en-US" sz="1200" dirty="0" smtClean="0">
                <a:solidFill>
                  <a:srgbClr val="FF0000"/>
                </a:solidFill>
              </a:rPr>
              <a:t> – 1.6e-46*f</a:t>
            </a:r>
            <a:r>
              <a:rPr lang="en-US" sz="1200" baseline="30000" dirty="0" smtClean="0">
                <a:solidFill>
                  <a:srgbClr val="FF0000"/>
                </a:solidFill>
              </a:rPr>
              <a:t>3</a:t>
            </a:r>
            <a:r>
              <a:rPr lang="en-US" sz="1200" dirty="0" smtClean="0">
                <a:solidFill>
                  <a:srgbClr val="FF0000"/>
                </a:solidFill>
              </a:rPr>
              <a:t> Farads</a:t>
            </a:r>
          </a:p>
          <a:p>
            <a:r>
              <a:rPr lang="en-US" sz="1200" baseline="30000" dirty="0">
                <a:solidFill>
                  <a:srgbClr val="FF0000"/>
                </a:solidFill>
              </a:rPr>
              <a:t> </a:t>
            </a:r>
            <a:r>
              <a:rPr lang="en-US" sz="1200" baseline="30000" dirty="0" smtClean="0">
                <a:solidFill>
                  <a:srgbClr val="FF0000"/>
                </a:solidFill>
              </a:rPr>
              <a:t>          </a:t>
            </a:r>
            <a:r>
              <a:rPr lang="en-US" sz="1200" dirty="0">
                <a:solidFill>
                  <a:srgbClr val="FF0000"/>
                </a:solidFill>
              </a:rPr>
              <a:t> </a:t>
            </a:r>
            <a:r>
              <a:rPr lang="en-US" sz="1200" dirty="0" smtClean="0">
                <a:solidFill>
                  <a:srgbClr val="FF0000"/>
                </a:solidFill>
              </a:rPr>
              <a:t>          Z </a:t>
            </a:r>
            <a:r>
              <a:rPr lang="en-US" sz="1200" dirty="0">
                <a:solidFill>
                  <a:srgbClr val="FF0000"/>
                </a:solidFill>
              </a:rPr>
              <a:t>= 50 </a:t>
            </a:r>
            <a:r>
              <a:rPr lang="en-US" sz="1200" dirty="0" smtClean="0">
                <a:solidFill>
                  <a:srgbClr val="FF0000"/>
                </a:solidFill>
                <a:latin typeface="Symbol" pitchFamily="18" charset="2"/>
              </a:rPr>
              <a:t>W</a:t>
            </a:r>
            <a:r>
              <a:rPr lang="en-US" sz="1200" dirty="0" smtClean="0">
                <a:solidFill>
                  <a:srgbClr val="FF0000"/>
                </a:solidFill>
              </a:rPr>
              <a:t> real</a:t>
            </a:r>
            <a:endParaRPr lang="en-US" sz="1200" dirty="0">
              <a:solidFill>
                <a:srgbClr val="FF0000"/>
              </a:solidFill>
              <a:latin typeface="Symbol" pitchFamily="18" charset="2"/>
            </a:endParaRPr>
          </a:p>
          <a:p>
            <a:pPr marL="171450" indent="-171450">
              <a:buFont typeface="Symbol"/>
              <a:buChar char=" "/>
            </a:pPr>
            <a:r>
              <a:rPr lang="en-US" sz="1200" dirty="0">
                <a:solidFill>
                  <a:srgbClr val="FF0000"/>
                </a:solidFill>
              </a:rPr>
              <a:t>       </a:t>
            </a:r>
            <a:r>
              <a:rPr lang="en-US" sz="1200" dirty="0" smtClean="0">
                <a:solidFill>
                  <a:srgbClr val="FF0000"/>
                </a:solidFill>
              </a:rPr>
              <a:t>      Offset delay </a:t>
            </a:r>
            <a:r>
              <a:rPr lang="en-US" sz="1200" dirty="0">
                <a:solidFill>
                  <a:srgbClr val="FF0000"/>
                </a:solidFill>
              </a:rPr>
              <a:t>= </a:t>
            </a:r>
            <a:r>
              <a:rPr lang="en-US" sz="1200" dirty="0" smtClean="0">
                <a:solidFill>
                  <a:srgbClr val="FF0000"/>
                </a:solidFill>
              </a:rPr>
              <a:t>29.243 ps</a:t>
            </a:r>
            <a:r>
              <a:rPr lang="en-US" sz="1200" baseline="30000" dirty="0" smtClean="0">
                <a:solidFill>
                  <a:srgbClr val="FF0000"/>
                </a:solidFill>
              </a:rPr>
              <a:t>        </a:t>
            </a:r>
          </a:p>
          <a:p>
            <a:r>
              <a:rPr lang="en-US" sz="1200" dirty="0" smtClean="0">
                <a:solidFill>
                  <a:srgbClr val="FF0000"/>
                </a:solidFill>
              </a:rPr>
              <a:t>                  Insertion loss = 2.2 G</a:t>
            </a:r>
            <a:r>
              <a:rPr lang="en-US" sz="1200" dirty="0" smtClean="0">
                <a:solidFill>
                  <a:srgbClr val="FF0000"/>
                </a:solidFill>
                <a:latin typeface="Symbol" pitchFamily="18" charset="2"/>
              </a:rPr>
              <a:t>W</a:t>
            </a:r>
            <a:r>
              <a:rPr lang="en-US" sz="1200" dirty="0" smtClean="0">
                <a:solidFill>
                  <a:srgbClr val="FF0000"/>
                </a:solidFill>
              </a:rPr>
              <a:t>/s</a:t>
            </a:r>
          </a:p>
        </p:txBody>
      </p:sp>
      <p:sp>
        <p:nvSpPr>
          <p:cNvPr id="6" name="TextBox 5"/>
          <p:cNvSpPr txBox="1"/>
          <p:nvPr/>
        </p:nvSpPr>
        <p:spPr>
          <a:xfrm>
            <a:off x="1828800" y="3030379"/>
            <a:ext cx="1484702" cy="246221"/>
          </a:xfrm>
          <a:prstGeom prst="rect">
            <a:avLst/>
          </a:prstGeom>
          <a:noFill/>
        </p:spPr>
        <p:txBody>
          <a:bodyPr wrap="none" rtlCol="0">
            <a:spAutoFit/>
          </a:bodyPr>
          <a:lstStyle/>
          <a:p>
            <a:r>
              <a:rPr lang="en-US" sz="1000" dirty="0" smtClean="0"/>
              <a:t>85033-60018 Male Open</a:t>
            </a:r>
            <a:endParaRPr lang="en-US" sz="1000" dirty="0"/>
          </a:p>
        </p:txBody>
      </p:sp>
      <p:cxnSp>
        <p:nvCxnSpPr>
          <p:cNvPr id="7" name="Straight Arrow Connector 6"/>
          <p:cNvCxnSpPr/>
          <p:nvPr/>
        </p:nvCxnSpPr>
        <p:spPr>
          <a:xfrm flipV="1">
            <a:off x="2655842" y="2524125"/>
            <a:ext cx="268333" cy="49775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22754" y="3962400"/>
            <a:ext cx="3446209" cy="400110"/>
          </a:xfrm>
          <a:prstGeom prst="rect">
            <a:avLst/>
          </a:prstGeom>
          <a:noFill/>
        </p:spPr>
        <p:txBody>
          <a:bodyPr wrap="square" rtlCol="0">
            <a:spAutoFit/>
          </a:bodyPr>
          <a:lstStyle/>
          <a:p>
            <a:r>
              <a:rPr lang="en-US" sz="1000" dirty="0" smtClean="0"/>
              <a:t>This LogMag S11 trace is set to 0.1 dB/division.  There is some loss due to the adapter.  Looks fine.</a:t>
            </a:r>
            <a:endParaRPr lang="en-US" sz="1000" dirty="0"/>
          </a:p>
        </p:txBody>
      </p:sp>
      <p:sp>
        <p:nvSpPr>
          <p:cNvPr id="12" name="TextBox 11"/>
          <p:cNvSpPr txBox="1"/>
          <p:nvPr/>
        </p:nvSpPr>
        <p:spPr>
          <a:xfrm>
            <a:off x="3346515" y="1587639"/>
            <a:ext cx="1697291" cy="553998"/>
          </a:xfrm>
          <a:prstGeom prst="rect">
            <a:avLst/>
          </a:prstGeom>
          <a:noFill/>
        </p:spPr>
        <p:txBody>
          <a:bodyPr wrap="square" rtlCol="0">
            <a:spAutoFit/>
          </a:bodyPr>
          <a:lstStyle/>
          <a:p>
            <a:r>
              <a:rPr lang="en-US" sz="1000" dirty="0" smtClean="0"/>
              <a:t>Port Extension has been set to 95 ps to account for the f-f adapter.</a:t>
            </a:r>
            <a:endParaRPr lang="en-US" sz="1000" dirty="0"/>
          </a:p>
        </p:txBody>
      </p:sp>
      <p:sp>
        <p:nvSpPr>
          <p:cNvPr id="13" name="TextBox 12"/>
          <p:cNvSpPr txBox="1"/>
          <p:nvPr/>
        </p:nvSpPr>
        <p:spPr>
          <a:xfrm>
            <a:off x="4469505" y="6476999"/>
            <a:ext cx="3645796" cy="246221"/>
          </a:xfrm>
          <a:prstGeom prst="rect">
            <a:avLst/>
          </a:prstGeom>
          <a:noFill/>
        </p:spPr>
        <p:txBody>
          <a:bodyPr wrap="square" rtlCol="0">
            <a:spAutoFit/>
          </a:bodyPr>
          <a:lstStyle/>
          <a:p>
            <a:r>
              <a:rPr lang="en-US" sz="1000" dirty="0" smtClean="0"/>
              <a:t>PExt icon is on.   (Look on its menu, verify it’s set to 95 ps.)</a:t>
            </a:r>
            <a:endParaRPr lang="en-US" sz="1000" dirty="0"/>
          </a:p>
        </p:txBody>
      </p:sp>
      <p:cxnSp>
        <p:nvCxnSpPr>
          <p:cNvPr id="14" name="Straight Arrow Connector 13"/>
          <p:cNvCxnSpPr/>
          <p:nvPr/>
        </p:nvCxnSpPr>
        <p:spPr>
          <a:xfrm flipV="1">
            <a:off x="7572375" y="6229350"/>
            <a:ext cx="876300" cy="27622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552503" y="1369334"/>
            <a:ext cx="2398908" cy="553998"/>
          </a:xfrm>
          <a:prstGeom prst="rect">
            <a:avLst/>
          </a:prstGeom>
          <a:noFill/>
        </p:spPr>
        <p:txBody>
          <a:bodyPr wrap="square" rtlCol="0">
            <a:spAutoFit/>
          </a:bodyPr>
          <a:lstStyle/>
          <a:p>
            <a:r>
              <a:rPr lang="en-US" sz="1000" dirty="0" smtClean="0"/>
              <a:t>Let’s use Electrical Delay, this time, to account for the standard’s Offset Delay, 29.243 ps.</a:t>
            </a:r>
            <a:endParaRPr lang="en-US" sz="1000" dirty="0"/>
          </a:p>
        </p:txBody>
      </p:sp>
      <p:cxnSp>
        <p:nvCxnSpPr>
          <p:cNvPr id="17" name="Straight Arrow Connector 16"/>
          <p:cNvCxnSpPr/>
          <p:nvPr/>
        </p:nvCxnSpPr>
        <p:spPr>
          <a:xfrm flipH="1" flipV="1">
            <a:off x="6324277" y="1315752"/>
            <a:ext cx="343223" cy="17967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5772150" y="2295525"/>
            <a:ext cx="285751" cy="2857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57900" y="2172414"/>
            <a:ext cx="2398908" cy="246221"/>
          </a:xfrm>
          <a:prstGeom prst="rect">
            <a:avLst/>
          </a:prstGeom>
          <a:noFill/>
        </p:spPr>
        <p:txBody>
          <a:bodyPr wrap="square" rtlCol="0">
            <a:spAutoFit/>
          </a:bodyPr>
          <a:lstStyle/>
          <a:p>
            <a:r>
              <a:rPr lang="en-US" sz="1000" dirty="0" smtClean="0"/>
              <a:t>Electrical Delay is not on.</a:t>
            </a:r>
            <a:endParaRPr lang="en-US" sz="1000" dirty="0"/>
          </a:p>
        </p:txBody>
      </p:sp>
      <p:sp>
        <p:nvSpPr>
          <p:cNvPr id="25" name="TextBox 24"/>
          <p:cNvSpPr txBox="1"/>
          <p:nvPr/>
        </p:nvSpPr>
        <p:spPr>
          <a:xfrm>
            <a:off x="4941616" y="4616590"/>
            <a:ext cx="1821134" cy="707886"/>
          </a:xfrm>
          <a:prstGeom prst="rect">
            <a:avLst/>
          </a:prstGeom>
          <a:solidFill>
            <a:schemeClr val="bg1"/>
          </a:solidFill>
        </p:spPr>
        <p:txBody>
          <a:bodyPr wrap="square" rtlCol="0">
            <a:spAutoFit/>
          </a:bodyPr>
          <a:lstStyle/>
          <a:p>
            <a:r>
              <a:rPr lang="en-US" sz="1000" dirty="0" smtClean="0"/>
              <a:t>The 29.243 ps of Offset Delay has not been accounted for, so we can’t read off capacitance values yet.</a:t>
            </a:r>
            <a:endParaRPr lang="en-US" sz="1000" dirty="0"/>
          </a:p>
        </p:txBody>
      </p:sp>
      <p:cxnSp>
        <p:nvCxnSpPr>
          <p:cNvPr id="23" name="Straight Arrow Connector 22"/>
          <p:cNvCxnSpPr/>
          <p:nvPr/>
        </p:nvCxnSpPr>
        <p:spPr>
          <a:xfrm>
            <a:off x="6581775" y="4772025"/>
            <a:ext cx="1069249" cy="63817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22754" y="3284696"/>
            <a:ext cx="3446209" cy="400110"/>
          </a:xfrm>
          <a:prstGeom prst="rect">
            <a:avLst/>
          </a:prstGeom>
          <a:noFill/>
        </p:spPr>
        <p:txBody>
          <a:bodyPr wrap="square" rtlCol="0">
            <a:spAutoFit/>
          </a:bodyPr>
          <a:lstStyle/>
          <a:p>
            <a:r>
              <a:rPr lang="en-US" sz="1000" dirty="0" smtClean="0"/>
              <a:t>Use the 7 mm wrench to hold the flat of the f-f adapter while torquing  this Open standard wit h the torque wrench.</a:t>
            </a:r>
            <a:endParaRPr lang="en-US" sz="1000" dirty="0"/>
          </a:p>
        </p:txBody>
      </p:sp>
    </p:spTree>
    <p:extLst>
      <p:ext uri="{BB962C8B-B14F-4D97-AF65-F5344CB8AC3E}">
        <p14:creationId xmlns:p14="http://schemas.microsoft.com/office/powerpoint/2010/main" val="1932119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938" y="1476375"/>
            <a:ext cx="7162962" cy="481965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577" y="1504188"/>
            <a:ext cx="840645" cy="3144012"/>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154</a:t>
            </a:fld>
            <a:endParaRPr lang="en-US"/>
          </a:p>
        </p:txBody>
      </p:sp>
      <p:sp>
        <p:nvSpPr>
          <p:cNvPr id="6" name="Oval 5"/>
          <p:cNvSpPr/>
          <p:nvPr/>
        </p:nvSpPr>
        <p:spPr>
          <a:xfrm>
            <a:off x="228600" y="3746642"/>
            <a:ext cx="9906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6924502" y="6136957"/>
            <a:ext cx="620486" cy="41338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28600" y="621268"/>
            <a:ext cx="5046894" cy="307777"/>
          </a:xfrm>
          <a:prstGeom prst="rect">
            <a:avLst/>
          </a:prstGeom>
          <a:noFill/>
        </p:spPr>
        <p:txBody>
          <a:bodyPr wrap="none" rtlCol="0">
            <a:spAutoFit/>
          </a:bodyPr>
          <a:lstStyle/>
          <a:p>
            <a:r>
              <a:rPr lang="en-US" sz="1400" dirty="0" smtClean="0"/>
              <a:t>Dial in an Electrical Delay value  for Port 1 of 2*29.243 = 58.486 ps:</a:t>
            </a:r>
            <a:endParaRPr lang="en-US" sz="1400" dirty="0"/>
          </a:p>
        </p:txBody>
      </p:sp>
      <p:cxnSp>
        <p:nvCxnSpPr>
          <p:cNvPr id="21" name="Straight Arrow Connector 20"/>
          <p:cNvCxnSpPr/>
          <p:nvPr/>
        </p:nvCxnSpPr>
        <p:spPr>
          <a:xfrm>
            <a:off x="3962400" y="1236160"/>
            <a:ext cx="123825" cy="22914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905000" y="998035"/>
            <a:ext cx="3276600" cy="246221"/>
          </a:xfrm>
          <a:prstGeom prst="rect">
            <a:avLst/>
          </a:prstGeom>
          <a:noFill/>
        </p:spPr>
        <p:txBody>
          <a:bodyPr wrap="square" rtlCol="0">
            <a:spAutoFit/>
          </a:bodyPr>
          <a:lstStyle/>
          <a:p>
            <a:r>
              <a:rPr lang="en-US" sz="1000" dirty="0" smtClean="0"/>
              <a:t>Type in 58.486 ps, and now it says “Del” here:</a:t>
            </a:r>
            <a:endParaRPr lang="en-US" sz="1000" dirty="0"/>
          </a:p>
        </p:txBody>
      </p:sp>
      <p:cxnSp>
        <p:nvCxnSpPr>
          <p:cNvPr id="20" name="Straight Arrow Connector 19"/>
          <p:cNvCxnSpPr/>
          <p:nvPr/>
        </p:nvCxnSpPr>
        <p:spPr>
          <a:xfrm flipH="1">
            <a:off x="7038975" y="1400175"/>
            <a:ext cx="638175" cy="239077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8124825" y="1609725"/>
            <a:ext cx="900601"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009306" y="6427231"/>
            <a:ext cx="1905671" cy="246221"/>
          </a:xfrm>
          <a:prstGeom prst="rect">
            <a:avLst/>
          </a:prstGeom>
          <a:noFill/>
        </p:spPr>
        <p:txBody>
          <a:bodyPr wrap="square" rtlCol="0">
            <a:spAutoFit/>
          </a:bodyPr>
          <a:lstStyle/>
          <a:p>
            <a:r>
              <a:rPr lang="en-US" sz="1000" dirty="0" smtClean="0"/>
              <a:t>Port Extension is still on (95 ps):</a:t>
            </a:r>
            <a:endParaRPr lang="en-US" sz="1000" dirty="0"/>
          </a:p>
        </p:txBody>
      </p:sp>
      <p:sp>
        <p:nvSpPr>
          <p:cNvPr id="26" name="TextBox 25"/>
          <p:cNvSpPr txBox="1"/>
          <p:nvPr/>
        </p:nvSpPr>
        <p:spPr>
          <a:xfrm>
            <a:off x="6553200" y="759249"/>
            <a:ext cx="2667000" cy="707886"/>
          </a:xfrm>
          <a:prstGeom prst="rect">
            <a:avLst/>
          </a:prstGeom>
          <a:noFill/>
        </p:spPr>
        <p:txBody>
          <a:bodyPr wrap="square" rtlCol="0">
            <a:spAutoFit/>
          </a:bodyPr>
          <a:lstStyle/>
          <a:p>
            <a:r>
              <a:rPr lang="en-US" sz="1000" dirty="0" smtClean="0"/>
              <a:t>This bit of phase should match with the capacitance model of this 85033-60018 male Open.  The trace leans inwards from the edge of the unit circle because of loss.</a:t>
            </a:r>
            <a:endParaRPr lang="en-US" sz="1000" dirty="0"/>
          </a:p>
        </p:txBody>
      </p:sp>
      <p:sp>
        <p:nvSpPr>
          <p:cNvPr id="15" name="TextBox 14"/>
          <p:cNvSpPr txBox="1"/>
          <p:nvPr/>
        </p:nvSpPr>
        <p:spPr>
          <a:xfrm>
            <a:off x="3312681" y="240268"/>
            <a:ext cx="2518638" cy="369332"/>
          </a:xfrm>
          <a:prstGeom prst="rect">
            <a:avLst/>
          </a:prstGeom>
          <a:noFill/>
        </p:spPr>
        <p:txBody>
          <a:bodyPr wrap="none" rtlCol="0">
            <a:spAutoFit/>
          </a:bodyPr>
          <a:lstStyle/>
          <a:p>
            <a:r>
              <a:rPr lang="en-US" dirty="0" smtClean="0"/>
              <a:t>85033-60018 Male Open</a:t>
            </a:r>
            <a:endParaRPr lang="en-US" dirty="0"/>
          </a:p>
        </p:txBody>
      </p:sp>
    </p:spTree>
    <p:extLst>
      <p:ext uri="{BB962C8B-B14F-4D97-AF65-F5344CB8AC3E}">
        <p14:creationId xmlns:p14="http://schemas.microsoft.com/office/powerpoint/2010/main" val="416586427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155</a:t>
            </a:fld>
            <a:endParaRPr lang="en-US"/>
          </a:p>
        </p:txBody>
      </p:sp>
      <p:sp>
        <p:nvSpPr>
          <p:cNvPr id="4" name="TextBox 3"/>
          <p:cNvSpPr txBox="1"/>
          <p:nvPr/>
        </p:nvSpPr>
        <p:spPr>
          <a:xfrm>
            <a:off x="304800" y="2307301"/>
            <a:ext cx="2667000" cy="1200329"/>
          </a:xfrm>
          <a:prstGeom prst="rect">
            <a:avLst/>
          </a:prstGeom>
          <a:noFill/>
        </p:spPr>
        <p:txBody>
          <a:bodyPr wrap="square" rtlCol="0">
            <a:spAutoFit/>
          </a:bodyPr>
          <a:lstStyle/>
          <a:p>
            <a:r>
              <a:rPr lang="en-US" sz="1200" dirty="0" smtClean="0"/>
              <a:t>Turn on the markers and read off the capacitance values:</a:t>
            </a:r>
          </a:p>
          <a:p>
            <a:r>
              <a:rPr lang="en-US" sz="1200" dirty="0" smtClean="0"/>
              <a:t>300 MHz:    54.109 fF</a:t>
            </a:r>
          </a:p>
          <a:p>
            <a:r>
              <a:rPr lang="en-US" sz="1200" dirty="0" smtClean="0"/>
              <a:t>600 MHz:    54.058 fF</a:t>
            </a:r>
          </a:p>
          <a:p>
            <a:r>
              <a:rPr lang="en-US" sz="1200" dirty="0" smtClean="0"/>
              <a:t>1 GHz:         55.583 fF</a:t>
            </a:r>
          </a:p>
          <a:p>
            <a:r>
              <a:rPr lang="en-US" sz="1200" dirty="0"/>
              <a:t>3</a:t>
            </a:r>
            <a:r>
              <a:rPr lang="en-US" sz="1200" dirty="0" smtClean="0"/>
              <a:t> GHz:         57.948 fF</a:t>
            </a:r>
            <a:endParaRPr lang="en-US" sz="1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0431" y="1219200"/>
            <a:ext cx="6132153" cy="4800600"/>
          </a:xfrm>
          <a:prstGeom prst="rect">
            <a:avLst/>
          </a:prstGeom>
        </p:spPr>
      </p:pic>
      <p:sp>
        <p:nvSpPr>
          <p:cNvPr id="6" name="TextBox 5"/>
          <p:cNvSpPr txBox="1"/>
          <p:nvPr/>
        </p:nvSpPr>
        <p:spPr>
          <a:xfrm>
            <a:off x="3312681" y="240268"/>
            <a:ext cx="2518638" cy="369332"/>
          </a:xfrm>
          <a:prstGeom prst="rect">
            <a:avLst/>
          </a:prstGeom>
          <a:noFill/>
        </p:spPr>
        <p:txBody>
          <a:bodyPr wrap="none" rtlCol="0">
            <a:spAutoFit/>
          </a:bodyPr>
          <a:lstStyle/>
          <a:p>
            <a:r>
              <a:rPr lang="en-US" dirty="0" smtClean="0"/>
              <a:t>85033-60018 Male Open</a:t>
            </a:r>
            <a:endParaRPr lang="en-US" dirty="0"/>
          </a:p>
        </p:txBody>
      </p:sp>
    </p:spTree>
    <p:extLst>
      <p:ext uri="{BB962C8B-B14F-4D97-AF65-F5344CB8AC3E}">
        <p14:creationId xmlns:p14="http://schemas.microsoft.com/office/powerpoint/2010/main" val="1932119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119" y="1391424"/>
            <a:ext cx="5334000" cy="4000500"/>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156</a:t>
            </a:fld>
            <a:endParaRPr lang="en-US"/>
          </a:p>
        </p:txBody>
      </p:sp>
      <p:sp>
        <p:nvSpPr>
          <p:cNvPr id="5" name="TextBox 4"/>
          <p:cNvSpPr txBox="1"/>
          <p:nvPr/>
        </p:nvSpPr>
        <p:spPr>
          <a:xfrm>
            <a:off x="3291840" y="5715000"/>
            <a:ext cx="5410200" cy="276999"/>
          </a:xfrm>
          <a:prstGeom prst="rect">
            <a:avLst/>
          </a:prstGeom>
          <a:noFill/>
        </p:spPr>
        <p:txBody>
          <a:bodyPr wrap="square" rtlCol="0">
            <a:spAutoFit/>
          </a:bodyPr>
          <a:lstStyle/>
          <a:p>
            <a:r>
              <a:rPr lang="en-US" sz="1200" dirty="0" smtClean="0">
                <a:solidFill>
                  <a:srgbClr val="0070C0"/>
                </a:solidFill>
              </a:rPr>
              <a:t>85033E Open:  C = 4.943e-14 - 3.1013e-25*f + 2.317e-35*f</a:t>
            </a:r>
            <a:r>
              <a:rPr lang="en-US" sz="1200" baseline="30000" dirty="0" smtClean="0">
                <a:solidFill>
                  <a:srgbClr val="0070C0"/>
                </a:solidFill>
              </a:rPr>
              <a:t>2</a:t>
            </a:r>
            <a:r>
              <a:rPr lang="en-US" sz="1200" dirty="0" smtClean="0">
                <a:solidFill>
                  <a:srgbClr val="0070C0"/>
                </a:solidFill>
              </a:rPr>
              <a:t> – 1.6e-46*f</a:t>
            </a:r>
            <a:r>
              <a:rPr lang="en-US" sz="1200" baseline="30000" dirty="0" smtClean="0">
                <a:solidFill>
                  <a:srgbClr val="0070C0"/>
                </a:solidFill>
              </a:rPr>
              <a:t>3</a:t>
            </a:r>
            <a:r>
              <a:rPr lang="en-US" sz="1200" dirty="0" smtClean="0">
                <a:solidFill>
                  <a:srgbClr val="0070C0"/>
                </a:solidFill>
              </a:rPr>
              <a:t>    Farads</a:t>
            </a:r>
          </a:p>
        </p:txBody>
      </p:sp>
      <p:cxnSp>
        <p:nvCxnSpPr>
          <p:cNvPr id="6" name="Straight Arrow Connector 5"/>
          <p:cNvCxnSpPr/>
          <p:nvPr/>
        </p:nvCxnSpPr>
        <p:spPr>
          <a:xfrm flipH="1" flipV="1">
            <a:off x="4457700" y="3562350"/>
            <a:ext cx="671651" cy="2220143"/>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553200" y="2438400"/>
            <a:ext cx="2368469" cy="276999"/>
          </a:xfrm>
          <a:prstGeom prst="rect">
            <a:avLst/>
          </a:prstGeom>
          <a:noFill/>
        </p:spPr>
        <p:txBody>
          <a:bodyPr wrap="none" rtlCol="0">
            <a:spAutoFit/>
          </a:bodyPr>
          <a:lstStyle/>
          <a:p>
            <a:r>
              <a:rPr lang="en-US" sz="1200" dirty="0" smtClean="0">
                <a:solidFill>
                  <a:srgbClr val="FF0000"/>
                </a:solidFill>
              </a:rPr>
              <a:t>+ </a:t>
            </a:r>
            <a:r>
              <a:rPr lang="en-US" sz="1200" dirty="0" smtClean="0"/>
              <a:t>markers are the measured values</a:t>
            </a:r>
            <a:endParaRPr lang="en-US" sz="1200" dirty="0"/>
          </a:p>
        </p:txBody>
      </p:sp>
      <p:sp>
        <p:nvSpPr>
          <p:cNvPr id="10" name="TextBox 9"/>
          <p:cNvSpPr txBox="1"/>
          <p:nvPr/>
        </p:nvSpPr>
        <p:spPr>
          <a:xfrm>
            <a:off x="125414" y="760511"/>
            <a:ext cx="3261662" cy="307777"/>
          </a:xfrm>
          <a:prstGeom prst="rect">
            <a:avLst/>
          </a:prstGeom>
          <a:noFill/>
        </p:spPr>
        <p:txBody>
          <a:bodyPr wrap="none" rtlCol="0">
            <a:spAutoFit/>
          </a:bodyPr>
          <a:lstStyle/>
          <a:p>
            <a:r>
              <a:rPr lang="en-US" sz="1400" dirty="0" smtClean="0"/>
              <a:t>This 85033E male Open looks pretty good.</a:t>
            </a:r>
            <a:endParaRPr lang="en-US" sz="1400" dirty="0"/>
          </a:p>
        </p:txBody>
      </p:sp>
      <p:sp>
        <p:nvSpPr>
          <p:cNvPr id="9" name="TextBox 8"/>
          <p:cNvSpPr txBox="1"/>
          <p:nvPr/>
        </p:nvSpPr>
        <p:spPr>
          <a:xfrm>
            <a:off x="3312681" y="240268"/>
            <a:ext cx="2518638" cy="369332"/>
          </a:xfrm>
          <a:prstGeom prst="rect">
            <a:avLst/>
          </a:prstGeom>
          <a:noFill/>
        </p:spPr>
        <p:txBody>
          <a:bodyPr wrap="none" rtlCol="0">
            <a:spAutoFit/>
          </a:bodyPr>
          <a:lstStyle/>
          <a:p>
            <a:r>
              <a:rPr lang="en-US" dirty="0" smtClean="0"/>
              <a:t>85033-60018 Male Open</a:t>
            </a:r>
            <a:endParaRPr lang="en-US" dirty="0"/>
          </a:p>
        </p:txBody>
      </p:sp>
    </p:spTree>
    <p:extLst>
      <p:ext uri="{BB962C8B-B14F-4D97-AF65-F5344CB8AC3E}">
        <p14:creationId xmlns:p14="http://schemas.microsoft.com/office/powerpoint/2010/main" val="1932119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157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799" y="609600"/>
            <a:ext cx="4184445" cy="3150289"/>
          </a:xfrm>
          <a:prstGeom prst="rect">
            <a:avLst/>
          </a:prstGeom>
        </p:spPr>
      </p:pic>
      <p:sp>
        <p:nvSpPr>
          <p:cNvPr id="5" name="TextBox 4"/>
          <p:cNvSpPr txBox="1"/>
          <p:nvPr/>
        </p:nvSpPr>
        <p:spPr>
          <a:xfrm>
            <a:off x="381000" y="1295400"/>
            <a:ext cx="2667000" cy="1200329"/>
          </a:xfrm>
          <a:prstGeom prst="rect">
            <a:avLst/>
          </a:prstGeom>
          <a:noFill/>
        </p:spPr>
        <p:txBody>
          <a:bodyPr wrap="square" rtlCol="0">
            <a:spAutoFit/>
          </a:bodyPr>
          <a:lstStyle/>
          <a:p>
            <a:r>
              <a:rPr lang="en-US" sz="1200" dirty="0" smtClean="0"/>
              <a:t>Turn on the markers.  Reading off the phase values:</a:t>
            </a:r>
          </a:p>
          <a:p>
            <a:r>
              <a:rPr lang="en-US" sz="1200" dirty="0" smtClean="0"/>
              <a:t>300 MHz:    -0.58438 degs</a:t>
            </a:r>
          </a:p>
          <a:p>
            <a:r>
              <a:rPr lang="en-US" sz="1200" dirty="0" smtClean="0"/>
              <a:t>600 MHz:    -1.1676   degs</a:t>
            </a:r>
          </a:p>
          <a:p>
            <a:r>
              <a:rPr lang="en-US" sz="1200" dirty="0" smtClean="0"/>
              <a:t>1 GHz:         -2.0008 </a:t>
            </a:r>
            <a:r>
              <a:rPr lang="en-US" sz="1200" dirty="0"/>
              <a:t>degs</a:t>
            </a:r>
            <a:endParaRPr lang="en-US" sz="1200" dirty="0" smtClean="0"/>
          </a:p>
          <a:p>
            <a:r>
              <a:rPr lang="en-US" sz="1200" dirty="0"/>
              <a:t>3</a:t>
            </a:r>
            <a:r>
              <a:rPr lang="en-US" sz="1200" dirty="0" smtClean="0"/>
              <a:t> GHz:         -6.2524 degs</a:t>
            </a:r>
          </a:p>
        </p:txBody>
      </p:sp>
      <p:sp>
        <p:nvSpPr>
          <p:cNvPr id="6" name="TextBox 5"/>
          <p:cNvSpPr txBox="1"/>
          <p:nvPr/>
        </p:nvSpPr>
        <p:spPr>
          <a:xfrm>
            <a:off x="0" y="6400800"/>
            <a:ext cx="7848599" cy="276999"/>
          </a:xfrm>
          <a:prstGeom prst="rect">
            <a:avLst/>
          </a:prstGeom>
          <a:noFill/>
        </p:spPr>
        <p:txBody>
          <a:bodyPr wrap="square" rtlCol="0">
            <a:spAutoFit/>
          </a:bodyPr>
          <a:lstStyle/>
          <a:p>
            <a:r>
              <a:rPr lang="en-US" sz="1200" dirty="0" smtClean="0"/>
              <a:t>Turn Electrical Delay back to zero before the next measurement.  Leave Port Extension on.</a:t>
            </a:r>
            <a:endParaRPr lang="en-US" sz="1200" dirty="0"/>
          </a:p>
        </p:txBody>
      </p:sp>
      <p:sp>
        <p:nvSpPr>
          <p:cNvPr id="7" name="TextBox 6"/>
          <p:cNvSpPr txBox="1"/>
          <p:nvPr/>
        </p:nvSpPr>
        <p:spPr>
          <a:xfrm>
            <a:off x="3312681" y="240268"/>
            <a:ext cx="2518638" cy="369332"/>
          </a:xfrm>
          <a:prstGeom prst="rect">
            <a:avLst/>
          </a:prstGeom>
          <a:noFill/>
        </p:spPr>
        <p:txBody>
          <a:bodyPr wrap="none" rtlCol="0">
            <a:spAutoFit/>
          </a:bodyPr>
          <a:lstStyle/>
          <a:p>
            <a:r>
              <a:rPr lang="en-US" dirty="0" smtClean="0"/>
              <a:t>85033-60018 Male Open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4094" y="2971800"/>
            <a:ext cx="4289505" cy="3315174"/>
          </a:xfrm>
          <a:prstGeom prst="rect">
            <a:avLst/>
          </a:prstGeom>
        </p:spPr>
      </p:pic>
      <p:sp>
        <p:nvSpPr>
          <p:cNvPr id="8" name="TextBox 7"/>
          <p:cNvSpPr txBox="1"/>
          <p:nvPr/>
        </p:nvSpPr>
        <p:spPr>
          <a:xfrm>
            <a:off x="228600" y="3937337"/>
            <a:ext cx="2995494" cy="1015663"/>
          </a:xfrm>
          <a:prstGeom prst="rect">
            <a:avLst/>
          </a:prstGeom>
          <a:noFill/>
        </p:spPr>
        <p:txBody>
          <a:bodyPr wrap="square" rtlCol="0">
            <a:spAutoFit/>
          </a:bodyPr>
          <a:lstStyle/>
          <a:p>
            <a:r>
              <a:rPr lang="en-US" sz="1200" dirty="0" smtClean="0"/>
              <a:t>Reading off the LogMag S11 values:</a:t>
            </a:r>
          </a:p>
          <a:p>
            <a:r>
              <a:rPr lang="en-US" sz="1200" dirty="0" smtClean="0"/>
              <a:t>300 MHz:    -0.0089  dB</a:t>
            </a:r>
          </a:p>
          <a:p>
            <a:r>
              <a:rPr lang="en-US" sz="1200" dirty="0" smtClean="0"/>
              <a:t>600 MHz:    -0.0278  dB</a:t>
            </a:r>
          </a:p>
          <a:p>
            <a:r>
              <a:rPr lang="en-US" sz="1200" dirty="0" smtClean="0"/>
              <a:t>1 GHz:         -0.0778  dB</a:t>
            </a:r>
          </a:p>
          <a:p>
            <a:r>
              <a:rPr lang="en-US" sz="1200" dirty="0"/>
              <a:t>3</a:t>
            </a:r>
            <a:r>
              <a:rPr lang="en-US" sz="1200" dirty="0" smtClean="0"/>
              <a:t> GHz:         -0.4437 dB</a:t>
            </a:r>
            <a:endParaRPr lang="en-US" sz="1200" dirty="0"/>
          </a:p>
        </p:txBody>
      </p:sp>
    </p:spTree>
    <p:extLst>
      <p:ext uri="{BB962C8B-B14F-4D97-AF65-F5344CB8AC3E}">
        <p14:creationId xmlns:p14="http://schemas.microsoft.com/office/powerpoint/2010/main" val="335639016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625992"/>
            <a:ext cx="3070411" cy="2067411"/>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158</a:t>
            </a:fld>
            <a:endParaRPr lang="en-US"/>
          </a:p>
        </p:txBody>
      </p:sp>
      <p:sp>
        <p:nvSpPr>
          <p:cNvPr id="3" name="TextBox 2"/>
          <p:cNvSpPr txBox="1"/>
          <p:nvPr/>
        </p:nvSpPr>
        <p:spPr>
          <a:xfrm>
            <a:off x="2102029" y="228600"/>
            <a:ext cx="4939942" cy="369332"/>
          </a:xfrm>
          <a:prstGeom prst="rect">
            <a:avLst/>
          </a:prstGeom>
          <a:noFill/>
        </p:spPr>
        <p:txBody>
          <a:bodyPr wrap="none" rtlCol="0">
            <a:spAutoFit/>
          </a:bodyPr>
          <a:lstStyle/>
          <a:p>
            <a:r>
              <a:rPr lang="en-US" dirty="0" smtClean="0"/>
              <a:t>6.  Verifying the 85033-60020 Male Short Standard</a:t>
            </a:r>
            <a:endParaRPr lang="en-US" dirty="0"/>
          </a:p>
        </p:txBody>
      </p:sp>
      <p:sp>
        <p:nvSpPr>
          <p:cNvPr id="4" name="TextBox 3"/>
          <p:cNvSpPr txBox="1"/>
          <p:nvPr/>
        </p:nvSpPr>
        <p:spPr>
          <a:xfrm>
            <a:off x="4343400" y="769543"/>
            <a:ext cx="4724400" cy="830997"/>
          </a:xfrm>
          <a:prstGeom prst="rect">
            <a:avLst/>
          </a:prstGeom>
          <a:noFill/>
        </p:spPr>
        <p:txBody>
          <a:bodyPr wrap="square" rtlCol="0">
            <a:spAutoFit/>
          </a:bodyPr>
          <a:lstStyle/>
          <a:p>
            <a:r>
              <a:rPr lang="en-US" sz="1200" dirty="0" smtClean="0">
                <a:solidFill>
                  <a:srgbClr val="FF0000"/>
                </a:solidFill>
              </a:rPr>
              <a:t>Short:  L = 2.0765e-12 - 1.0854e-22*f + 2.1705e-33*f</a:t>
            </a:r>
            <a:r>
              <a:rPr lang="en-US" sz="1200" baseline="30000" dirty="0" smtClean="0">
                <a:solidFill>
                  <a:srgbClr val="FF0000"/>
                </a:solidFill>
              </a:rPr>
              <a:t>2</a:t>
            </a:r>
            <a:r>
              <a:rPr lang="en-US" sz="1200" dirty="0" smtClean="0">
                <a:solidFill>
                  <a:srgbClr val="FF0000"/>
                </a:solidFill>
              </a:rPr>
              <a:t> - 1e-44*f</a:t>
            </a:r>
            <a:r>
              <a:rPr lang="en-US" sz="1200" baseline="30000" dirty="0" smtClean="0">
                <a:solidFill>
                  <a:srgbClr val="FF0000"/>
                </a:solidFill>
              </a:rPr>
              <a:t>3</a:t>
            </a:r>
            <a:r>
              <a:rPr lang="en-US" sz="1200" dirty="0" smtClean="0">
                <a:solidFill>
                  <a:srgbClr val="FF0000"/>
                </a:solidFill>
              </a:rPr>
              <a:t> Henries</a:t>
            </a:r>
          </a:p>
          <a:p>
            <a:r>
              <a:rPr lang="en-US" sz="1200" baseline="30000" dirty="0" smtClean="0">
                <a:solidFill>
                  <a:srgbClr val="FF0000"/>
                </a:solidFill>
              </a:rPr>
              <a:t> </a:t>
            </a:r>
            <a:r>
              <a:rPr lang="en-US" sz="1200" dirty="0" smtClean="0">
                <a:solidFill>
                  <a:srgbClr val="FF0000"/>
                </a:solidFill>
              </a:rPr>
              <a:t>            Z = 50 </a:t>
            </a:r>
            <a:r>
              <a:rPr lang="en-US" sz="1200" dirty="0" smtClean="0">
                <a:solidFill>
                  <a:srgbClr val="FF0000"/>
                </a:solidFill>
                <a:latin typeface="Symbol" pitchFamily="18" charset="2"/>
              </a:rPr>
              <a:t>W</a:t>
            </a:r>
            <a:r>
              <a:rPr lang="en-US" sz="1200" dirty="0" smtClean="0">
                <a:solidFill>
                  <a:srgbClr val="FF0000"/>
                </a:solidFill>
              </a:rPr>
              <a:t> real</a:t>
            </a:r>
            <a:endParaRPr lang="en-US" sz="1200" dirty="0" smtClean="0">
              <a:solidFill>
                <a:srgbClr val="FF0000"/>
              </a:solidFill>
              <a:latin typeface="Symbol" pitchFamily="18" charset="2"/>
            </a:endParaRPr>
          </a:p>
          <a:p>
            <a:r>
              <a:rPr lang="en-US" sz="1200" dirty="0">
                <a:solidFill>
                  <a:srgbClr val="FF0000"/>
                </a:solidFill>
              </a:rPr>
              <a:t> </a:t>
            </a:r>
            <a:r>
              <a:rPr lang="en-US" sz="1200" dirty="0" smtClean="0">
                <a:solidFill>
                  <a:srgbClr val="FF0000"/>
                </a:solidFill>
              </a:rPr>
              <a:t>            Offset delay = 31.785 ps</a:t>
            </a:r>
            <a:endParaRPr lang="en-US" sz="1200" dirty="0" smtClean="0">
              <a:solidFill>
                <a:srgbClr val="00B050"/>
              </a:solidFill>
            </a:endParaRPr>
          </a:p>
          <a:p>
            <a:r>
              <a:rPr lang="en-US" sz="1200" dirty="0" smtClean="0">
                <a:solidFill>
                  <a:srgbClr val="FF0000"/>
                </a:solidFill>
              </a:rPr>
              <a:t>             Insertion loss = 2.36 G</a:t>
            </a:r>
            <a:r>
              <a:rPr lang="en-US" sz="1200" dirty="0" smtClean="0">
                <a:solidFill>
                  <a:srgbClr val="FF0000"/>
                </a:solidFill>
                <a:latin typeface="Symbol" pitchFamily="18" charset="2"/>
              </a:rPr>
              <a:t>W</a:t>
            </a:r>
            <a:r>
              <a:rPr lang="en-US" sz="1200" dirty="0" smtClean="0">
                <a:solidFill>
                  <a:srgbClr val="FF0000"/>
                </a:solidFill>
              </a:rPr>
              <a:t>/s</a:t>
            </a:r>
            <a:endParaRPr lang="en-US" sz="1200" dirty="0" smtClean="0">
              <a:solidFill>
                <a:srgbClr val="FF0000"/>
              </a:solidFill>
              <a:latin typeface="Symbol" pitchFamily="18" charset="2"/>
            </a:endParaRPr>
          </a:p>
        </p:txBody>
      </p:sp>
      <p:sp>
        <p:nvSpPr>
          <p:cNvPr id="5" name="TextBox 4"/>
          <p:cNvSpPr txBox="1"/>
          <p:nvPr/>
        </p:nvSpPr>
        <p:spPr>
          <a:xfrm>
            <a:off x="152400" y="3105090"/>
            <a:ext cx="3733800" cy="400110"/>
          </a:xfrm>
          <a:prstGeom prst="rect">
            <a:avLst/>
          </a:prstGeom>
          <a:noFill/>
        </p:spPr>
        <p:txBody>
          <a:bodyPr wrap="square" rtlCol="0">
            <a:spAutoFit/>
          </a:bodyPr>
          <a:lstStyle/>
          <a:p>
            <a:r>
              <a:rPr lang="en-US" sz="1000" dirty="0" smtClean="0"/>
              <a:t>LogMag S11 at 0.02 dB/division.  Looks </a:t>
            </a:r>
            <a:r>
              <a:rPr lang="en-US" sz="1000" dirty="0"/>
              <a:t>good.   </a:t>
            </a:r>
          </a:p>
          <a:p>
            <a:r>
              <a:rPr lang="en-US" sz="1000" dirty="0" smtClean="0"/>
              <a:t>   </a:t>
            </a:r>
            <a:endParaRPr lang="en-US" sz="1000" dirty="0"/>
          </a:p>
        </p:txBody>
      </p:sp>
      <p:sp>
        <p:nvSpPr>
          <p:cNvPr id="6" name="TextBox 5"/>
          <p:cNvSpPr txBox="1"/>
          <p:nvPr/>
        </p:nvSpPr>
        <p:spPr>
          <a:xfrm>
            <a:off x="1371600" y="2855374"/>
            <a:ext cx="1483098" cy="246221"/>
          </a:xfrm>
          <a:prstGeom prst="rect">
            <a:avLst/>
          </a:prstGeom>
          <a:noFill/>
        </p:spPr>
        <p:txBody>
          <a:bodyPr wrap="none" rtlCol="0">
            <a:spAutoFit/>
          </a:bodyPr>
          <a:lstStyle/>
          <a:p>
            <a:r>
              <a:rPr lang="en-US" sz="1000" dirty="0" smtClean="0"/>
              <a:t>85033-60020 Male Short</a:t>
            </a:r>
            <a:endParaRPr lang="en-US" sz="1000" dirty="0"/>
          </a:p>
        </p:txBody>
      </p:sp>
      <p:cxnSp>
        <p:nvCxnSpPr>
          <p:cNvPr id="7" name="Straight Arrow Connector 6"/>
          <p:cNvCxnSpPr/>
          <p:nvPr/>
        </p:nvCxnSpPr>
        <p:spPr>
          <a:xfrm flipV="1">
            <a:off x="2853690" y="2381250"/>
            <a:ext cx="241935" cy="50999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36157" y="2390001"/>
            <a:ext cx="3505200" cy="276999"/>
          </a:xfrm>
          <a:prstGeom prst="rect">
            <a:avLst/>
          </a:prstGeom>
          <a:noFill/>
        </p:spPr>
        <p:txBody>
          <a:bodyPr wrap="square" rtlCol="0">
            <a:spAutoFit/>
          </a:bodyPr>
          <a:lstStyle/>
          <a:p>
            <a:r>
              <a:rPr lang="en-US" sz="1200" dirty="0" smtClean="0"/>
              <a:t>Electrical Delay is not on, just Port Extension</a:t>
            </a:r>
            <a:endParaRPr lang="en-US" sz="1200"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3444" y="2636248"/>
            <a:ext cx="4785613" cy="3643902"/>
          </a:xfrm>
          <a:prstGeom prst="rect">
            <a:avLst/>
          </a:prstGeom>
        </p:spPr>
      </p:pic>
    </p:spTree>
    <p:extLst>
      <p:ext uri="{BB962C8B-B14F-4D97-AF65-F5344CB8AC3E}">
        <p14:creationId xmlns:p14="http://schemas.microsoft.com/office/powerpoint/2010/main" val="20391627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977900"/>
            <a:ext cx="4794389" cy="3136900"/>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159</a:t>
            </a:fld>
            <a:endParaRPr lang="en-US"/>
          </a:p>
        </p:txBody>
      </p:sp>
      <p:sp>
        <p:nvSpPr>
          <p:cNvPr id="3" name="TextBox 2"/>
          <p:cNvSpPr txBox="1"/>
          <p:nvPr/>
        </p:nvSpPr>
        <p:spPr>
          <a:xfrm>
            <a:off x="136525" y="631051"/>
            <a:ext cx="4953000" cy="276999"/>
          </a:xfrm>
          <a:prstGeom prst="rect">
            <a:avLst/>
          </a:prstGeom>
          <a:noFill/>
        </p:spPr>
        <p:txBody>
          <a:bodyPr wrap="square" rtlCol="0">
            <a:spAutoFit/>
          </a:bodyPr>
          <a:lstStyle/>
          <a:p>
            <a:r>
              <a:rPr lang="en-US" sz="1200" dirty="0" smtClean="0"/>
              <a:t>Dial in an Electrical Delay value  for Port 1 of 2*31.785 ps = 63.570 ps:</a:t>
            </a:r>
            <a:endParaRPr lang="en-US" sz="1200" dirty="0"/>
          </a:p>
        </p:txBody>
      </p:sp>
      <p:sp>
        <p:nvSpPr>
          <p:cNvPr id="4" name="TextBox 3"/>
          <p:cNvSpPr txBox="1"/>
          <p:nvPr/>
        </p:nvSpPr>
        <p:spPr>
          <a:xfrm>
            <a:off x="1260349" y="5029200"/>
            <a:ext cx="2995494" cy="1200329"/>
          </a:xfrm>
          <a:prstGeom prst="rect">
            <a:avLst/>
          </a:prstGeom>
          <a:noFill/>
        </p:spPr>
        <p:txBody>
          <a:bodyPr wrap="square" rtlCol="0">
            <a:spAutoFit/>
          </a:bodyPr>
          <a:lstStyle/>
          <a:p>
            <a:r>
              <a:rPr lang="en-US" sz="1200" dirty="0" smtClean="0"/>
              <a:t>Now, turn on the markers to read off the inductance values.  I saw:</a:t>
            </a:r>
          </a:p>
          <a:p>
            <a:r>
              <a:rPr lang="en-US" sz="1200" dirty="0" smtClean="0"/>
              <a:t>300 MHz:    105.56 </a:t>
            </a:r>
            <a:r>
              <a:rPr lang="en-US" sz="1200" dirty="0"/>
              <a:t>p</a:t>
            </a:r>
            <a:r>
              <a:rPr lang="en-US" sz="1200" dirty="0" smtClean="0"/>
              <a:t>H</a:t>
            </a:r>
          </a:p>
          <a:p>
            <a:r>
              <a:rPr lang="en-US" sz="1200" dirty="0" smtClean="0"/>
              <a:t>600 MHz:    90.004 pH</a:t>
            </a:r>
          </a:p>
          <a:p>
            <a:r>
              <a:rPr lang="en-US" sz="1200" dirty="0" smtClean="0"/>
              <a:t>1 GHz:         65.622 pH</a:t>
            </a:r>
          </a:p>
          <a:p>
            <a:r>
              <a:rPr lang="en-US" sz="1200" dirty="0"/>
              <a:t>3</a:t>
            </a:r>
            <a:r>
              <a:rPr lang="en-US" sz="1200" dirty="0" smtClean="0"/>
              <a:t> GHz:         25.446 pH</a:t>
            </a:r>
            <a:endParaRPr lang="en-US" sz="1200" dirty="0"/>
          </a:p>
        </p:txBody>
      </p:sp>
      <p:sp>
        <p:nvSpPr>
          <p:cNvPr id="5" name="Oval 4"/>
          <p:cNvSpPr/>
          <p:nvPr/>
        </p:nvSpPr>
        <p:spPr>
          <a:xfrm>
            <a:off x="4236793" y="2499904"/>
            <a:ext cx="665546" cy="3956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7168" y="3352800"/>
            <a:ext cx="3980063" cy="3064649"/>
          </a:xfrm>
          <a:prstGeom prst="rect">
            <a:avLst/>
          </a:prstGeom>
        </p:spPr>
      </p:pic>
      <p:sp>
        <p:nvSpPr>
          <p:cNvPr id="8" name="TextBox 7"/>
          <p:cNvSpPr txBox="1"/>
          <p:nvPr/>
        </p:nvSpPr>
        <p:spPr>
          <a:xfrm>
            <a:off x="3315085" y="240268"/>
            <a:ext cx="2513830" cy="369332"/>
          </a:xfrm>
          <a:prstGeom prst="rect">
            <a:avLst/>
          </a:prstGeom>
          <a:noFill/>
        </p:spPr>
        <p:txBody>
          <a:bodyPr wrap="none" rtlCol="0">
            <a:spAutoFit/>
          </a:bodyPr>
          <a:lstStyle/>
          <a:p>
            <a:r>
              <a:rPr lang="en-US" dirty="0" smtClean="0"/>
              <a:t>85033-60020 Male Short</a:t>
            </a:r>
            <a:endParaRPr lang="en-US" dirty="0"/>
          </a:p>
        </p:txBody>
      </p:sp>
    </p:spTree>
    <p:extLst>
      <p:ext uri="{BB962C8B-B14F-4D97-AF65-F5344CB8AC3E}">
        <p14:creationId xmlns:p14="http://schemas.microsoft.com/office/powerpoint/2010/main" val="682665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16</a:t>
            </a:fld>
            <a:endParaRPr lang="en-US"/>
          </a:p>
        </p:txBody>
      </p:sp>
      <p:sp>
        <p:nvSpPr>
          <p:cNvPr id="4" name="TextBox 3"/>
          <p:cNvSpPr txBox="1"/>
          <p:nvPr/>
        </p:nvSpPr>
        <p:spPr>
          <a:xfrm>
            <a:off x="2708637" y="609600"/>
            <a:ext cx="3726726" cy="584775"/>
          </a:xfrm>
          <a:prstGeom prst="rect">
            <a:avLst/>
          </a:prstGeom>
          <a:noFill/>
        </p:spPr>
        <p:txBody>
          <a:bodyPr wrap="none" rtlCol="0">
            <a:spAutoFit/>
          </a:bodyPr>
          <a:lstStyle/>
          <a:p>
            <a:r>
              <a:rPr lang="en-US" sz="3200" dirty="0" smtClean="0"/>
              <a:t>Calibration Hardware</a:t>
            </a:r>
            <a:endParaRPr lang="en-US" sz="32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154615"/>
            <a:ext cx="5181600" cy="2072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790962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219200"/>
            <a:ext cx="5334000" cy="4000500"/>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160</a:t>
            </a:fld>
            <a:endParaRPr lang="en-US"/>
          </a:p>
        </p:txBody>
      </p:sp>
      <p:sp>
        <p:nvSpPr>
          <p:cNvPr id="5" name="TextBox 4"/>
          <p:cNvSpPr txBox="1"/>
          <p:nvPr/>
        </p:nvSpPr>
        <p:spPr>
          <a:xfrm>
            <a:off x="6553200" y="2209800"/>
            <a:ext cx="2368469" cy="276999"/>
          </a:xfrm>
          <a:prstGeom prst="rect">
            <a:avLst/>
          </a:prstGeom>
          <a:noFill/>
        </p:spPr>
        <p:txBody>
          <a:bodyPr wrap="none" rtlCol="0">
            <a:spAutoFit/>
          </a:bodyPr>
          <a:lstStyle/>
          <a:p>
            <a:r>
              <a:rPr lang="en-US" sz="1200" dirty="0" smtClean="0">
                <a:solidFill>
                  <a:srgbClr val="FF0000"/>
                </a:solidFill>
              </a:rPr>
              <a:t>+ </a:t>
            </a:r>
            <a:r>
              <a:rPr lang="en-US" sz="1200" dirty="0" smtClean="0"/>
              <a:t>markers are the measured values</a:t>
            </a:r>
            <a:endParaRPr lang="en-US" sz="1200" dirty="0"/>
          </a:p>
        </p:txBody>
      </p:sp>
      <p:sp>
        <p:nvSpPr>
          <p:cNvPr id="7" name="TextBox 6"/>
          <p:cNvSpPr txBox="1"/>
          <p:nvPr/>
        </p:nvSpPr>
        <p:spPr>
          <a:xfrm>
            <a:off x="1626110" y="5791200"/>
            <a:ext cx="5410200" cy="276999"/>
          </a:xfrm>
          <a:prstGeom prst="rect">
            <a:avLst/>
          </a:prstGeom>
          <a:noFill/>
        </p:spPr>
        <p:txBody>
          <a:bodyPr wrap="square" rtlCol="0">
            <a:spAutoFit/>
          </a:bodyPr>
          <a:lstStyle/>
          <a:p>
            <a:r>
              <a:rPr lang="en-US" sz="1200" dirty="0" smtClean="0">
                <a:solidFill>
                  <a:srgbClr val="0070C0"/>
                </a:solidFill>
              </a:rPr>
              <a:t>85033E Short:  L = 2.0765e-12 - 1.0854e-22*f + 2.1705e-33*f</a:t>
            </a:r>
            <a:r>
              <a:rPr lang="en-US" sz="1200" baseline="30000" dirty="0" smtClean="0">
                <a:solidFill>
                  <a:srgbClr val="0070C0"/>
                </a:solidFill>
              </a:rPr>
              <a:t>2</a:t>
            </a:r>
            <a:r>
              <a:rPr lang="en-US" sz="1200" dirty="0" smtClean="0">
                <a:solidFill>
                  <a:srgbClr val="0070C0"/>
                </a:solidFill>
              </a:rPr>
              <a:t> - 1e-44*f</a:t>
            </a:r>
            <a:r>
              <a:rPr lang="en-US" sz="1200" baseline="30000" dirty="0" smtClean="0">
                <a:solidFill>
                  <a:srgbClr val="0070C0"/>
                </a:solidFill>
              </a:rPr>
              <a:t>3</a:t>
            </a:r>
            <a:r>
              <a:rPr lang="en-US" sz="1200" dirty="0" smtClean="0">
                <a:solidFill>
                  <a:srgbClr val="0070C0"/>
                </a:solidFill>
              </a:rPr>
              <a:t>   Henries</a:t>
            </a:r>
          </a:p>
        </p:txBody>
      </p:sp>
      <p:cxnSp>
        <p:nvCxnSpPr>
          <p:cNvPr id="8" name="Straight Arrow Connector 7"/>
          <p:cNvCxnSpPr/>
          <p:nvPr/>
        </p:nvCxnSpPr>
        <p:spPr>
          <a:xfrm flipV="1">
            <a:off x="2943225" y="4977199"/>
            <a:ext cx="233781" cy="766376"/>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5414" y="760511"/>
            <a:ext cx="3728649" cy="307777"/>
          </a:xfrm>
          <a:prstGeom prst="rect">
            <a:avLst/>
          </a:prstGeom>
          <a:noFill/>
        </p:spPr>
        <p:txBody>
          <a:bodyPr wrap="none" rtlCol="0">
            <a:spAutoFit/>
          </a:bodyPr>
          <a:lstStyle/>
          <a:p>
            <a:r>
              <a:rPr lang="en-US" sz="1400" dirty="0" smtClean="0"/>
              <a:t>A little closer to the model than the other delay. </a:t>
            </a:r>
            <a:endParaRPr lang="en-US" sz="1400" dirty="0"/>
          </a:p>
        </p:txBody>
      </p:sp>
      <p:sp>
        <p:nvSpPr>
          <p:cNvPr id="9" name="TextBox 8"/>
          <p:cNvSpPr txBox="1"/>
          <p:nvPr/>
        </p:nvSpPr>
        <p:spPr>
          <a:xfrm>
            <a:off x="3315085" y="240268"/>
            <a:ext cx="2513830" cy="369332"/>
          </a:xfrm>
          <a:prstGeom prst="rect">
            <a:avLst/>
          </a:prstGeom>
          <a:noFill/>
        </p:spPr>
        <p:txBody>
          <a:bodyPr wrap="none" rtlCol="0">
            <a:spAutoFit/>
          </a:bodyPr>
          <a:lstStyle/>
          <a:p>
            <a:r>
              <a:rPr lang="en-US" dirty="0" smtClean="0"/>
              <a:t>85033-60020 Male Short</a:t>
            </a:r>
            <a:endParaRPr lang="en-US" dirty="0"/>
          </a:p>
        </p:txBody>
      </p:sp>
    </p:spTree>
    <p:extLst>
      <p:ext uri="{BB962C8B-B14F-4D97-AF65-F5344CB8AC3E}">
        <p14:creationId xmlns:p14="http://schemas.microsoft.com/office/powerpoint/2010/main" val="68266585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161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1989" y="628651"/>
            <a:ext cx="5305010" cy="3486150"/>
          </a:xfrm>
          <a:prstGeom prst="rect">
            <a:avLst/>
          </a:prstGeom>
        </p:spPr>
      </p:pic>
      <p:sp>
        <p:nvSpPr>
          <p:cNvPr id="4" name="TextBox 3"/>
          <p:cNvSpPr txBox="1"/>
          <p:nvPr/>
        </p:nvSpPr>
        <p:spPr>
          <a:xfrm>
            <a:off x="533400" y="990600"/>
            <a:ext cx="2667000" cy="2308324"/>
          </a:xfrm>
          <a:prstGeom prst="rect">
            <a:avLst/>
          </a:prstGeom>
          <a:noFill/>
        </p:spPr>
        <p:txBody>
          <a:bodyPr wrap="square" rtlCol="0">
            <a:spAutoFit/>
          </a:bodyPr>
          <a:lstStyle/>
          <a:p>
            <a:r>
              <a:rPr lang="en-US" sz="1200" dirty="0" smtClean="0"/>
              <a:t>Turn on the markers.  A Short’s phase starts at 180 degs.  Here, in order to scale it better, I subtracted a Phase Offset of 180 degs.  Reading off the phase values:</a:t>
            </a:r>
          </a:p>
          <a:p>
            <a:r>
              <a:rPr lang="en-US" sz="1200" dirty="0" smtClean="0"/>
              <a:t>300 MHz:    -0.35805 degs</a:t>
            </a:r>
          </a:p>
          <a:p>
            <a:r>
              <a:rPr lang="en-US" sz="1200" dirty="0" smtClean="0"/>
              <a:t>600 MHz:    -0.55543 degs</a:t>
            </a:r>
          </a:p>
          <a:p>
            <a:r>
              <a:rPr lang="en-US" sz="1200" dirty="0" smtClean="0"/>
              <a:t>1 GHz:         -0.64117  degs</a:t>
            </a:r>
          </a:p>
          <a:p>
            <a:r>
              <a:rPr lang="en-US" sz="1200" dirty="0"/>
              <a:t>3</a:t>
            </a:r>
            <a:r>
              <a:rPr lang="en-US" sz="1200" dirty="0" smtClean="0"/>
              <a:t> GHz:         -702.28    degs</a:t>
            </a:r>
          </a:p>
          <a:p>
            <a:endParaRPr lang="en-US" sz="1200" dirty="0"/>
          </a:p>
          <a:p>
            <a:r>
              <a:rPr lang="en-US" sz="1200" dirty="0" smtClean="0"/>
              <a:t>Of course, you should add back 180 degs, to get the true phase.</a:t>
            </a:r>
            <a:endParaRPr lang="en-US" sz="1200" dirty="0"/>
          </a:p>
        </p:txBody>
      </p:sp>
      <p:sp>
        <p:nvSpPr>
          <p:cNvPr id="5" name="Oval 4"/>
          <p:cNvSpPr/>
          <p:nvPr/>
        </p:nvSpPr>
        <p:spPr>
          <a:xfrm>
            <a:off x="8277225" y="2381250"/>
            <a:ext cx="781050" cy="3194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0" y="6400800"/>
            <a:ext cx="5333999" cy="276999"/>
          </a:xfrm>
          <a:prstGeom prst="rect">
            <a:avLst/>
          </a:prstGeom>
          <a:noFill/>
        </p:spPr>
        <p:txBody>
          <a:bodyPr wrap="square" rtlCol="0">
            <a:spAutoFit/>
          </a:bodyPr>
          <a:lstStyle/>
          <a:p>
            <a:r>
              <a:rPr lang="en-US" sz="1200" dirty="0" smtClean="0"/>
              <a:t>Turn Electrical Delay back to zero before the next measurement.  Leave PExt on.</a:t>
            </a:r>
            <a:endParaRPr lang="en-US" sz="1200" dirty="0"/>
          </a:p>
        </p:txBody>
      </p:sp>
      <p:sp>
        <p:nvSpPr>
          <p:cNvPr id="8" name="TextBox 7"/>
          <p:cNvSpPr txBox="1"/>
          <p:nvPr/>
        </p:nvSpPr>
        <p:spPr>
          <a:xfrm>
            <a:off x="3315085" y="240268"/>
            <a:ext cx="2513830" cy="369332"/>
          </a:xfrm>
          <a:prstGeom prst="rect">
            <a:avLst/>
          </a:prstGeom>
          <a:noFill/>
        </p:spPr>
        <p:txBody>
          <a:bodyPr wrap="none" rtlCol="0">
            <a:spAutoFit/>
          </a:bodyPr>
          <a:lstStyle/>
          <a:p>
            <a:r>
              <a:rPr lang="en-US" dirty="0" smtClean="0"/>
              <a:t>85033-60020 Male Short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3289399"/>
            <a:ext cx="3911600" cy="3017520"/>
          </a:xfrm>
          <a:prstGeom prst="rect">
            <a:avLst/>
          </a:prstGeom>
        </p:spPr>
      </p:pic>
      <p:sp>
        <p:nvSpPr>
          <p:cNvPr id="9" name="TextBox 8"/>
          <p:cNvSpPr txBox="1"/>
          <p:nvPr/>
        </p:nvSpPr>
        <p:spPr>
          <a:xfrm>
            <a:off x="228600" y="3937337"/>
            <a:ext cx="2995494" cy="1015663"/>
          </a:xfrm>
          <a:prstGeom prst="rect">
            <a:avLst/>
          </a:prstGeom>
          <a:noFill/>
        </p:spPr>
        <p:txBody>
          <a:bodyPr wrap="square" rtlCol="0">
            <a:spAutoFit/>
          </a:bodyPr>
          <a:lstStyle/>
          <a:p>
            <a:r>
              <a:rPr lang="en-US" sz="1200" dirty="0" smtClean="0"/>
              <a:t>Reading off the LogMag S11 values:</a:t>
            </a:r>
          </a:p>
          <a:p>
            <a:r>
              <a:rPr lang="en-US" sz="1200" dirty="0" smtClean="0"/>
              <a:t>300 MHz:    -0.0245  dB</a:t>
            </a:r>
          </a:p>
          <a:p>
            <a:r>
              <a:rPr lang="en-US" sz="1200" dirty="0" smtClean="0"/>
              <a:t>600 MHz:    -0.0559  dB</a:t>
            </a:r>
          </a:p>
          <a:p>
            <a:r>
              <a:rPr lang="en-US" sz="1200" dirty="0" smtClean="0"/>
              <a:t>1 GHz:         -0.0635  dB</a:t>
            </a:r>
          </a:p>
          <a:p>
            <a:r>
              <a:rPr lang="en-US" sz="1200" dirty="0"/>
              <a:t>3</a:t>
            </a:r>
            <a:r>
              <a:rPr lang="en-US" sz="1200" dirty="0" smtClean="0"/>
              <a:t> GHz:         -0.0887 dB</a:t>
            </a:r>
            <a:endParaRPr lang="en-US" sz="1200" dirty="0"/>
          </a:p>
        </p:txBody>
      </p:sp>
    </p:spTree>
    <p:extLst>
      <p:ext uri="{BB962C8B-B14F-4D97-AF65-F5344CB8AC3E}">
        <p14:creationId xmlns:p14="http://schemas.microsoft.com/office/powerpoint/2010/main" val="374542564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2571750"/>
            <a:ext cx="4810570" cy="3676650"/>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303" y="692839"/>
            <a:ext cx="2981297" cy="1993210"/>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162</a:t>
            </a:fld>
            <a:endParaRPr lang="en-US"/>
          </a:p>
        </p:txBody>
      </p:sp>
      <p:sp>
        <p:nvSpPr>
          <p:cNvPr id="5" name="TextBox 4"/>
          <p:cNvSpPr txBox="1"/>
          <p:nvPr/>
        </p:nvSpPr>
        <p:spPr>
          <a:xfrm>
            <a:off x="2129793" y="228600"/>
            <a:ext cx="4884414" cy="369332"/>
          </a:xfrm>
          <a:prstGeom prst="rect">
            <a:avLst/>
          </a:prstGeom>
          <a:noFill/>
        </p:spPr>
        <p:txBody>
          <a:bodyPr wrap="none" rtlCol="0">
            <a:spAutoFit/>
          </a:bodyPr>
          <a:lstStyle/>
          <a:p>
            <a:r>
              <a:rPr lang="en-US" dirty="0"/>
              <a:t>7</a:t>
            </a:r>
            <a:r>
              <a:rPr lang="en-US" dirty="0" smtClean="0"/>
              <a:t>.  Verifying the 85033-60016 Male Load Standard</a:t>
            </a:r>
            <a:endParaRPr lang="en-US" dirty="0"/>
          </a:p>
        </p:txBody>
      </p:sp>
      <p:sp>
        <p:nvSpPr>
          <p:cNvPr id="6" name="TextBox 5"/>
          <p:cNvSpPr txBox="1"/>
          <p:nvPr/>
        </p:nvSpPr>
        <p:spPr>
          <a:xfrm>
            <a:off x="152400" y="3105090"/>
            <a:ext cx="3352800" cy="400110"/>
          </a:xfrm>
          <a:prstGeom prst="rect">
            <a:avLst/>
          </a:prstGeom>
          <a:noFill/>
        </p:spPr>
        <p:txBody>
          <a:bodyPr wrap="square" rtlCol="0">
            <a:spAutoFit/>
          </a:bodyPr>
          <a:lstStyle/>
          <a:p>
            <a:r>
              <a:rPr lang="en-US" sz="1000" dirty="0" smtClean="0"/>
              <a:t>LogMag S11 at 10 dB/division.  Everywhere less than -45 dB.  Looks good.</a:t>
            </a:r>
            <a:endParaRPr lang="en-US" sz="1000" dirty="0"/>
          </a:p>
        </p:txBody>
      </p:sp>
      <p:sp>
        <p:nvSpPr>
          <p:cNvPr id="7" name="TextBox 6"/>
          <p:cNvSpPr txBox="1"/>
          <p:nvPr/>
        </p:nvSpPr>
        <p:spPr>
          <a:xfrm>
            <a:off x="1977940" y="2855374"/>
            <a:ext cx="1451038" cy="246221"/>
          </a:xfrm>
          <a:prstGeom prst="rect">
            <a:avLst/>
          </a:prstGeom>
          <a:noFill/>
        </p:spPr>
        <p:txBody>
          <a:bodyPr wrap="none" rtlCol="0">
            <a:spAutoFit/>
          </a:bodyPr>
          <a:lstStyle/>
          <a:p>
            <a:r>
              <a:rPr lang="en-US" sz="1000" dirty="0" smtClean="0"/>
              <a:t>85033-60016 Male Load</a:t>
            </a:r>
            <a:endParaRPr lang="en-US" sz="1000" dirty="0"/>
          </a:p>
        </p:txBody>
      </p:sp>
      <p:sp>
        <p:nvSpPr>
          <p:cNvPr id="8" name="TextBox 7"/>
          <p:cNvSpPr txBox="1"/>
          <p:nvPr/>
        </p:nvSpPr>
        <p:spPr>
          <a:xfrm>
            <a:off x="3276600" y="1219200"/>
            <a:ext cx="1483098" cy="246221"/>
          </a:xfrm>
          <a:prstGeom prst="rect">
            <a:avLst/>
          </a:prstGeom>
          <a:noFill/>
        </p:spPr>
        <p:txBody>
          <a:bodyPr wrap="none" rtlCol="0">
            <a:spAutoFit/>
          </a:bodyPr>
          <a:lstStyle/>
          <a:p>
            <a:r>
              <a:rPr lang="en-US" sz="1000" dirty="0" smtClean="0"/>
              <a:t>Set Electrical Delay to off</a:t>
            </a:r>
            <a:endParaRPr lang="en-US" sz="1000" dirty="0"/>
          </a:p>
        </p:txBody>
      </p:sp>
      <p:sp>
        <p:nvSpPr>
          <p:cNvPr id="10" name="TextBox 9"/>
          <p:cNvSpPr txBox="1"/>
          <p:nvPr/>
        </p:nvSpPr>
        <p:spPr>
          <a:xfrm>
            <a:off x="4871357" y="1035771"/>
            <a:ext cx="3663043" cy="461665"/>
          </a:xfrm>
          <a:prstGeom prst="rect">
            <a:avLst/>
          </a:prstGeom>
          <a:noFill/>
        </p:spPr>
        <p:txBody>
          <a:bodyPr wrap="square" rtlCol="0">
            <a:spAutoFit/>
          </a:bodyPr>
          <a:lstStyle/>
          <a:p>
            <a:r>
              <a:rPr lang="en-US" sz="1200" dirty="0" smtClean="0">
                <a:solidFill>
                  <a:srgbClr val="FF0000"/>
                </a:solidFill>
              </a:rPr>
              <a:t>Load:        C = L = Offset delay = Insertion loss = 0</a:t>
            </a:r>
          </a:p>
          <a:p>
            <a:r>
              <a:rPr lang="en-US" sz="1200" dirty="0" smtClean="0">
                <a:solidFill>
                  <a:srgbClr val="FF0000"/>
                </a:solidFill>
              </a:rPr>
              <a:t>                  Z </a:t>
            </a:r>
            <a:r>
              <a:rPr lang="en-US" sz="1200" dirty="0">
                <a:solidFill>
                  <a:srgbClr val="FF0000"/>
                </a:solidFill>
              </a:rPr>
              <a:t>= 50 </a:t>
            </a:r>
            <a:r>
              <a:rPr lang="en-US" sz="1200" dirty="0" smtClean="0">
                <a:solidFill>
                  <a:srgbClr val="FF0000"/>
                </a:solidFill>
                <a:latin typeface="Symbol" pitchFamily="18" charset="2"/>
              </a:rPr>
              <a:t>W </a:t>
            </a:r>
            <a:r>
              <a:rPr lang="en-US" sz="1200" dirty="0" smtClean="0">
                <a:solidFill>
                  <a:srgbClr val="FF0000"/>
                </a:solidFill>
              </a:rPr>
              <a:t> real</a:t>
            </a:r>
          </a:p>
        </p:txBody>
      </p:sp>
      <p:cxnSp>
        <p:nvCxnSpPr>
          <p:cNvPr id="12" name="Straight Arrow Connector 11"/>
          <p:cNvCxnSpPr/>
          <p:nvPr/>
        </p:nvCxnSpPr>
        <p:spPr>
          <a:xfrm flipV="1">
            <a:off x="2552700" y="2314575"/>
            <a:ext cx="188859" cy="5715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886200" y="1905000"/>
            <a:ext cx="5257800" cy="553998"/>
          </a:xfrm>
          <a:prstGeom prst="rect">
            <a:avLst/>
          </a:prstGeom>
          <a:noFill/>
        </p:spPr>
        <p:txBody>
          <a:bodyPr wrap="square" rtlCol="0">
            <a:spAutoFit/>
          </a:bodyPr>
          <a:lstStyle/>
          <a:p>
            <a:r>
              <a:rPr lang="en-US" sz="1000" dirty="0" smtClean="0"/>
              <a:t>For a Load measurement (the Load is not a reflection-type standard like the Open or Short) it doesn’t really matter whether or not you leave Port Extension on.  Here, I’ve turned it off. Electrical Delay is also off.</a:t>
            </a:r>
            <a:endParaRPr lang="en-US" sz="1000" dirty="0"/>
          </a:p>
        </p:txBody>
      </p:sp>
      <p:sp>
        <p:nvSpPr>
          <p:cNvPr id="26" name="TextBox 25"/>
          <p:cNvSpPr txBox="1"/>
          <p:nvPr/>
        </p:nvSpPr>
        <p:spPr>
          <a:xfrm>
            <a:off x="1785950" y="6339155"/>
            <a:ext cx="6593327" cy="400110"/>
          </a:xfrm>
          <a:prstGeom prst="rect">
            <a:avLst/>
          </a:prstGeom>
          <a:noFill/>
        </p:spPr>
        <p:txBody>
          <a:bodyPr wrap="square" rtlCol="0">
            <a:spAutoFit/>
          </a:bodyPr>
          <a:lstStyle/>
          <a:p>
            <a:r>
              <a:rPr lang="en-US" sz="1000" dirty="0" smtClean="0"/>
              <a:t>The scale of this Smith Chart is zoomed in to a radius of 0.1.  Notice that the trace is in the upper half plane (inductive).  If it was perfectly matched, the trace would be on the real axis (at 50 ohms).</a:t>
            </a:r>
            <a:endParaRPr lang="en-US" sz="1000" dirty="0"/>
          </a:p>
        </p:txBody>
      </p:sp>
    </p:spTree>
    <p:extLst>
      <p:ext uri="{BB962C8B-B14F-4D97-AF65-F5344CB8AC3E}">
        <p14:creationId xmlns:p14="http://schemas.microsoft.com/office/powerpoint/2010/main" val="32261972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163</a:t>
            </a:fld>
            <a:endParaRPr lang="en-US"/>
          </a:p>
        </p:txBody>
      </p:sp>
      <p:sp>
        <p:nvSpPr>
          <p:cNvPr id="6" name="TextBox 5"/>
          <p:cNvSpPr txBox="1"/>
          <p:nvPr/>
        </p:nvSpPr>
        <p:spPr>
          <a:xfrm>
            <a:off x="243913" y="2914471"/>
            <a:ext cx="2346888" cy="1200329"/>
          </a:xfrm>
          <a:prstGeom prst="rect">
            <a:avLst/>
          </a:prstGeom>
          <a:noFill/>
        </p:spPr>
        <p:txBody>
          <a:bodyPr wrap="square" rtlCol="0">
            <a:spAutoFit/>
          </a:bodyPr>
          <a:lstStyle/>
          <a:p>
            <a:r>
              <a:rPr lang="en-US" sz="1200" dirty="0" smtClean="0"/>
              <a:t>Turn on markers and read off the inductance values:</a:t>
            </a:r>
          </a:p>
          <a:p>
            <a:r>
              <a:rPr lang="en-US" sz="1200" dirty="0" smtClean="0"/>
              <a:t>300 MHz:    110.62  pH</a:t>
            </a:r>
          </a:p>
          <a:p>
            <a:r>
              <a:rPr lang="en-US" sz="1200" dirty="0" smtClean="0"/>
              <a:t>600 MHz:    57.754  pH</a:t>
            </a:r>
          </a:p>
          <a:p>
            <a:r>
              <a:rPr lang="en-US" sz="1200" dirty="0" smtClean="0"/>
              <a:t>1 GHz:         33.231 </a:t>
            </a:r>
            <a:r>
              <a:rPr lang="en-US" sz="1200" dirty="0"/>
              <a:t> </a:t>
            </a:r>
            <a:r>
              <a:rPr lang="en-US" sz="1200" dirty="0" smtClean="0"/>
              <a:t>pH</a:t>
            </a:r>
          </a:p>
          <a:p>
            <a:r>
              <a:rPr lang="en-US" sz="1200" dirty="0"/>
              <a:t>3</a:t>
            </a:r>
            <a:r>
              <a:rPr lang="en-US" sz="1200" dirty="0" smtClean="0"/>
              <a:t> GHz:         7.1608  pH</a:t>
            </a:r>
          </a:p>
        </p:txBody>
      </p:sp>
      <p:sp>
        <p:nvSpPr>
          <p:cNvPr id="13" name="TextBox 12"/>
          <p:cNvSpPr txBox="1"/>
          <p:nvPr/>
        </p:nvSpPr>
        <p:spPr>
          <a:xfrm>
            <a:off x="3315085" y="240268"/>
            <a:ext cx="2459328" cy="369332"/>
          </a:xfrm>
          <a:prstGeom prst="rect">
            <a:avLst/>
          </a:prstGeom>
          <a:noFill/>
        </p:spPr>
        <p:txBody>
          <a:bodyPr wrap="none" rtlCol="0">
            <a:spAutoFit/>
          </a:bodyPr>
          <a:lstStyle/>
          <a:p>
            <a:r>
              <a:rPr lang="en-US" dirty="0" smtClean="0"/>
              <a:t>85033-60016 Male Load</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1685" y="990600"/>
            <a:ext cx="6090386" cy="4724400"/>
          </a:xfrm>
          <a:prstGeom prst="rect">
            <a:avLst/>
          </a:prstGeom>
        </p:spPr>
      </p:pic>
    </p:spTree>
    <p:extLst>
      <p:ext uri="{BB962C8B-B14F-4D97-AF65-F5344CB8AC3E}">
        <p14:creationId xmlns:p14="http://schemas.microsoft.com/office/powerpoint/2010/main" val="136524437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164</a:t>
            </a:fld>
            <a:endParaRPr lang="en-US"/>
          </a:p>
        </p:txBody>
      </p:sp>
      <p:sp>
        <p:nvSpPr>
          <p:cNvPr id="8" name="TextBox 7"/>
          <p:cNvSpPr txBox="1"/>
          <p:nvPr/>
        </p:nvSpPr>
        <p:spPr>
          <a:xfrm>
            <a:off x="533400" y="1143000"/>
            <a:ext cx="2667000" cy="1200329"/>
          </a:xfrm>
          <a:prstGeom prst="rect">
            <a:avLst/>
          </a:prstGeom>
          <a:noFill/>
        </p:spPr>
        <p:txBody>
          <a:bodyPr wrap="square" rtlCol="0">
            <a:spAutoFit/>
          </a:bodyPr>
          <a:lstStyle/>
          <a:p>
            <a:r>
              <a:rPr lang="en-US" sz="1200" dirty="0" smtClean="0"/>
              <a:t>Turn on the markers.  Reading off the phase values:</a:t>
            </a:r>
          </a:p>
          <a:p>
            <a:r>
              <a:rPr lang="en-US" sz="1200" dirty="0" smtClean="0"/>
              <a:t>300 MHz:    38.271   degs</a:t>
            </a:r>
          </a:p>
          <a:p>
            <a:r>
              <a:rPr lang="en-US" sz="1200" dirty="0" smtClean="0"/>
              <a:t>600 MHz:    28.698   degs</a:t>
            </a:r>
          </a:p>
          <a:p>
            <a:r>
              <a:rPr lang="en-US" sz="1200" dirty="0" smtClean="0"/>
              <a:t>1 GHz:         26.474   degs</a:t>
            </a:r>
          </a:p>
          <a:p>
            <a:r>
              <a:rPr lang="en-US" sz="1200" dirty="0"/>
              <a:t>3</a:t>
            </a:r>
            <a:r>
              <a:rPr lang="en-US" sz="1200" dirty="0" smtClean="0"/>
              <a:t> GHz:         39.610   degs</a:t>
            </a:r>
          </a:p>
        </p:txBody>
      </p:sp>
      <p:sp>
        <p:nvSpPr>
          <p:cNvPr id="13" name="TextBox 12"/>
          <p:cNvSpPr txBox="1"/>
          <p:nvPr/>
        </p:nvSpPr>
        <p:spPr>
          <a:xfrm>
            <a:off x="3315085" y="240268"/>
            <a:ext cx="2459328" cy="369332"/>
          </a:xfrm>
          <a:prstGeom prst="rect">
            <a:avLst/>
          </a:prstGeom>
          <a:noFill/>
        </p:spPr>
        <p:txBody>
          <a:bodyPr wrap="none" rtlCol="0">
            <a:spAutoFit/>
          </a:bodyPr>
          <a:lstStyle/>
          <a:p>
            <a:r>
              <a:rPr lang="en-US" dirty="0" smtClean="0"/>
              <a:t>85033-60016 Male Load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838200"/>
            <a:ext cx="4246852" cy="323367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3352800"/>
            <a:ext cx="4205654" cy="3124200"/>
          </a:xfrm>
          <a:prstGeom prst="rect">
            <a:avLst/>
          </a:prstGeom>
        </p:spPr>
      </p:pic>
      <p:sp>
        <p:nvSpPr>
          <p:cNvPr id="14" name="TextBox 13"/>
          <p:cNvSpPr txBox="1"/>
          <p:nvPr/>
        </p:nvSpPr>
        <p:spPr>
          <a:xfrm>
            <a:off x="228600" y="3937337"/>
            <a:ext cx="2995494" cy="1200329"/>
          </a:xfrm>
          <a:prstGeom prst="rect">
            <a:avLst/>
          </a:prstGeom>
          <a:noFill/>
        </p:spPr>
        <p:txBody>
          <a:bodyPr wrap="square" rtlCol="0">
            <a:spAutoFit/>
          </a:bodyPr>
          <a:lstStyle/>
          <a:p>
            <a:r>
              <a:rPr lang="en-US" sz="1200" dirty="0" smtClean="0"/>
              <a:t>Of most interest for a Load, is the Return Loss:  Reading off the LogMag S11 values:</a:t>
            </a:r>
          </a:p>
          <a:p>
            <a:r>
              <a:rPr lang="en-US" sz="1200" dirty="0" smtClean="0"/>
              <a:t>300 MHz:    -49.502  dB</a:t>
            </a:r>
          </a:p>
          <a:p>
            <a:r>
              <a:rPr lang="en-US" sz="1200" dirty="0" smtClean="0"/>
              <a:t>600 MHz:    -46.944  dB</a:t>
            </a:r>
          </a:p>
          <a:p>
            <a:r>
              <a:rPr lang="en-US" sz="1200" dirty="0" smtClean="0"/>
              <a:t>1 GHz:         -46.662  dB</a:t>
            </a:r>
          </a:p>
          <a:p>
            <a:r>
              <a:rPr lang="en-US" sz="1200" dirty="0"/>
              <a:t>3</a:t>
            </a:r>
            <a:r>
              <a:rPr lang="en-US" sz="1200" dirty="0" smtClean="0"/>
              <a:t> GHz:         -53.513  dB</a:t>
            </a:r>
            <a:endParaRPr lang="en-US" sz="1200" dirty="0"/>
          </a:p>
        </p:txBody>
      </p:sp>
      <p:sp>
        <p:nvSpPr>
          <p:cNvPr id="15" name="TextBox 14"/>
          <p:cNvSpPr txBox="1"/>
          <p:nvPr/>
        </p:nvSpPr>
        <p:spPr>
          <a:xfrm>
            <a:off x="228600" y="5715000"/>
            <a:ext cx="2995494" cy="276999"/>
          </a:xfrm>
          <a:prstGeom prst="rect">
            <a:avLst/>
          </a:prstGeom>
          <a:noFill/>
        </p:spPr>
        <p:txBody>
          <a:bodyPr wrap="square" rtlCol="0">
            <a:spAutoFit/>
          </a:bodyPr>
          <a:lstStyle/>
          <a:p>
            <a:r>
              <a:rPr lang="en-US" sz="1200" dirty="0" smtClean="0"/>
              <a:t>Less than 45 dB return </a:t>
            </a:r>
            <a:r>
              <a:rPr lang="en-US" sz="1200" dirty="0"/>
              <a:t>l</a:t>
            </a:r>
            <a:r>
              <a:rPr lang="en-US" sz="1200" dirty="0" smtClean="0"/>
              <a:t>oss.  Good.</a:t>
            </a:r>
            <a:endParaRPr lang="en-US" sz="1200" dirty="0"/>
          </a:p>
        </p:txBody>
      </p:sp>
    </p:spTree>
    <p:extLst>
      <p:ext uri="{BB962C8B-B14F-4D97-AF65-F5344CB8AC3E}">
        <p14:creationId xmlns:p14="http://schemas.microsoft.com/office/powerpoint/2010/main" val="41055159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75" y="950947"/>
            <a:ext cx="3052389" cy="1963703"/>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165</a:t>
            </a:fld>
            <a:endParaRPr lang="en-US"/>
          </a:p>
        </p:txBody>
      </p:sp>
      <p:sp>
        <p:nvSpPr>
          <p:cNvPr id="6" name="TextBox 5"/>
          <p:cNvSpPr txBox="1"/>
          <p:nvPr/>
        </p:nvSpPr>
        <p:spPr>
          <a:xfrm>
            <a:off x="2100137" y="228600"/>
            <a:ext cx="4943726" cy="369332"/>
          </a:xfrm>
          <a:prstGeom prst="rect">
            <a:avLst/>
          </a:prstGeom>
          <a:noFill/>
        </p:spPr>
        <p:txBody>
          <a:bodyPr wrap="none" rtlCol="0">
            <a:spAutoFit/>
          </a:bodyPr>
          <a:lstStyle/>
          <a:p>
            <a:r>
              <a:rPr lang="en-US" dirty="0"/>
              <a:t>8</a:t>
            </a:r>
            <a:r>
              <a:rPr lang="en-US" dirty="0" smtClean="0"/>
              <a:t>.  Verifying the 85052-60008 Male Open Standard</a:t>
            </a:r>
            <a:endParaRPr lang="en-US" dirty="0"/>
          </a:p>
        </p:txBody>
      </p:sp>
      <p:sp>
        <p:nvSpPr>
          <p:cNvPr id="8" name="TextBox 7"/>
          <p:cNvSpPr txBox="1"/>
          <p:nvPr/>
        </p:nvSpPr>
        <p:spPr>
          <a:xfrm>
            <a:off x="1828800" y="3030379"/>
            <a:ext cx="1484702" cy="246221"/>
          </a:xfrm>
          <a:prstGeom prst="rect">
            <a:avLst/>
          </a:prstGeom>
          <a:noFill/>
        </p:spPr>
        <p:txBody>
          <a:bodyPr wrap="none" rtlCol="0">
            <a:spAutoFit/>
          </a:bodyPr>
          <a:lstStyle/>
          <a:p>
            <a:r>
              <a:rPr lang="en-US" sz="1000" dirty="0" smtClean="0"/>
              <a:t>85052-60008 Male Open</a:t>
            </a:r>
            <a:endParaRPr lang="en-US" sz="1000" dirty="0"/>
          </a:p>
        </p:txBody>
      </p:sp>
      <p:cxnSp>
        <p:nvCxnSpPr>
          <p:cNvPr id="9" name="Straight Arrow Connector 8"/>
          <p:cNvCxnSpPr/>
          <p:nvPr/>
        </p:nvCxnSpPr>
        <p:spPr>
          <a:xfrm flipV="1">
            <a:off x="2809875" y="2828926"/>
            <a:ext cx="352425" cy="2381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682176" y="2524124"/>
            <a:ext cx="332275" cy="21907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953125" y="2334339"/>
            <a:ext cx="2398908" cy="246221"/>
          </a:xfrm>
          <a:prstGeom prst="rect">
            <a:avLst/>
          </a:prstGeom>
          <a:noFill/>
        </p:spPr>
        <p:txBody>
          <a:bodyPr wrap="square" rtlCol="0">
            <a:spAutoFit/>
          </a:bodyPr>
          <a:lstStyle/>
          <a:p>
            <a:r>
              <a:rPr lang="en-US" sz="1000" dirty="0" smtClean="0"/>
              <a:t>Electrical Delay is not on.</a:t>
            </a:r>
            <a:endParaRPr lang="en-US" sz="1000" dirty="0"/>
          </a:p>
        </p:txBody>
      </p:sp>
      <p:sp>
        <p:nvSpPr>
          <p:cNvPr id="12" name="TextBox 11"/>
          <p:cNvSpPr txBox="1"/>
          <p:nvPr/>
        </p:nvSpPr>
        <p:spPr>
          <a:xfrm>
            <a:off x="3385764" y="1809687"/>
            <a:ext cx="2672136" cy="400110"/>
          </a:xfrm>
          <a:prstGeom prst="rect">
            <a:avLst/>
          </a:prstGeom>
          <a:noFill/>
        </p:spPr>
        <p:txBody>
          <a:bodyPr wrap="square" rtlCol="0">
            <a:spAutoFit/>
          </a:bodyPr>
          <a:lstStyle/>
          <a:p>
            <a:r>
              <a:rPr lang="en-US" sz="1000" dirty="0" smtClean="0"/>
              <a:t>Turn PExt back on (95 ps to account for f-f adapter) in this reflection-type measurement.</a:t>
            </a:r>
            <a:endParaRPr lang="en-US" sz="1000" dirty="0"/>
          </a:p>
        </p:txBody>
      </p:sp>
      <p:sp>
        <p:nvSpPr>
          <p:cNvPr id="14" name="TextBox 13"/>
          <p:cNvSpPr txBox="1"/>
          <p:nvPr/>
        </p:nvSpPr>
        <p:spPr>
          <a:xfrm>
            <a:off x="3511103" y="822174"/>
            <a:ext cx="5562600" cy="830997"/>
          </a:xfrm>
          <a:prstGeom prst="rect">
            <a:avLst/>
          </a:prstGeom>
          <a:noFill/>
        </p:spPr>
        <p:txBody>
          <a:bodyPr wrap="square" rtlCol="0">
            <a:spAutoFit/>
          </a:bodyPr>
          <a:lstStyle/>
          <a:p>
            <a:r>
              <a:rPr lang="en-US" sz="1200" dirty="0" smtClean="0">
                <a:solidFill>
                  <a:srgbClr val="FF0000"/>
                </a:solidFill>
              </a:rPr>
              <a:t>Open:       C = 4.9433e-14 - 3.10131e-25*f + 2.31682e-35*f</a:t>
            </a:r>
            <a:r>
              <a:rPr lang="en-US" sz="1200" baseline="30000" dirty="0" smtClean="0">
                <a:solidFill>
                  <a:srgbClr val="FF0000"/>
                </a:solidFill>
              </a:rPr>
              <a:t>2</a:t>
            </a:r>
            <a:r>
              <a:rPr lang="en-US" sz="1200" dirty="0" smtClean="0">
                <a:solidFill>
                  <a:srgbClr val="FF0000"/>
                </a:solidFill>
              </a:rPr>
              <a:t> – 1.5966e-46*f</a:t>
            </a:r>
            <a:r>
              <a:rPr lang="en-US" sz="1200" baseline="30000" dirty="0" smtClean="0">
                <a:solidFill>
                  <a:srgbClr val="FF0000"/>
                </a:solidFill>
              </a:rPr>
              <a:t>3</a:t>
            </a:r>
            <a:r>
              <a:rPr lang="en-US" sz="1200" dirty="0" smtClean="0">
                <a:solidFill>
                  <a:srgbClr val="FF0000"/>
                </a:solidFill>
              </a:rPr>
              <a:t> Farads</a:t>
            </a:r>
          </a:p>
          <a:p>
            <a:r>
              <a:rPr lang="en-US" sz="1200" baseline="30000" dirty="0">
                <a:solidFill>
                  <a:srgbClr val="FF0000"/>
                </a:solidFill>
              </a:rPr>
              <a:t> </a:t>
            </a:r>
            <a:r>
              <a:rPr lang="en-US" sz="1200" baseline="30000" dirty="0" smtClean="0">
                <a:solidFill>
                  <a:srgbClr val="FF0000"/>
                </a:solidFill>
              </a:rPr>
              <a:t>          </a:t>
            </a:r>
            <a:r>
              <a:rPr lang="en-US" sz="1200" dirty="0">
                <a:solidFill>
                  <a:srgbClr val="FF0000"/>
                </a:solidFill>
              </a:rPr>
              <a:t> </a:t>
            </a:r>
            <a:r>
              <a:rPr lang="en-US" sz="1200" dirty="0" smtClean="0">
                <a:solidFill>
                  <a:srgbClr val="FF0000"/>
                </a:solidFill>
              </a:rPr>
              <a:t>          Z </a:t>
            </a:r>
            <a:r>
              <a:rPr lang="en-US" sz="1200" dirty="0">
                <a:solidFill>
                  <a:srgbClr val="FF0000"/>
                </a:solidFill>
              </a:rPr>
              <a:t>= 50 </a:t>
            </a:r>
            <a:r>
              <a:rPr lang="en-US" sz="1200" dirty="0" smtClean="0">
                <a:solidFill>
                  <a:srgbClr val="FF0000"/>
                </a:solidFill>
                <a:latin typeface="Symbol" pitchFamily="18" charset="2"/>
              </a:rPr>
              <a:t>W</a:t>
            </a:r>
            <a:r>
              <a:rPr lang="en-US" sz="1200" dirty="0" smtClean="0">
                <a:solidFill>
                  <a:srgbClr val="FF0000"/>
                </a:solidFill>
              </a:rPr>
              <a:t> real</a:t>
            </a:r>
            <a:endParaRPr lang="en-US" sz="1200" dirty="0">
              <a:solidFill>
                <a:srgbClr val="FF0000"/>
              </a:solidFill>
              <a:latin typeface="Symbol" pitchFamily="18" charset="2"/>
            </a:endParaRPr>
          </a:p>
          <a:p>
            <a:pPr marL="171450" indent="-171450">
              <a:buFont typeface="Symbol"/>
              <a:buChar char=" "/>
            </a:pPr>
            <a:r>
              <a:rPr lang="en-US" sz="1200" dirty="0">
                <a:solidFill>
                  <a:srgbClr val="FF0000"/>
                </a:solidFill>
              </a:rPr>
              <a:t>       </a:t>
            </a:r>
            <a:r>
              <a:rPr lang="en-US" sz="1200" dirty="0" smtClean="0">
                <a:solidFill>
                  <a:srgbClr val="FF0000"/>
                </a:solidFill>
              </a:rPr>
              <a:t>      Offset delay </a:t>
            </a:r>
            <a:r>
              <a:rPr lang="en-US" sz="1200" dirty="0">
                <a:solidFill>
                  <a:srgbClr val="FF0000"/>
                </a:solidFill>
              </a:rPr>
              <a:t>= </a:t>
            </a:r>
            <a:r>
              <a:rPr lang="en-US" sz="1200" dirty="0" smtClean="0">
                <a:solidFill>
                  <a:srgbClr val="FF0000"/>
                </a:solidFill>
              </a:rPr>
              <a:t>29.243 ps</a:t>
            </a:r>
            <a:r>
              <a:rPr lang="en-US" sz="1200" baseline="30000" dirty="0" smtClean="0">
                <a:solidFill>
                  <a:srgbClr val="FF0000"/>
                </a:solidFill>
              </a:rPr>
              <a:t>        </a:t>
            </a:r>
          </a:p>
          <a:p>
            <a:r>
              <a:rPr lang="en-US" sz="1200" dirty="0" smtClean="0">
                <a:solidFill>
                  <a:srgbClr val="FF0000"/>
                </a:solidFill>
              </a:rPr>
              <a:t>                  Insertion loss = 2.2 G</a:t>
            </a:r>
            <a:r>
              <a:rPr lang="en-US" sz="1200" dirty="0" smtClean="0">
                <a:solidFill>
                  <a:srgbClr val="FF0000"/>
                </a:solidFill>
                <a:latin typeface="Symbol" pitchFamily="18" charset="2"/>
              </a:rPr>
              <a:t>W</a:t>
            </a:r>
            <a:r>
              <a:rPr lang="en-US" sz="1200" dirty="0" smtClean="0">
                <a:solidFill>
                  <a:srgbClr val="FF0000"/>
                </a:solidFill>
              </a:rPr>
              <a:t>/s</a:t>
            </a:r>
          </a:p>
        </p:txBody>
      </p:sp>
      <p:sp>
        <p:nvSpPr>
          <p:cNvPr id="15" name="TextBox 14"/>
          <p:cNvSpPr txBox="1"/>
          <p:nvPr/>
        </p:nvSpPr>
        <p:spPr>
          <a:xfrm>
            <a:off x="342899" y="3429000"/>
            <a:ext cx="3446209" cy="400110"/>
          </a:xfrm>
          <a:prstGeom prst="rect">
            <a:avLst/>
          </a:prstGeom>
          <a:noFill/>
        </p:spPr>
        <p:txBody>
          <a:bodyPr wrap="square" rtlCol="0">
            <a:spAutoFit/>
          </a:bodyPr>
          <a:lstStyle/>
          <a:p>
            <a:r>
              <a:rPr lang="en-US" sz="1000" dirty="0" smtClean="0"/>
              <a:t>This LogMag S11 trace (0.05 dB/division) has a worst case, -0.15 dB.  Looks good.</a:t>
            </a:r>
            <a:endParaRPr lang="en-US" sz="1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0860" y="2743200"/>
            <a:ext cx="5069940" cy="3657600"/>
          </a:xfrm>
          <a:prstGeom prst="rect">
            <a:avLst/>
          </a:prstGeom>
        </p:spPr>
      </p:pic>
    </p:spTree>
    <p:extLst>
      <p:ext uri="{BB962C8B-B14F-4D97-AF65-F5344CB8AC3E}">
        <p14:creationId xmlns:p14="http://schemas.microsoft.com/office/powerpoint/2010/main" val="210322329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166</a:t>
            </a:fld>
            <a:endParaRPr lang="en-US"/>
          </a:p>
        </p:txBody>
      </p:sp>
      <p:sp>
        <p:nvSpPr>
          <p:cNvPr id="7" name="TextBox 6"/>
          <p:cNvSpPr txBox="1"/>
          <p:nvPr/>
        </p:nvSpPr>
        <p:spPr>
          <a:xfrm>
            <a:off x="136525" y="622025"/>
            <a:ext cx="4953000" cy="276999"/>
          </a:xfrm>
          <a:prstGeom prst="rect">
            <a:avLst/>
          </a:prstGeom>
          <a:noFill/>
        </p:spPr>
        <p:txBody>
          <a:bodyPr wrap="square" rtlCol="0">
            <a:spAutoFit/>
          </a:bodyPr>
          <a:lstStyle/>
          <a:p>
            <a:r>
              <a:rPr lang="en-US" sz="1200" dirty="0" smtClean="0"/>
              <a:t>Dial in an Electrical Delay value  for Port 1 of 2*29.243 ps = 58.486 ps:</a:t>
            </a:r>
            <a:endParaRPr lang="en-US" sz="1200" dirty="0"/>
          </a:p>
        </p:txBody>
      </p:sp>
      <p:sp>
        <p:nvSpPr>
          <p:cNvPr id="9" name="TextBox 8"/>
          <p:cNvSpPr txBox="1"/>
          <p:nvPr/>
        </p:nvSpPr>
        <p:spPr>
          <a:xfrm>
            <a:off x="1905000" y="5029200"/>
            <a:ext cx="2995494" cy="1200329"/>
          </a:xfrm>
          <a:prstGeom prst="rect">
            <a:avLst/>
          </a:prstGeom>
          <a:noFill/>
        </p:spPr>
        <p:txBody>
          <a:bodyPr wrap="square" rtlCol="0">
            <a:spAutoFit/>
          </a:bodyPr>
          <a:lstStyle/>
          <a:p>
            <a:r>
              <a:rPr lang="en-US" sz="1200" dirty="0" smtClean="0"/>
              <a:t>Now, turn on the markers to read off the capacitance values. </a:t>
            </a:r>
          </a:p>
          <a:p>
            <a:r>
              <a:rPr lang="en-US" sz="1200" dirty="0" smtClean="0"/>
              <a:t>300 MHz:    50.076 fF</a:t>
            </a:r>
          </a:p>
          <a:p>
            <a:r>
              <a:rPr lang="en-US" sz="1200" dirty="0" smtClean="0"/>
              <a:t>600 MHz:    49.047 fF</a:t>
            </a:r>
          </a:p>
          <a:p>
            <a:r>
              <a:rPr lang="en-US" sz="1200" dirty="0" smtClean="0"/>
              <a:t>1 GHz:         50.603 fF</a:t>
            </a:r>
          </a:p>
          <a:p>
            <a:r>
              <a:rPr lang="en-US" sz="1200" dirty="0"/>
              <a:t>3</a:t>
            </a:r>
            <a:r>
              <a:rPr lang="en-US" sz="1200" dirty="0" smtClean="0"/>
              <a:t> GHz:         53.152 fF</a:t>
            </a:r>
            <a:endParaRPr lang="en-US" sz="1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3048000"/>
            <a:ext cx="4346039" cy="33464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525" y="1057774"/>
            <a:ext cx="4220070" cy="3285626"/>
          </a:xfrm>
          <a:prstGeom prst="rect">
            <a:avLst/>
          </a:prstGeom>
        </p:spPr>
      </p:pic>
      <p:cxnSp>
        <p:nvCxnSpPr>
          <p:cNvPr id="10" name="Straight Arrow Connector 9"/>
          <p:cNvCxnSpPr/>
          <p:nvPr/>
        </p:nvCxnSpPr>
        <p:spPr>
          <a:xfrm flipH="1">
            <a:off x="1738862" y="838698"/>
            <a:ext cx="332275" cy="21907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12681" y="240268"/>
            <a:ext cx="2518638" cy="369332"/>
          </a:xfrm>
          <a:prstGeom prst="rect">
            <a:avLst/>
          </a:prstGeom>
          <a:noFill/>
        </p:spPr>
        <p:txBody>
          <a:bodyPr wrap="none" rtlCol="0">
            <a:spAutoFit/>
          </a:bodyPr>
          <a:lstStyle/>
          <a:p>
            <a:r>
              <a:rPr lang="en-US" dirty="0" smtClean="0"/>
              <a:t>85052-60008 Male Open</a:t>
            </a:r>
            <a:endParaRPr lang="en-US" dirty="0"/>
          </a:p>
        </p:txBody>
      </p:sp>
    </p:spTree>
    <p:extLst>
      <p:ext uri="{BB962C8B-B14F-4D97-AF65-F5344CB8AC3E}">
        <p14:creationId xmlns:p14="http://schemas.microsoft.com/office/powerpoint/2010/main" val="323375083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447800"/>
            <a:ext cx="5334000" cy="4000500"/>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167</a:t>
            </a:fld>
            <a:endParaRPr lang="en-US"/>
          </a:p>
        </p:txBody>
      </p:sp>
      <p:sp>
        <p:nvSpPr>
          <p:cNvPr id="5" name="TextBox 4"/>
          <p:cNvSpPr txBox="1"/>
          <p:nvPr/>
        </p:nvSpPr>
        <p:spPr>
          <a:xfrm>
            <a:off x="6553200" y="2438400"/>
            <a:ext cx="2368469" cy="276999"/>
          </a:xfrm>
          <a:prstGeom prst="rect">
            <a:avLst/>
          </a:prstGeom>
          <a:noFill/>
        </p:spPr>
        <p:txBody>
          <a:bodyPr wrap="none" rtlCol="0">
            <a:spAutoFit/>
          </a:bodyPr>
          <a:lstStyle/>
          <a:p>
            <a:r>
              <a:rPr lang="en-US" sz="1200" dirty="0" smtClean="0">
                <a:solidFill>
                  <a:srgbClr val="FF0000"/>
                </a:solidFill>
              </a:rPr>
              <a:t>+ </a:t>
            </a:r>
            <a:r>
              <a:rPr lang="en-US" sz="1200" dirty="0" smtClean="0"/>
              <a:t>markers are the measured values</a:t>
            </a:r>
            <a:endParaRPr lang="en-US" sz="1200" dirty="0"/>
          </a:p>
        </p:txBody>
      </p:sp>
      <p:sp>
        <p:nvSpPr>
          <p:cNvPr id="7" name="TextBox 6"/>
          <p:cNvSpPr txBox="1"/>
          <p:nvPr/>
        </p:nvSpPr>
        <p:spPr>
          <a:xfrm>
            <a:off x="3352800" y="5715000"/>
            <a:ext cx="4870897" cy="276999"/>
          </a:xfrm>
          <a:prstGeom prst="rect">
            <a:avLst/>
          </a:prstGeom>
          <a:noFill/>
        </p:spPr>
        <p:txBody>
          <a:bodyPr wrap="square" rtlCol="0">
            <a:spAutoFit/>
          </a:bodyPr>
          <a:lstStyle/>
          <a:p>
            <a:r>
              <a:rPr lang="en-US" sz="1200" dirty="0" smtClean="0">
                <a:solidFill>
                  <a:srgbClr val="0070C0"/>
                </a:solidFill>
              </a:rPr>
              <a:t>C = 4.9433e-14 - 3.10131e-25*f + 2.31682e-35*f</a:t>
            </a:r>
            <a:r>
              <a:rPr lang="en-US" sz="1200" baseline="30000" dirty="0" smtClean="0">
                <a:solidFill>
                  <a:srgbClr val="0070C0"/>
                </a:solidFill>
              </a:rPr>
              <a:t>2</a:t>
            </a:r>
            <a:r>
              <a:rPr lang="en-US" sz="1200" dirty="0" smtClean="0">
                <a:solidFill>
                  <a:srgbClr val="0070C0"/>
                </a:solidFill>
              </a:rPr>
              <a:t> – 1.5966e-46*f</a:t>
            </a:r>
            <a:r>
              <a:rPr lang="en-US" sz="1200" baseline="30000" dirty="0" smtClean="0">
                <a:solidFill>
                  <a:srgbClr val="0070C0"/>
                </a:solidFill>
              </a:rPr>
              <a:t>3</a:t>
            </a:r>
            <a:r>
              <a:rPr lang="en-US" sz="1200" dirty="0" smtClean="0">
                <a:solidFill>
                  <a:srgbClr val="0070C0"/>
                </a:solidFill>
              </a:rPr>
              <a:t> Farads</a:t>
            </a:r>
          </a:p>
        </p:txBody>
      </p:sp>
      <p:sp>
        <p:nvSpPr>
          <p:cNvPr id="9" name="TextBox 8"/>
          <p:cNvSpPr txBox="1"/>
          <p:nvPr/>
        </p:nvSpPr>
        <p:spPr>
          <a:xfrm>
            <a:off x="457200" y="914399"/>
            <a:ext cx="1045414" cy="307777"/>
          </a:xfrm>
          <a:prstGeom prst="rect">
            <a:avLst/>
          </a:prstGeom>
          <a:noFill/>
        </p:spPr>
        <p:txBody>
          <a:bodyPr wrap="none" rtlCol="0">
            <a:spAutoFit/>
          </a:bodyPr>
          <a:lstStyle/>
          <a:p>
            <a:r>
              <a:rPr lang="en-US" sz="1400" dirty="0" smtClean="0"/>
              <a:t>Looks fine.  </a:t>
            </a:r>
            <a:endParaRPr lang="en-US" sz="1400" dirty="0"/>
          </a:p>
        </p:txBody>
      </p:sp>
      <p:cxnSp>
        <p:nvCxnSpPr>
          <p:cNvPr id="10" name="Straight Arrow Connector 9"/>
          <p:cNvCxnSpPr/>
          <p:nvPr/>
        </p:nvCxnSpPr>
        <p:spPr>
          <a:xfrm flipH="1" flipV="1">
            <a:off x="5562600" y="3686175"/>
            <a:ext cx="142151" cy="2028826"/>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312681" y="240268"/>
            <a:ext cx="2518638" cy="369332"/>
          </a:xfrm>
          <a:prstGeom prst="rect">
            <a:avLst/>
          </a:prstGeom>
          <a:noFill/>
        </p:spPr>
        <p:txBody>
          <a:bodyPr wrap="none" rtlCol="0">
            <a:spAutoFit/>
          </a:bodyPr>
          <a:lstStyle/>
          <a:p>
            <a:r>
              <a:rPr lang="en-US" dirty="0" smtClean="0"/>
              <a:t>85052-60008 Male Open</a:t>
            </a:r>
            <a:endParaRPr lang="en-US" dirty="0"/>
          </a:p>
        </p:txBody>
      </p:sp>
    </p:spTree>
    <p:extLst>
      <p:ext uri="{BB962C8B-B14F-4D97-AF65-F5344CB8AC3E}">
        <p14:creationId xmlns:p14="http://schemas.microsoft.com/office/powerpoint/2010/main" val="366961399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619882"/>
            <a:ext cx="4472419" cy="3354314"/>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168</a:t>
            </a:fld>
            <a:endParaRPr lang="en-US"/>
          </a:p>
        </p:txBody>
      </p:sp>
      <p:sp>
        <p:nvSpPr>
          <p:cNvPr id="5" name="TextBox 4"/>
          <p:cNvSpPr txBox="1"/>
          <p:nvPr/>
        </p:nvSpPr>
        <p:spPr>
          <a:xfrm>
            <a:off x="609600" y="1143000"/>
            <a:ext cx="2995494" cy="1015663"/>
          </a:xfrm>
          <a:prstGeom prst="rect">
            <a:avLst/>
          </a:prstGeom>
          <a:noFill/>
        </p:spPr>
        <p:txBody>
          <a:bodyPr wrap="square" rtlCol="0">
            <a:spAutoFit/>
          </a:bodyPr>
          <a:lstStyle/>
          <a:p>
            <a:r>
              <a:rPr lang="en-US" sz="1200" dirty="0" smtClean="0"/>
              <a:t>Here are the values for phase</a:t>
            </a:r>
          </a:p>
          <a:p>
            <a:r>
              <a:rPr lang="en-US" sz="1200" dirty="0" smtClean="0"/>
              <a:t>300 MHz:    -0.54082 degs</a:t>
            </a:r>
          </a:p>
          <a:p>
            <a:r>
              <a:rPr lang="en-US" sz="1200" dirty="0" smtClean="0"/>
              <a:t>600 MHz:    -1.0594   degs</a:t>
            </a:r>
          </a:p>
          <a:p>
            <a:r>
              <a:rPr lang="en-US" sz="1200" dirty="0" smtClean="0"/>
              <a:t>1 GHz:         -1.8215   degs</a:t>
            </a:r>
          </a:p>
          <a:p>
            <a:r>
              <a:rPr lang="en-US" sz="1200" dirty="0"/>
              <a:t>3</a:t>
            </a:r>
            <a:r>
              <a:rPr lang="en-US" sz="1200" dirty="0" smtClean="0"/>
              <a:t> GHz:         -5.7360   degs</a:t>
            </a:r>
            <a:endParaRPr lang="en-US" sz="1200" dirty="0"/>
          </a:p>
        </p:txBody>
      </p:sp>
      <p:sp>
        <p:nvSpPr>
          <p:cNvPr id="6" name="TextBox 5"/>
          <p:cNvSpPr txBox="1"/>
          <p:nvPr/>
        </p:nvSpPr>
        <p:spPr>
          <a:xfrm>
            <a:off x="0" y="6400800"/>
            <a:ext cx="7848599" cy="276999"/>
          </a:xfrm>
          <a:prstGeom prst="rect">
            <a:avLst/>
          </a:prstGeom>
          <a:noFill/>
        </p:spPr>
        <p:txBody>
          <a:bodyPr wrap="square" rtlCol="0">
            <a:spAutoFit/>
          </a:bodyPr>
          <a:lstStyle/>
          <a:p>
            <a:r>
              <a:rPr lang="en-US" sz="1200" dirty="0" smtClean="0"/>
              <a:t>Turn Electrical Delay back to zero before the next measurement.  Leave Port Extension on.</a:t>
            </a:r>
            <a:endParaRPr lang="en-US" sz="1200" dirty="0"/>
          </a:p>
        </p:txBody>
      </p:sp>
      <p:sp>
        <p:nvSpPr>
          <p:cNvPr id="7" name="TextBox 6"/>
          <p:cNvSpPr txBox="1"/>
          <p:nvPr/>
        </p:nvSpPr>
        <p:spPr>
          <a:xfrm>
            <a:off x="3312681" y="240268"/>
            <a:ext cx="2518638" cy="369332"/>
          </a:xfrm>
          <a:prstGeom prst="rect">
            <a:avLst/>
          </a:prstGeom>
          <a:noFill/>
        </p:spPr>
        <p:txBody>
          <a:bodyPr wrap="none" rtlCol="0">
            <a:spAutoFit/>
          </a:bodyPr>
          <a:lstStyle/>
          <a:p>
            <a:r>
              <a:rPr lang="en-US" dirty="0" smtClean="0"/>
              <a:t>85052-60008 Male Open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99" y="2677827"/>
            <a:ext cx="4495801" cy="3481034"/>
          </a:xfrm>
          <a:prstGeom prst="rect">
            <a:avLst/>
          </a:prstGeom>
        </p:spPr>
      </p:pic>
      <p:sp>
        <p:nvSpPr>
          <p:cNvPr id="8" name="TextBox 7"/>
          <p:cNvSpPr txBox="1"/>
          <p:nvPr/>
        </p:nvSpPr>
        <p:spPr>
          <a:xfrm>
            <a:off x="228600" y="3937337"/>
            <a:ext cx="2995494" cy="1015663"/>
          </a:xfrm>
          <a:prstGeom prst="rect">
            <a:avLst/>
          </a:prstGeom>
          <a:noFill/>
        </p:spPr>
        <p:txBody>
          <a:bodyPr wrap="square" rtlCol="0">
            <a:spAutoFit/>
          </a:bodyPr>
          <a:lstStyle/>
          <a:p>
            <a:r>
              <a:rPr lang="en-US" sz="1200" dirty="0" smtClean="0"/>
              <a:t>Reading off the LogMag S11 values:</a:t>
            </a:r>
          </a:p>
          <a:p>
            <a:r>
              <a:rPr lang="en-US" sz="1200" dirty="0" smtClean="0"/>
              <a:t>300 MHz:    -0.0061  dB</a:t>
            </a:r>
          </a:p>
          <a:p>
            <a:r>
              <a:rPr lang="en-US" sz="1200" dirty="0" smtClean="0"/>
              <a:t>600 MHz:    -0.0134  dB</a:t>
            </a:r>
          </a:p>
          <a:p>
            <a:r>
              <a:rPr lang="en-US" sz="1200" dirty="0" smtClean="0"/>
              <a:t>1 GHz:         -0.0400  dB</a:t>
            </a:r>
          </a:p>
          <a:p>
            <a:r>
              <a:rPr lang="en-US" sz="1200" dirty="0"/>
              <a:t>3</a:t>
            </a:r>
            <a:r>
              <a:rPr lang="en-US" sz="1200" dirty="0" smtClean="0"/>
              <a:t> GHz:         -0.1311 dB</a:t>
            </a:r>
            <a:endParaRPr lang="en-US" sz="1200" dirty="0"/>
          </a:p>
        </p:txBody>
      </p:sp>
    </p:spTree>
    <p:extLst>
      <p:ext uri="{BB962C8B-B14F-4D97-AF65-F5344CB8AC3E}">
        <p14:creationId xmlns:p14="http://schemas.microsoft.com/office/powerpoint/2010/main" val="80047475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907162"/>
            <a:ext cx="3200400" cy="1978914"/>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169</a:t>
            </a:fld>
            <a:endParaRPr lang="en-US"/>
          </a:p>
        </p:txBody>
      </p:sp>
      <p:sp>
        <p:nvSpPr>
          <p:cNvPr id="6" name="TextBox 5"/>
          <p:cNvSpPr txBox="1"/>
          <p:nvPr/>
        </p:nvSpPr>
        <p:spPr>
          <a:xfrm>
            <a:off x="2102542" y="228600"/>
            <a:ext cx="4938916" cy="369332"/>
          </a:xfrm>
          <a:prstGeom prst="rect">
            <a:avLst/>
          </a:prstGeom>
          <a:noFill/>
        </p:spPr>
        <p:txBody>
          <a:bodyPr wrap="none" rtlCol="0">
            <a:spAutoFit/>
          </a:bodyPr>
          <a:lstStyle/>
          <a:p>
            <a:r>
              <a:rPr lang="en-US" dirty="0"/>
              <a:t>9</a:t>
            </a:r>
            <a:r>
              <a:rPr lang="en-US" dirty="0" smtClean="0"/>
              <a:t>.  Verifying the 85052-60006 Male Short Standard</a:t>
            </a:r>
            <a:endParaRPr lang="en-US" dirty="0"/>
          </a:p>
        </p:txBody>
      </p:sp>
      <p:sp>
        <p:nvSpPr>
          <p:cNvPr id="7" name="TextBox 6"/>
          <p:cNvSpPr txBox="1"/>
          <p:nvPr/>
        </p:nvSpPr>
        <p:spPr>
          <a:xfrm>
            <a:off x="1828800" y="3030379"/>
            <a:ext cx="1483098" cy="246221"/>
          </a:xfrm>
          <a:prstGeom prst="rect">
            <a:avLst/>
          </a:prstGeom>
          <a:noFill/>
        </p:spPr>
        <p:txBody>
          <a:bodyPr wrap="none" rtlCol="0">
            <a:spAutoFit/>
          </a:bodyPr>
          <a:lstStyle/>
          <a:p>
            <a:r>
              <a:rPr lang="en-US" sz="1000" dirty="0" smtClean="0"/>
              <a:t>85052-60006 Male Short</a:t>
            </a:r>
            <a:endParaRPr lang="en-US" sz="1000" dirty="0"/>
          </a:p>
        </p:txBody>
      </p:sp>
      <p:cxnSp>
        <p:nvCxnSpPr>
          <p:cNvPr id="8" name="Straight Arrow Connector 7"/>
          <p:cNvCxnSpPr/>
          <p:nvPr/>
        </p:nvCxnSpPr>
        <p:spPr>
          <a:xfrm flipV="1">
            <a:off x="2809875" y="2828926"/>
            <a:ext cx="352425" cy="2381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52400" y="3257490"/>
            <a:ext cx="3733800" cy="400110"/>
          </a:xfrm>
          <a:prstGeom prst="rect">
            <a:avLst/>
          </a:prstGeom>
          <a:noFill/>
        </p:spPr>
        <p:txBody>
          <a:bodyPr wrap="square" rtlCol="0">
            <a:spAutoFit/>
          </a:bodyPr>
          <a:lstStyle/>
          <a:p>
            <a:r>
              <a:rPr lang="en-US" sz="1000" dirty="0" smtClean="0"/>
              <a:t>LogMag S11 at 0.05 dB/division.  The lowest value is -0.1 dB.  Looks good.   </a:t>
            </a:r>
            <a:endParaRPr lang="en-US" sz="1000" dirty="0"/>
          </a:p>
        </p:txBody>
      </p:sp>
      <p:sp>
        <p:nvSpPr>
          <p:cNvPr id="11" name="TextBox 10"/>
          <p:cNvSpPr txBox="1"/>
          <p:nvPr/>
        </p:nvSpPr>
        <p:spPr>
          <a:xfrm>
            <a:off x="5336157" y="2133600"/>
            <a:ext cx="3505200" cy="276999"/>
          </a:xfrm>
          <a:prstGeom prst="rect">
            <a:avLst/>
          </a:prstGeom>
          <a:noFill/>
        </p:spPr>
        <p:txBody>
          <a:bodyPr wrap="square" rtlCol="0">
            <a:spAutoFit/>
          </a:bodyPr>
          <a:lstStyle/>
          <a:p>
            <a:r>
              <a:rPr lang="en-US" sz="1200" dirty="0" smtClean="0"/>
              <a:t>Electrical Delay is not on, just Port Extension</a:t>
            </a:r>
            <a:endParaRPr lang="en-US" sz="1200" dirty="0"/>
          </a:p>
        </p:txBody>
      </p:sp>
      <p:sp>
        <p:nvSpPr>
          <p:cNvPr id="12" name="TextBox 11"/>
          <p:cNvSpPr txBox="1"/>
          <p:nvPr/>
        </p:nvSpPr>
        <p:spPr>
          <a:xfrm>
            <a:off x="3429000" y="838200"/>
            <a:ext cx="5562600" cy="830997"/>
          </a:xfrm>
          <a:prstGeom prst="rect">
            <a:avLst/>
          </a:prstGeom>
          <a:noFill/>
        </p:spPr>
        <p:txBody>
          <a:bodyPr wrap="square" rtlCol="0">
            <a:spAutoFit/>
          </a:bodyPr>
          <a:lstStyle/>
          <a:p>
            <a:r>
              <a:rPr lang="en-US" sz="1200" dirty="0" smtClean="0">
                <a:solidFill>
                  <a:srgbClr val="FF0000"/>
                </a:solidFill>
              </a:rPr>
              <a:t>Short:      L = 2.0765e-12 - 1.0854e-22*f + 2.1705e-33*f</a:t>
            </a:r>
            <a:r>
              <a:rPr lang="en-US" sz="1200" baseline="30000" dirty="0" smtClean="0">
                <a:solidFill>
                  <a:srgbClr val="FF0000"/>
                </a:solidFill>
              </a:rPr>
              <a:t>2</a:t>
            </a:r>
            <a:r>
              <a:rPr lang="en-US" sz="1200" dirty="0" smtClean="0">
                <a:solidFill>
                  <a:srgbClr val="FF0000"/>
                </a:solidFill>
              </a:rPr>
              <a:t> - 1e-44*f</a:t>
            </a:r>
            <a:r>
              <a:rPr lang="en-US" sz="1200" baseline="30000" dirty="0" smtClean="0">
                <a:solidFill>
                  <a:srgbClr val="FF0000"/>
                </a:solidFill>
              </a:rPr>
              <a:t>3</a:t>
            </a:r>
            <a:r>
              <a:rPr lang="en-US" sz="1200" dirty="0" smtClean="0">
                <a:solidFill>
                  <a:srgbClr val="FF0000"/>
                </a:solidFill>
              </a:rPr>
              <a:t> Henries</a:t>
            </a:r>
          </a:p>
          <a:p>
            <a:r>
              <a:rPr lang="en-US" sz="1200" baseline="30000" dirty="0" smtClean="0">
                <a:solidFill>
                  <a:srgbClr val="FF0000"/>
                </a:solidFill>
              </a:rPr>
              <a:t> </a:t>
            </a:r>
            <a:r>
              <a:rPr lang="en-US" sz="1200" dirty="0" smtClean="0">
                <a:solidFill>
                  <a:srgbClr val="FF0000"/>
                </a:solidFill>
              </a:rPr>
              <a:t>                Z = 50 </a:t>
            </a:r>
            <a:r>
              <a:rPr lang="en-US" sz="1200" dirty="0" smtClean="0">
                <a:solidFill>
                  <a:srgbClr val="FF0000"/>
                </a:solidFill>
                <a:latin typeface="Symbol" pitchFamily="18" charset="2"/>
              </a:rPr>
              <a:t>W</a:t>
            </a:r>
            <a:r>
              <a:rPr lang="en-US" sz="1200" dirty="0" smtClean="0">
                <a:solidFill>
                  <a:srgbClr val="FF0000"/>
                </a:solidFill>
              </a:rPr>
              <a:t> real</a:t>
            </a:r>
            <a:endParaRPr lang="en-US" sz="1200" dirty="0" smtClean="0">
              <a:solidFill>
                <a:srgbClr val="FF0000"/>
              </a:solidFill>
              <a:latin typeface="Symbol" pitchFamily="18" charset="2"/>
            </a:endParaRPr>
          </a:p>
          <a:p>
            <a:r>
              <a:rPr lang="en-US" sz="1200" dirty="0">
                <a:solidFill>
                  <a:srgbClr val="FF0000"/>
                </a:solidFill>
              </a:rPr>
              <a:t> </a:t>
            </a:r>
            <a:r>
              <a:rPr lang="en-US" sz="1200" dirty="0" smtClean="0">
                <a:solidFill>
                  <a:srgbClr val="FF0000"/>
                </a:solidFill>
              </a:rPr>
              <a:t>                Offset delay = 31.785 ps</a:t>
            </a:r>
          </a:p>
          <a:p>
            <a:r>
              <a:rPr lang="en-US" sz="1200" dirty="0" smtClean="0">
                <a:solidFill>
                  <a:srgbClr val="FF0000"/>
                </a:solidFill>
              </a:rPr>
              <a:t>                 Insertion loss = 2.36 G</a:t>
            </a:r>
            <a:r>
              <a:rPr lang="en-US" sz="1200" dirty="0" smtClean="0">
                <a:solidFill>
                  <a:srgbClr val="FF0000"/>
                </a:solidFill>
                <a:latin typeface="Symbol" pitchFamily="18" charset="2"/>
              </a:rPr>
              <a:t>W</a:t>
            </a:r>
            <a:r>
              <a:rPr lang="en-US" sz="1200" dirty="0" smtClean="0">
                <a:solidFill>
                  <a:srgbClr val="FF0000"/>
                </a:solidFill>
              </a:rPr>
              <a:t>/s</a:t>
            </a:r>
            <a:endParaRPr lang="en-US" sz="1200" dirty="0" smtClean="0">
              <a:solidFill>
                <a:srgbClr val="FF0000"/>
              </a:solidFill>
              <a:latin typeface="Symbol" pitchFamily="18" charset="2"/>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3980" y="2410598"/>
            <a:ext cx="4861420" cy="3784963"/>
          </a:xfrm>
          <a:prstGeom prst="rect">
            <a:avLst/>
          </a:prstGeom>
        </p:spPr>
      </p:pic>
    </p:spTree>
    <p:extLst>
      <p:ext uri="{BB962C8B-B14F-4D97-AF65-F5344CB8AC3E}">
        <p14:creationId xmlns:p14="http://schemas.microsoft.com/office/powerpoint/2010/main" val="4217228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98F984B-FBE6-4713-9E19-10BC5304F8F9}" type="slidenum">
              <a:rPr lang="en-US" smtClean="0"/>
              <a:t>17</a:t>
            </a:fld>
            <a:endParaRPr lang="en-US" dirty="0"/>
          </a:p>
        </p:txBody>
      </p:sp>
      <p:sp>
        <p:nvSpPr>
          <p:cNvPr id="4" name="TextBox 3"/>
          <p:cNvSpPr txBox="1"/>
          <p:nvPr/>
        </p:nvSpPr>
        <p:spPr>
          <a:xfrm>
            <a:off x="78121" y="152400"/>
            <a:ext cx="8948629" cy="2246769"/>
          </a:xfrm>
          <a:prstGeom prst="rect">
            <a:avLst/>
          </a:prstGeom>
          <a:noFill/>
        </p:spPr>
        <p:txBody>
          <a:bodyPr wrap="square" rtlCol="0">
            <a:spAutoFit/>
          </a:bodyPr>
          <a:lstStyle/>
          <a:p>
            <a:r>
              <a:rPr lang="en-US" sz="1400" dirty="0" smtClean="0"/>
              <a:t>We have </a:t>
            </a:r>
            <a:r>
              <a:rPr lang="en-US" sz="1400" dirty="0"/>
              <a:t>1</a:t>
            </a:r>
            <a:r>
              <a:rPr lang="en-US" sz="1400" dirty="0" smtClean="0"/>
              <a:t> electronic calibrator (Ecal) and 2 mechanical calibration kits:  85052D and 85033E.  The 2 mechanical calibration standard sets come </a:t>
            </a:r>
            <a:r>
              <a:rPr lang="en-US" sz="1400" dirty="0"/>
              <a:t>in both female and male 3.5 mm connectors.  The inner </a:t>
            </a:r>
            <a:r>
              <a:rPr lang="en-US" sz="1400" dirty="0" smtClean="0"/>
              <a:t>diameter </a:t>
            </a:r>
            <a:r>
              <a:rPr lang="en-US" sz="1400" dirty="0"/>
              <a:t>of the outer shield is 3.5 </a:t>
            </a:r>
            <a:r>
              <a:rPr lang="en-US" sz="1400" dirty="0" smtClean="0"/>
              <a:t>mm.  These 3.5 mm connectors use air as the dielectric insulator between the center signal pin and the surrounding ground cylinder.  3.5 mm connectors mate with SMA (Sub-Miniature A) connectors.  The only difference between the two types of connectors is that SMA connectors use a plastic teflon-like dielectric insulator.  </a:t>
            </a:r>
          </a:p>
          <a:p>
            <a:endParaRPr lang="en-US" sz="1400" dirty="0"/>
          </a:p>
          <a:p>
            <a:r>
              <a:rPr lang="en-US" sz="1400" dirty="0" smtClean="0"/>
              <a:t>People often use the verbal shorthand of “SMA” when referrring to a 3.5 mm connector, but they’re technically different.  Because of their air dielectric, 3.5 mm connectors are rated to 26 GHz and  used on test equipment for precision measurements.  SMA connectors on the other hand, because of their plastic dielectric, are rated to only 18 GHz.  However, SMA connectors are more widely used in commercial applications because they’re cheaper.</a:t>
            </a:r>
            <a:endParaRPr lang="en-US" sz="1400"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3026213"/>
            <a:ext cx="2438400" cy="2153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9425" y="3276600"/>
            <a:ext cx="3076575" cy="1529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09550" y="5181109"/>
            <a:ext cx="2590800" cy="307777"/>
          </a:xfrm>
          <a:prstGeom prst="rect">
            <a:avLst/>
          </a:prstGeom>
          <a:noFill/>
        </p:spPr>
        <p:txBody>
          <a:bodyPr wrap="square" rtlCol="0">
            <a:spAutoFit/>
          </a:bodyPr>
          <a:lstStyle/>
          <a:p>
            <a:pPr algn="ctr"/>
            <a:r>
              <a:rPr lang="en-US" sz="1400" dirty="0" smtClean="0"/>
              <a:t>85052D 3.5 mm cal standards</a:t>
            </a:r>
            <a:endParaRPr lang="en-US" sz="1400" dirty="0"/>
          </a:p>
        </p:txBody>
      </p:sp>
      <p:sp>
        <p:nvSpPr>
          <p:cNvPr id="8" name="TextBox 7"/>
          <p:cNvSpPr txBox="1"/>
          <p:nvPr/>
        </p:nvSpPr>
        <p:spPr>
          <a:xfrm>
            <a:off x="2819400" y="4800600"/>
            <a:ext cx="3349162" cy="307777"/>
          </a:xfrm>
          <a:prstGeom prst="rect">
            <a:avLst/>
          </a:prstGeom>
          <a:noFill/>
        </p:spPr>
        <p:txBody>
          <a:bodyPr wrap="square" rtlCol="0">
            <a:spAutoFit/>
          </a:bodyPr>
          <a:lstStyle/>
          <a:p>
            <a:pPr algn="ctr"/>
            <a:r>
              <a:rPr lang="en-US" sz="1400" dirty="0" smtClean="0"/>
              <a:t>85033E 3.5 mm cal standards</a:t>
            </a:r>
            <a:endParaRPr lang="en-US" sz="1400"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0800" y="2807402"/>
            <a:ext cx="2067128" cy="2590800"/>
          </a:xfrm>
          <a:prstGeom prst="rect">
            <a:avLst/>
          </a:prstGeom>
        </p:spPr>
      </p:pic>
      <p:sp>
        <p:nvSpPr>
          <p:cNvPr id="11" name="TextBox 10"/>
          <p:cNvSpPr txBox="1"/>
          <p:nvPr/>
        </p:nvSpPr>
        <p:spPr>
          <a:xfrm>
            <a:off x="5943600" y="5388677"/>
            <a:ext cx="3124200" cy="1292662"/>
          </a:xfrm>
          <a:prstGeom prst="rect">
            <a:avLst/>
          </a:prstGeom>
          <a:noFill/>
        </p:spPr>
        <p:txBody>
          <a:bodyPr wrap="square" rtlCol="0">
            <a:spAutoFit/>
          </a:bodyPr>
          <a:lstStyle/>
          <a:p>
            <a:pPr algn="ctr"/>
            <a:r>
              <a:rPr lang="en-US" dirty="0" smtClean="0"/>
              <a:t>Ecal</a:t>
            </a:r>
          </a:p>
          <a:p>
            <a:r>
              <a:rPr lang="en-US" sz="1200" dirty="0" smtClean="0"/>
              <a:t>(This is Joel Dunsmore’s that he lent us while ours is being repaired.  This is model N4691-60003 which is spec’d to start at 10 MHz, whereas ours is the newer N4691-60006 which is spec’d to work as low as 300 kHz.)  </a:t>
            </a:r>
            <a:endParaRPr lang="en-US" sz="1200" dirty="0"/>
          </a:p>
        </p:txBody>
      </p:sp>
    </p:spTree>
    <p:extLst>
      <p:ext uri="{BB962C8B-B14F-4D97-AF65-F5344CB8AC3E}">
        <p14:creationId xmlns:p14="http://schemas.microsoft.com/office/powerpoint/2010/main" val="46497040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74" y="990600"/>
            <a:ext cx="5135581" cy="3352800"/>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170</a:t>
            </a:fld>
            <a:endParaRPr lang="en-US"/>
          </a:p>
        </p:txBody>
      </p:sp>
      <p:sp>
        <p:nvSpPr>
          <p:cNvPr id="5" name="TextBox 4"/>
          <p:cNvSpPr txBox="1"/>
          <p:nvPr/>
        </p:nvSpPr>
        <p:spPr>
          <a:xfrm>
            <a:off x="381000" y="4590871"/>
            <a:ext cx="2995494" cy="1200329"/>
          </a:xfrm>
          <a:prstGeom prst="rect">
            <a:avLst/>
          </a:prstGeom>
          <a:noFill/>
        </p:spPr>
        <p:txBody>
          <a:bodyPr wrap="square" rtlCol="0">
            <a:spAutoFit/>
          </a:bodyPr>
          <a:lstStyle/>
          <a:p>
            <a:r>
              <a:rPr lang="en-US" sz="1200" dirty="0" smtClean="0"/>
              <a:t>Now, turn on the markers to read off the inductance values. </a:t>
            </a:r>
          </a:p>
          <a:p>
            <a:r>
              <a:rPr lang="en-US" sz="1200" dirty="0" smtClean="0"/>
              <a:t>300 MHz:    118.00 pH</a:t>
            </a:r>
          </a:p>
          <a:p>
            <a:r>
              <a:rPr lang="en-US" sz="1200" dirty="0" smtClean="0"/>
              <a:t>600 MHz:    97.839 pH</a:t>
            </a:r>
          </a:p>
          <a:p>
            <a:r>
              <a:rPr lang="en-US" sz="1200" dirty="0" smtClean="0"/>
              <a:t>1 GHz:         72.944  pH</a:t>
            </a:r>
          </a:p>
          <a:p>
            <a:r>
              <a:rPr lang="en-US" sz="1200" dirty="0"/>
              <a:t>3</a:t>
            </a:r>
            <a:r>
              <a:rPr lang="en-US" sz="1200" dirty="0" smtClean="0"/>
              <a:t> GHz:         27.097  pH</a:t>
            </a:r>
            <a:endParaRPr lang="en-US" sz="1200" dirty="0"/>
          </a:p>
        </p:txBody>
      </p:sp>
      <p:sp>
        <p:nvSpPr>
          <p:cNvPr id="6" name="TextBox 5"/>
          <p:cNvSpPr txBox="1"/>
          <p:nvPr/>
        </p:nvSpPr>
        <p:spPr>
          <a:xfrm>
            <a:off x="136525" y="713601"/>
            <a:ext cx="4953000" cy="276999"/>
          </a:xfrm>
          <a:prstGeom prst="rect">
            <a:avLst/>
          </a:prstGeom>
          <a:noFill/>
        </p:spPr>
        <p:txBody>
          <a:bodyPr wrap="square" rtlCol="0">
            <a:spAutoFit/>
          </a:bodyPr>
          <a:lstStyle/>
          <a:p>
            <a:r>
              <a:rPr lang="en-US" sz="1200" dirty="0" smtClean="0"/>
              <a:t>Dial in an Electrical Delay value  for Port 1 of 2*31.785 ps = 63.570 ps:</a:t>
            </a:r>
            <a:endParaRPr lang="en-US" sz="1200" dirty="0"/>
          </a:p>
        </p:txBody>
      </p:sp>
      <p:sp>
        <p:nvSpPr>
          <p:cNvPr id="7" name="Oval 6"/>
          <p:cNvSpPr/>
          <p:nvPr/>
        </p:nvSpPr>
        <p:spPr>
          <a:xfrm>
            <a:off x="4743628" y="1093198"/>
            <a:ext cx="665546" cy="3956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2514" y="3200400"/>
            <a:ext cx="4318285" cy="3294235"/>
          </a:xfrm>
          <a:prstGeom prst="rect">
            <a:avLst/>
          </a:prstGeom>
        </p:spPr>
      </p:pic>
      <p:sp>
        <p:nvSpPr>
          <p:cNvPr id="8" name="TextBox 7"/>
          <p:cNvSpPr txBox="1"/>
          <p:nvPr/>
        </p:nvSpPr>
        <p:spPr>
          <a:xfrm>
            <a:off x="3315085" y="240268"/>
            <a:ext cx="2513830" cy="369332"/>
          </a:xfrm>
          <a:prstGeom prst="rect">
            <a:avLst/>
          </a:prstGeom>
          <a:noFill/>
        </p:spPr>
        <p:txBody>
          <a:bodyPr wrap="none" rtlCol="0">
            <a:spAutoFit/>
          </a:bodyPr>
          <a:lstStyle/>
          <a:p>
            <a:r>
              <a:rPr lang="en-US" dirty="0" smtClean="0"/>
              <a:t>85052-60006 Male Short</a:t>
            </a:r>
            <a:endParaRPr lang="en-US" dirty="0"/>
          </a:p>
        </p:txBody>
      </p:sp>
    </p:spTree>
    <p:extLst>
      <p:ext uri="{BB962C8B-B14F-4D97-AF65-F5344CB8AC3E}">
        <p14:creationId xmlns:p14="http://schemas.microsoft.com/office/powerpoint/2010/main" val="217048644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25" y="1343025"/>
            <a:ext cx="5334000" cy="4000500"/>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171</a:t>
            </a:fld>
            <a:endParaRPr lang="en-US"/>
          </a:p>
        </p:txBody>
      </p:sp>
      <p:sp>
        <p:nvSpPr>
          <p:cNvPr id="4" name="TextBox 3"/>
          <p:cNvSpPr txBox="1"/>
          <p:nvPr/>
        </p:nvSpPr>
        <p:spPr>
          <a:xfrm>
            <a:off x="1524000" y="5791200"/>
            <a:ext cx="5410200" cy="276999"/>
          </a:xfrm>
          <a:prstGeom prst="rect">
            <a:avLst/>
          </a:prstGeom>
          <a:noFill/>
        </p:spPr>
        <p:txBody>
          <a:bodyPr wrap="square" rtlCol="0">
            <a:spAutoFit/>
          </a:bodyPr>
          <a:lstStyle/>
          <a:p>
            <a:r>
              <a:rPr lang="en-US" sz="1200" dirty="0" smtClean="0">
                <a:solidFill>
                  <a:srgbClr val="0070C0"/>
                </a:solidFill>
              </a:rPr>
              <a:t>85052D Short:  L = 2.0765e-12 - 1.0854e-22*f + 2.1705e-33*f</a:t>
            </a:r>
            <a:r>
              <a:rPr lang="en-US" sz="1200" baseline="30000" dirty="0" smtClean="0">
                <a:solidFill>
                  <a:srgbClr val="0070C0"/>
                </a:solidFill>
              </a:rPr>
              <a:t>2</a:t>
            </a:r>
            <a:r>
              <a:rPr lang="en-US" sz="1200" dirty="0" smtClean="0">
                <a:solidFill>
                  <a:srgbClr val="0070C0"/>
                </a:solidFill>
              </a:rPr>
              <a:t> - 1e-44*f</a:t>
            </a:r>
            <a:r>
              <a:rPr lang="en-US" sz="1200" baseline="30000" dirty="0" smtClean="0">
                <a:solidFill>
                  <a:srgbClr val="0070C0"/>
                </a:solidFill>
              </a:rPr>
              <a:t>3</a:t>
            </a:r>
            <a:r>
              <a:rPr lang="en-US" sz="1200" dirty="0" smtClean="0">
                <a:solidFill>
                  <a:srgbClr val="0070C0"/>
                </a:solidFill>
              </a:rPr>
              <a:t>   Henries</a:t>
            </a:r>
          </a:p>
        </p:txBody>
      </p:sp>
      <p:sp>
        <p:nvSpPr>
          <p:cNvPr id="5" name="TextBox 4"/>
          <p:cNvSpPr txBox="1"/>
          <p:nvPr/>
        </p:nvSpPr>
        <p:spPr>
          <a:xfrm>
            <a:off x="6629400" y="2895600"/>
            <a:ext cx="2368469" cy="276999"/>
          </a:xfrm>
          <a:prstGeom prst="rect">
            <a:avLst/>
          </a:prstGeom>
          <a:noFill/>
        </p:spPr>
        <p:txBody>
          <a:bodyPr wrap="none" rtlCol="0">
            <a:spAutoFit/>
          </a:bodyPr>
          <a:lstStyle/>
          <a:p>
            <a:r>
              <a:rPr lang="en-US" sz="1200" dirty="0" smtClean="0">
                <a:solidFill>
                  <a:srgbClr val="FF0000"/>
                </a:solidFill>
              </a:rPr>
              <a:t>+ </a:t>
            </a:r>
            <a:r>
              <a:rPr lang="en-US" sz="1200" dirty="0" smtClean="0"/>
              <a:t>markers are the measured values</a:t>
            </a:r>
            <a:endParaRPr lang="en-US" sz="1200" dirty="0"/>
          </a:p>
        </p:txBody>
      </p:sp>
      <p:cxnSp>
        <p:nvCxnSpPr>
          <p:cNvPr id="6" name="Straight Arrow Connector 5"/>
          <p:cNvCxnSpPr/>
          <p:nvPr/>
        </p:nvCxnSpPr>
        <p:spPr>
          <a:xfrm flipV="1">
            <a:off x="3114675" y="4933950"/>
            <a:ext cx="247650" cy="857250"/>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 y="6400800"/>
            <a:ext cx="5029200" cy="276999"/>
          </a:xfrm>
          <a:prstGeom prst="rect">
            <a:avLst/>
          </a:prstGeom>
          <a:noFill/>
        </p:spPr>
        <p:txBody>
          <a:bodyPr wrap="square" rtlCol="0">
            <a:spAutoFit/>
          </a:bodyPr>
          <a:lstStyle/>
          <a:p>
            <a:r>
              <a:rPr lang="en-US" sz="1200" dirty="0" smtClean="0"/>
              <a:t>Turn Electrical Delay back to zero.</a:t>
            </a:r>
            <a:endParaRPr lang="en-US" sz="1200" dirty="0"/>
          </a:p>
        </p:txBody>
      </p:sp>
      <p:sp>
        <p:nvSpPr>
          <p:cNvPr id="9" name="TextBox 8"/>
          <p:cNvSpPr txBox="1"/>
          <p:nvPr/>
        </p:nvSpPr>
        <p:spPr>
          <a:xfrm>
            <a:off x="695325" y="760510"/>
            <a:ext cx="965264" cy="307777"/>
          </a:xfrm>
          <a:prstGeom prst="rect">
            <a:avLst/>
          </a:prstGeom>
          <a:noFill/>
        </p:spPr>
        <p:txBody>
          <a:bodyPr wrap="none" rtlCol="0">
            <a:spAutoFit/>
          </a:bodyPr>
          <a:lstStyle/>
          <a:p>
            <a:r>
              <a:rPr lang="en-US" sz="1400" dirty="0" smtClean="0"/>
              <a:t>Looks fine.</a:t>
            </a:r>
            <a:endParaRPr lang="en-US" sz="1400" dirty="0"/>
          </a:p>
        </p:txBody>
      </p:sp>
      <p:sp>
        <p:nvSpPr>
          <p:cNvPr id="10" name="TextBox 9"/>
          <p:cNvSpPr txBox="1"/>
          <p:nvPr/>
        </p:nvSpPr>
        <p:spPr>
          <a:xfrm>
            <a:off x="3315085" y="240268"/>
            <a:ext cx="2513830" cy="369332"/>
          </a:xfrm>
          <a:prstGeom prst="rect">
            <a:avLst/>
          </a:prstGeom>
          <a:noFill/>
        </p:spPr>
        <p:txBody>
          <a:bodyPr wrap="none" rtlCol="0">
            <a:spAutoFit/>
          </a:bodyPr>
          <a:lstStyle/>
          <a:p>
            <a:r>
              <a:rPr lang="en-US" dirty="0" smtClean="0"/>
              <a:t>85052-60006 Male Short</a:t>
            </a:r>
            <a:endParaRPr lang="en-US" dirty="0"/>
          </a:p>
        </p:txBody>
      </p:sp>
    </p:spTree>
    <p:extLst>
      <p:ext uri="{BB962C8B-B14F-4D97-AF65-F5344CB8AC3E}">
        <p14:creationId xmlns:p14="http://schemas.microsoft.com/office/powerpoint/2010/main" val="21704864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172</a:t>
            </a:fld>
            <a:endParaRPr lang="en-US"/>
          </a:p>
        </p:txBody>
      </p:sp>
      <p:sp>
        <p:nvSpPr>
          <p:cNvPr id="4" name="TextBox 3"/>
          <p:cNvSpPr txBox="1"/>
          <p:nvPr/>
        </p:nvSpPr>
        <p:spPr>
          <a:xfrm>
            <a:off x="457200" y="1219200"/>
            <a:ext cx="2995494" cy="1015663"/>
          </a:xfrm>
          <a:prstGeom prst="rect">
            <a:avLst/>
          </a:prstGeom>
          <a:noFill/>
        </p:spPr>
        <p:txBody>
          <a:bodyPr wrap="square" rtlCol="0">
            <a:spAutoFit/>
          </a:bodyPr>
          <a:lstStyle/>
          <a:p>
            <a:r>
              <a:rPr lang="en-US" sz="1200" dirty="0" smtClean="0"/>
              <a:t>Here are the values for phase:</a:t>
            </a:r>
          </a:p>
          <a:p>
            <a:r>
              <a:rPr lang="en-US" sz="1200" dirty="0" smtClean="0"/>
              <a:t>300 MHz:    -0.33106 degs</a:t>
            </a:r>
          </a:p>
          <a:p>
            <a:r>
              <a:rPr lang="en-US" sz="1200" dirty="0" smtClean="0"/>
              <a:t>600 MHz:    -0.54322 </a:t>
            </a:r>
            <a:r>
              <a:rPr lang="en-US" sz="1200" dirty="0"/>
              <a:t>degs</a:t>
            </a:r>
            <a:endParaRPr lang="en-US" sz="1200" dirty="0" smtClean="0"/>
          </a:p>
          <a:p>
            <a:r>
              <a:rPr lang="en-US" sz="1200" dirty="0" smtClean="0"/>
              <a:t>1 GHz:         -0.62397 </a:t>
            </a:r>
            <a:r>
              <a:rPr lang="en-US" sz="1200" dirty="0"/>
              <a:t>degs</a:t>
            </a:r>
            <a:endParaRPr lang="en-US" sz="1200" dirty="0" smtClean="0"/>
          </a:p>
          <a:p>
            <a:r>
              <a:rPr lang="en-US" sz="1200" dirty="0"/>
              <a:t>3</a:t>
            </a:r>
            <a:r>
              <a:rPr lang="en-US" sz="1200" dirty="0" smtClean="0"/>
              <a:t> GHz:         -0.64815 degs</a:t>
            </a:r>
            <a:endParaRPr lang="en-US" sz="1200" dirty="0"/>
          </a:p>
        </p:txBody>
      </p:sp>
      <p:sp>
        <p:nvSpPr>
          <p:cNvPr id="6" name="TextBox 5"/>
          <p:cNvSpPr txBox="1"/>
          <p:nvPr/>
        </p:nvSpPr>
        <p:spPr>
          <a:xfrm>
            <a:off x="1" y="6428601"/>
            <a:ext cx="5029200" cy="276999"/>
          </a:xfrm>
          <a:prstGeom prst="rect">
            <a:avLst/>
          </a:prstGeom>
          <a:noFill/>
        </p:spPr>
        <p:txBody>
          <a:bodyPr wrap="square" rtlCol="0">
            <a:spAutoFit/>
          </a:bodyPr>
          <a:lstStyle/>
          <a:p>
            <a:r>
              <a:rPr lang="en-US" sz="1200" dirty="0" smtClean="0"/>
              <a:t>Turn Electrical Delay back to zero.</a:t>
            </a:r>
            <a:endParaRPr lang="en-US" sz="1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914401"/>
            <a:ext cx="3827181" cy="2957864"/>
          </a:xfrm>
          <a:prstGeom prst="rect">
            <a:avLst/>
          </a:prstGeom>
        </p:spPr>
      </p:pic>
      <p:sp>
        <p:nvSpPr>
          <p:cNvPr id="7" name="TextBox 6"/>
          <p:cNvSpPr txBox="1"/>
          <p:nvPr/>
        </p:nvSpPr>
        <p:spPr>
          <a:xfrm>
            <a:off x="3315085" y="240268"/>
            <a:ext cx="2513830" cy="369332"/>
          </a:xfrm>
          <a:prstGeom prst="rect">
            <a:avLst/>
          </a:prstGeom>
          <a:noFill/>
        </p:spPr>
        <p:txBody>
          <a:bodyPr wrap="none" rtlCol="0">
            <a:spAutoFit/>
          </a:bodyPr>
          <a:lstStyle/>
          <a:p>
            <a:r>
              <a:rPr lang="en-US" dirty="0" smtClean="0"/>
              <a:t>85052-60006 Male Short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3035545"/>
            <a:ext cx="3627705" cy="2819245"/>
          </a:xfrm>
          <a:prstGeom prst="rect">
            <a:avLst/>
          </a:prstGeom>
        </p:spPr>
      </p:pic>
      <p:sp>
        <p:nvSpPr>
          <p:cNvPr id="8" name="TextBox 7"/>
          <p:cNvSpPr txBox="1"/>
          <p:nvPr/>
        </p:nvSpPr>
        <p:spPr>
          <a:xfrm>
            <a:off x="228600" y="3937337"/>
            <a:ext cx="2995494" cy="1015663"/>
          </a:xfrm>
          <a:prstGeom prst="rect">
            <a:avLst/>
          </a:prstGeom>
          <a:noFill/>
        </p:spPr>
        <p:txBody>
          <a:bodyPr wrap="square" rtlCol="0">
            <a:spAutoFit/>
          </a:bodyPr>
          <a:lstStyle/>
          <a:p>
            <a:r>
              <a:rPr lang="en-US" sz="1200" dirty="0" smtClean="0"/>
              <a:t>Reading off the LogMag S11 values:</a:t>
            </a:r>
          </a:p>
          <a:p>
            <a:r>
              <a:rPr lang="en-US" sz="1200" dirty="0" smtClean="0"/>
              <a:t>300 MHz:    -0.0283  dB</a:t>
            </a:r>
          </a:p>
          <a:p>
            <a:r>
              <a:rPr lang="en-US" sz="1200" dirty="0" smtClean="0"/>
              <a:t>600 MHz:    -0.0579  dB</a:t>
            </a:r>
          </a:p>
          <a:p>
            <a:r>
              <a:rPr lang="en-US" sz="1200" dirty="0" smtClean="0"/>
              <a:t>1 GHz:         -0.0648  dB</a:t>
            </a:r>
          </a:p>
          <a:p>
            <a:r>
              <a:rPr lang="en-US" sz="1200" dirty="0"/>
              <a:t>3</a:t>
            </a:r>
            <a:r>
              <a:rPr lang="en-US" sz="1200" dirty="0" smtClean="0"/>
              <a:t> GHz:         -0.0835 dB</a:t>
            </a:r>
            <a:endParaRPr lang="en-US" sz="1200" dirty="0"/>
          </a:p>
        </p:txBody>
      </p:sp>
    </p:spTree>
    <p:extLst>
      <p:ext uri="{BB962C8B-B14F-4D97-AF65-F5344CB8AC3E}">
        <p14:creationId xmlns:p14="http://schemas.microsoft.com/office/powerpoint/2010/main" val="217048644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053" y="704850"/>
            <a:ext cx="2819400" cy="1827911"/>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173</a:t>
            </a:fld>
            <a:endParaRPr lang="en-US"/>
          </a:p>
        </p:txBody>
      </p:sp>
      <p:sp>
        <p:nvSpPr>
          <p:cNvPr id="8" name="TextBox 7"/>
          <p:cNvSpPr txBox="1"/>
          <p:nvPr/>
        </p:nvSpPr>
        <p:spPr>
          <a:xfrm>
            <a:off x="2188303" y="335518"/>
            <a:ext cx="4767395" cy="369332"/>
          </a:xfrm>
          <a:prstGeom prst="rect">
            <a:avLst/>
          </a:prstGeom>
          <a:noFill/>
        </p:spPr>
        <p:txBody>
          <a:bodyPr wrap="none" rtlCol="0">
            <a:spAutoFit/>
          </a:bodyPr>
          <a:lstStyle/>
          <a:p>
            <a:r>
              <a:rPr lang="en-US" dirty="0" smtClean="0"/>
              <a:t>10.  Verifying the 902-60003 Male Load Standard</a:t>
            </a:r>
            <a:endParaRPr lang="en-US" dirty="0"/>
          </a:p>
        </p:txBody>
      </p:sp>
      <p:sp>
        <p:nvSpPr>
          <p:cNvPr id="9" name="TextBox 8"/>
          <p:cNvSpPr txBox="1"/>
          <p:nvPr/>
        </p:nvSpPr>
        <p:spPr>
          <a:xfrm>
            <a:off x="152400" y="3105090"/>
            <a:ext cx="3352800" cy="400110"/>
          </a:xfrm>
          <a:prstGeom prst="rect">
            <a:avLst/>
          </a:prstGeom>
          <a:noFill/>
        </p:spPr>
        <p:txBody>
          <a:bodyPr wrap="square" rtlCol="0">
            <a:spAutoFit/>
          </a:bodyPr>
          <a:lstStyle/>
          <a:p>
            <a:r>
              <a:rPr lang="en-US" sz="1000" dirty="0" smtClean="0"/>
              <a:t>LogMag S11 at 10 dB/division.  Everywhere less than -45 dB.  Looks good.</a:t>
            </a:r>
            <a:endParaRPr lang="en-US" sz="1000" dirty="0"/>
          </a:p>
        </p:txBody>
      </p:sp>
      <p:sp>
        <p:nvSpPr>
          <p:cNvPr id="10" name="TextBox 9"/>
          <p:cNvSpPr txBox="1"/>
          <p:nvPr/>
        </p:nvSpPr>
        <p:spPr>
          <a:xfrm>
            <a:off x="1977940" y="2855374"/>
            <a:ext cx="1319592" cy="246221"/>
          </a:xfrm>
          <a:prstGeom prst="rect">
            <a:avLst/>
          </a:prstGeom>
          <a:noFill/>
        </p:spPr>
        <p:txBody>
          <a:bodyPr wrap="none" rtlCol="0">
            <a:spAutoFit/>
          </a:bodyPr>
          <a:lstStyle/>
          <a:p>
            <a:r>
              <a:rPr lang="en-US" sz="1000" dirty="0" smtClean="0"/>
              <a:t>902-60003 Male Load</a:t>
            </a:r>
            <a:endParaRPr lang="en-US" sz="1000" dirty="0"/>
          </a:p>
        </p:txBody>
      </p:sp>
      <p:sp>
        <p:nvSpPr>
          <p:cNvPr id="11" name="TextBox 10"/>
          <p:cNvSpPr txBox="1"/>
          <p:nvPr/>
        </p:nvSpPr>
        <p:spPr>
          <a:xfrm>
            <a:off x="3093503" y="1338104"/>
            <a:ext cx="1678665" cy="400110"/>
          </a:xfrm>
          <a:prstGeom prst="rect">
            <a:avLst/>
          </a:prstGeom>
          <a:noFill/>
        </p:spPr>
        <p:txBody>
          <a:bodyPr wrap="none" rtlCol="0">
            <a:spAutoFit/>
          </a:bodyPr>
          <a:lstStyle/>
          <a:p>
            <a:r>
              <a:rPr lang="en-US" sz="1000" dirty="0" smtClean="0"/>
              <a:t>Set Elec Delay to 0.</a:t>
            </a:r>
          </a:p>
          <a:p>
            <a:r>
              <a:rPr lang="en-US" sz="1000" dirty="0" smtClean="0"/>
              <a:t>Also, turn Port Extension off.</a:t>
            </a:r>
            <a:endParaRPr lang="en-US" sz="1000" dirty="0"/>
          </a:p>
        </p:txBody>
      </p:sp>
      <p:sp>
        <p:nvSpPr>
          <p:cNvPr id="12" name="TextBox 11"/>
          <p:cNvSpPr txBox="1"/>
          <p:nvPr/>
        </p:nvSpPr>
        <p:spPr>
          <a:xfrm>
            <a:off x="4871357" y="762000"/>
            <a:ext cx="3663043" cy="461665"/>
          </a:xfrm>
          <a:prstGeom prst="rect">
            <a:avLst/>
          </a:prstGeom>
          <a:noFill/>
        </p:spPr>
        <p:txBody>
          <a:bodyPr wrap="square" rtlCol="0">
            <a:spAutoFit/>
          </a:bodyPr>
          <a:lstStyle/>
          <a:p>
            <a:r>
              <a:rPr lang="en-US" sz="1200" dirty="0" smtClean="0">
                <a:solidFill>
                  <a:srgbClr val="FF0000"/>
                </a:solidFill>
              </a:rPr>
              <a:t>Load:        C = L = Offset delay = Insertion loss = 0</a:t>
            </a:r>
          </a:p>
          <a:p>
            <a:r>
              <a:rPr lang="en-US" sz="1200" dirty="0" smtClean="0">
                <a:solidFill>
                  <a:srgbClr val="FF0000"/>
                </a:solidFill>
              </a:rPr>
              <a:t>                  Z </a:t>
            </a:r>
            <a:r>
              <a:rPr lang="en-US" sz="1200" dirty="0">
                <a:solidFill>
                  <a:srgbClr val="FF0000"/>
                </a:solidFill>
              </a:rPr>
              <a:t>= 50 </a:t>
            </a:r>
            <a:r>
              <a:rPr lang="en-US" sz="1200" dirty="0" smtClean="0">
                <a:solidFill>
                  <a:srgbClr val="FF0000"/>
                </a:solidFill>
                <a:latin typeface="Symbol" pitchFamily="18" charset="2"/>
              </a:rPr>
              <a:t>W </a:t>
            </a:r>
            <a:r>
              <a:rPr lang="en-US" sz="1200" dirty="0" smtClean="0">
                <a:solidFill>
                  <a:srgbClr val="FF0000"/>
                </a:solidFill>
              </a:rPr>
              <a:t> real</a:t>
            </a:r>
          </a:p>
        </p:txBody>
      </p:sp>
      <p:cxnSp>
        <p:nvCxnSpPr>
          <p:cNvPr id="13" name="Straight Arrow Connector 12"/>
          <p:cNvCxnSpPr/>
          <p:nvPr/>
        </p:nvCxnSpPr>
        <p:spPr>
          <a:xfrm flipV="1">
            <a:off x="2743200" y="2466976"/>
            <a:ext cx="171450" cy="4381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40020" y="4970620"/>
            <a:ext cx="2696565" cy="246221"/>
          </a:xfrm>
          <a:prstGeom prst="rect">
            <a:avLst/>
          </a:prstGeom>
          <a:noFill/>
        </p:spPr>
        <p:txBody>
          <a:bodyPr wrap="square" rtlCol="0">
            <a:spAutoFit/>
          </a:bodyPr>
          <a:lstStyle/>
          <a:p>
            <a:r>
              <a:rPr lang="en-US" sz="1000" dirty="0" smtClean="0"/>
              <a:t>Impedance Smith Chart scaled to radius of 0.1:</a:t>
            </a:r>
            <a:endParaRPr lang="en-US" sz="1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480" y="2209800"/>
            <a:ext cx="4903677" cy="3733800"/>
          </a:xfrm>
          <a:prstGeom prst="rect">
            <a:avLst/>
          </a:prstGeom>
        </p:spPr>
      </p:pic>
    </p:spTree>
    <p:extLst>
      <p:ext uri="{BB962C8B-B14F-4D97-AF65-F5344CB8AC3E}">
        <p14:creationId xmlns:p14="http://schemas.microsoft.com/office/powerpoint/2010/main" val="217048644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7931" y="1187823"/>
            <a:ext cx="5563979" cy="4292212"/>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174</a:t>
            </a:fld>
            <a:endParaRPr lang="en-US"/>
          </a:p>
        </p:txBody>
      </p:sp>
      <p:sp>
        <p:nvSpPr>
          <p:cNvPr id="6" name="TextBox 5"/>
          <p:cNvSpPr txBox="1"/>
          <p:nvPr/>
        </p:nvSpPr>
        <p:spPr>
          <a:xfrm>
            <a:off x="685800" y="2133600"/>
            <a:ext cx="2995494" cy="1200329"/>
          </a:xfrm>
          <a:prstGeom prst="rect">
            <a:avLst/>
          </a:prstGeom>
          <a:noFill/>
        </p:spPr>
        <p:txBody>
          <a:bodyPr wrap="square" rtlCol="0">
            <a:spAutoFit/>
          </a:bodyPr>
          <a:lstStyle/>
          <a:p>
            <a:r>
              <a:rPr lang="en-US" sz="1200" dirty="0" smtClean="0"/>
              <a:t>Now, turn on the markers to read off the inductance values. </a:t>
            </a:r>
          </a:p>
          <a:p>
            <a:r>
              <a:rPr lang="en-US" sz="1200" dirty="0" smtClean="0"/>
              <a:t>300 MHz:    74.184 </a:t>
            </a:r>
            <a:r>
              <a:rPr lang="en-US" sz="1200" dirty="0"/>
              <a:t>p</a:t>
            </a:r>
            <a:r>
              <a:rPr lang="en-US" sz="1200" dirty="0" smtClean="0"/>
              <a:t>H</a:t>
            </a:r>
          </a:p>
          <a:p>
            <a:r>
              <a:rPr lang="en-US" sz="1200" dirty="0" smtClean="0"/>
              <a:t>600 MHz:    28.590 pH</a:t>
            </a:r>
          </a:p>
          <a:p>
            <a:r>
              <a:rPr lang="en-US" sz="1200" dirty="0" smtClean="0"/>
              <a:t>1 GHz:         13.333 pH</a:t>
            </a:r>
          </a:p>
          <a:p>
            <a:r>
              <a:rPr lang="en-US" sz="1200" dirty="0"/>
              <a:t>3</a:t>
            </a:r>
            <a:r>
              <a:rPr lang="en-US" sz="1200" dirty="0" smtClean="0"/>
              <a:t> GHz:         3.7055 pH</a:t>
            </a:r>
          </a:p>
        </p:txBody>
      </p:sp>
      <p:sp>
        <p:nvSpPr>
          <p:cNvPr id="9" name="TextBox 8"/>
          <p:cNvSpPr txBox="1"/>
          <p:nvPr/>
        </p:nvSpPr>
        <p:spPr>
          <a:xfrm>
            <a:off x="3459356" y="240268"/>
            <a:ext cx="2225289" cy="369332"/>
          </a:xfrm>
          <a:prstGeom prst="rect">
            <a:avLst/>
          </a:prstGeom>
          <a:noFill/>
        </p:spPr>
        <p:txBody>
          <a:bodyPr wrap="none" rtlCol="0">
            <a:spAutoFit/>
          </a:bodyPr>
          <a:lstStyle/>
          <a:p>
            <a:r>
              <a:rPr lang="en-US" dirty="0" smtClean="0"/>
              <a:t>902-60003 Male Load</a:t>
            </a:r>
            <a:endParaRPr lang="en-US" dirty="0"/>
          </a:p>
        </p:txBody>
      </p:sp>
    </p:spTree>
    <p:extLst>
      <p:ext uri="{BB962C8B-B14F-4D97-AF65-F5344CB8AC3E}">
        <p14:creationId xmlns:p14="http://schemas.microsoft.com/office/powerpoint/2010/main" val="217048644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175</a:t>
            </a:fld>
            <a:endParaRPr lang="en-US"/>
          </a:p>
        </p:txBody>
      </p:sp>
      <p:sp>
        <p:nvSpPr>
          <p:cNvPr id="3" name="TextBox 2"/>
          <p:cNvSpPr txBox="1"/>
          <p:nvPr/>
        </p:nvSpPr>
        <p:spPr>
          <a:xfrm>
            <a:off x="247650" y="1263313"/>
            <a:ext cx="2743200" cy="1015663"/>
          </a:xfrm>
          <a:prstGeom prst="rect">
            <a:avLst/>
          </a:prstGeom>
          <a:noFill/>
        </p:spPr>
        <p:txBody>
          <a:bodyPr wrap="square" rtlCol="0">
            <a:spAutoFit/>
          </a:bodyPr>
          <a:lstStyle/>
          <a:p>
            <a:r>
              <a:rPr lang="en-US" sz="1200" dirty="0" smtClean="0"/>
              <a:t>Here are the values for phase:</a:t>
            </a:r>
          </a:p>
          <a:p>
            <a:r>
              <a:rPr lang="en-US" sz="1200" dirty="0" smtClean="0"/>
              <a:t>300 MHz:      20.283  degs</a:t>
            </a:r>
          </a:p>
          <a:p>
            <a:r>
              <a:rPr lang="en-US" sz="1200" dirty="0" smtClean="0"/>
              <a:t>600 MHz:     </a:t>
            </a:r>
            <a:r>
              <a:rPr lang="en-US" sz="1200" dirty="0"/>
              <a:t> </a:t>
            </a:r>
            <a:r>
              <a:rPr lang="en-US" sz="1200" dirty="0" smtClean="0"/>
              <a:t>13.169  degs</a:t>
            </a:r>
          </a:p>
          <a:p>
            <a:r>
              <a:rPr lang="en-US" sz="1200" dirty="0" smtClean="0"/>
              <a:t>1 GHz:         </a:t>
            </a:r>
            <a:r>
              <a:rPr lang="en-US" sz="1200" dirty="0"/>
              <a:t> </a:t>
            </a:r>
            <a:r>
              <a:rPr lang="en-US" sz="1200" dirty="0" smtClean="0"/>
              <a:t> 11.194  degs</a:t>
            </a:r>
          </a:p>
          <a:p>
            <a:r>
              <a:rPr lang="en-US" sz="1200" dirty="0"/>
              <a:t>3</a:t>
            </a:r>
            <a:r>
              <a:rPr lang="en-US" sz="1200" dirty="0" smtClean="0"/>
              <a:t> GHz:         </a:t>
            </a:r>
            <a:r>
              <a:rPr lang="en-US" sz="1200" dirty="0"/>
              <a:t> </a:t>
            </a:r>
            <a:r>
              <a:rPr lang="en-US" sz="1200" dirty="0" smtClean="0"/>
              <a:t> 32.218  degs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1009837"/>
            <a:ext cx="3463908" cy="2657313"/>
          </a:xfrm>
          <a:prstGeom prst="rect">
            <a:avLst/>
          </a:prstGeom>
        </p:spPr>
      </p:pic>
      <p:sp>
        <p:nvSpPr>
          <p:cNvPr id="5" name="TextBox 4"/>
          <p:cNvSpPr txBox="1"/>
          <p:nvPr/>
        </p:nvSpPr>
        <p:spPr>
          <a:xfrm>
            <a:off x="3611756" y="392668"/>
            <a:ext cx="2225289" cy="369332"/>
          </a:xfrm>
          <a:prstGeom prst="rect">
            <a:avLst/>
          </a:prstGeom>
          <a:noFill/>
        </p:spPr>
        <p:txBody>
          <a:bodyPr wrap="none" rtlCol="0">
            <a:spAutoFit/>
          </a:bodyPr>
          <a:lstStyle/>
          <a:p>
            <a:r>
              <a:rPr lang="en-US" dirty="0" smtClean="0"/>
              <a:t>902-60003 Male Load</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112" y="2667000"/>
            <a:ext cx="4843488" cy="3708728"/>
          </a:xfrm>
          <a:prstGeom prst="rect">
            <a:avLst/>
          </a:prstGeom>
        </p:spPr>
      </p:pic>
      <p:sp>
        <p:nvSpPr>
          <p:cNvPr id="7" name="TextBox 6"/>
          <p:cNvSpPr txBox="1"/>
          <p:nvPr/>
        </p:nvSpPr>
        <p:spPr>
          <a:xfrm>
            <a:off x="228600" y="3937337"/>
            <a:ext cx="2995494" cy="1384995"/>
          </a:xfrm>
          <a:prstGeom prst="rect">
            <a:avLst/>
          </a:prstGeom>
          <a:noFill/>
        </p:spPr>
        <p:txBody>
          <a:bodyPr wrap="square" rtlCol="0">
            <a:spAutoFit/>
          </a:bodyPr>
          <a:lstStyle/>
          <a:p>
            <a:r>
              <a:rPr lang="en-US" sz="1200" dirty="0" smtClean="0"/>
              <a:t>Return loss is what is of most interest for a Load measurement:  Reading off the LogMag S11 values:</a:t>
            </a:r>
          </a:p>
          <a:p>
            <a:r>
              <a:rPr lang="en-US" sz="1200" dirty="0" smtClean="0"/>
              <a:t>300 MHz:    -47.951  dB</a:t>
            </a:r>
          </a:p>
          <a:p>
            <a:r>
              <a:rPr lang="en-US" sz="1200" dirty="0" smtClean="0"/>
              <a:t>600 MHz:    -46.582  dB</a:t>
            </a:r>
          </a:p>
          <a:p>
            <a:r>
              <a:rPr lang="en-US" sz="1200" dirty="0" smtClean="0"/>
              <a:t>1 GHz:         -47.376  dB</a:t>
            </a:r>
          </a:p>
          <a:p>
            <a:r>
              <a:rPr lang="en-US" sz="1200" dirty="0"/>
              <a:t>3</a:t>
            </a:r>
            <a:r>
              <a:rPr lang="en-US" sz="1200" dirty="0" smtClean="0"/>
              <a:t> GHz:         -57.673 dB</a:t>
            </a:r>
            <a:endParaRPr lang="en-US" sz="1200" dirty="0"/>
          </a:p>
        </p:txBody>
      </p:sp>
      <p:sp>
        <p:nvSpPr>
          <p:cNvPr id="8" name="TextBox 7"/>
          <p:cNvSpPr txBox="1"/>
          <p:nvPr/>
        </p:nvSpPr>
        <p:spPr>
          <a:xfrm>
            <a:off x="228600" y="5678269"/>
            <a:ext cx="2995494" cy="276999"/>
          </a:xfrm>
          <a:prstGeom prst="rect">
            <a:avLst/>
          </a:prstGeom>
          <a:noFill/>
        </p:spPr>
        <p:txBody>
          <a:bodyPr wrap="square" rtlCol="0">
            <a:spAutoFit/>
          </a:bodyPr>
          <a:lstStyle/>
          <a:p>
            <a:r>
              <a:rPr lang="en-US" sz="1200" dirty="0" smtClean="0"/>
              <a:t>Return loss is less than 45 dB.  Perfect.</a:t>
            </a:r>
          </a:p>
        </p:txBody>
      </p:sp>
    </p:spTree>
    <p:extLst>
      <p:ext uri="{BB962C8B-B14F-4D97-AF65-F5344CB8AC3E}">
        <p14:creationId xmlns:p14="http://schemas.microsoft.com/office/powerpoint/2010/main" val="124987964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176</a:t>
            </a:fld>
            <a:endParaRPr lang="en-US"/>
          </a:p>
        </p:txBody>
      </p:sp>
      <p:sp>
        <p:nvSpPr>
          <p:cNvPr id="3" name="TextBox 2"/>
          <p:cNvSpPr txBox="1"/>
          <p:nvPr/>
        </p:nvSpPr>
        <p:spPr>
          <a:xfrm>
            <a:off x="3861709" y="609600"/>
            <a:ext cx="1420582" cy="584775"/>
          </a:xfrm>
          <a:prstGeom prst="rect">
            <a:avLst/>
          </a:prstGeom>
          <a:noFill/>
        </p:spPr>
        <p:txBody>
          <a:bodyPr wrap="none" rtlCol="0">
            <a:spAutoFit/>
          </a:bodyPr>
          <a:lstStyle/>
          <a:p>
            <a:r>
              <a:rPr lang="en-US" sz="3200" dirty="0" smtClean="0"/>
              <a:t>Outline</a:t>
            </a:r>
            <a:endParaRPr lang="en-US" sz="3200" dirty="0"/>
          </a:p>
        </p:txBody>
      </p:sp>
      <p:sp>
        <p:nvSpPr>
          <p:cNvPr id="4" name="TextBox 3"/>
          <p:cNvSpPr txBox="1"/>
          <p:nvPr/>
        </p:nvSpPr>
        <p:spPr>
          <a:xfrm>
            <a:off x="1122915" y="1695450"/>
            <a:ext cx="5524333" cy="2862322"/>
          </a:xfrm>
          <a:prstGeom prst="rect">
            <a:avLst/>
          </a:prstGeom>
          <a:noFill/>
        </p:spPr>
        <p:txBody>
          <a:bodyPr wrap="none" rtlCol="0">
            <a:spAutoFit/>
          </a:bodyPr>
          <a:lstStyle/>
          <a:p>
            <a:pPr marL="285750" indent="-285750">
              <a:buFont typeface="Arial" pitchFamily="34" charset="0"/>
              <a:buChar char="•"/>
            </a:pPr>
            <a:r>
              <a:rPr lang="en-US" dirty="0" smtClean="0"/>
              <a:t>Intro</a:t>
            </a:r>
          </a:p>
          <a:p>
            <a:pPr marL="285750" indent="-285750">
              <a:buFont typeface="Arial" pitchFamily="34" charset="0"/>
              <a:buChar char="•"/>
            </a:pPr>
            <a:r>
              <a:rPr lang="en-US" dirty="0" smtClean="0"/>
              <a:t>First Look at Our Network Analyzers</a:t>
            </a:r>
          </a:p>
          <a:p>
            <a:pPr marL="285750" indent="-285750">
              <a:buFont typeface="Arial" pitchFamily="34" charset="0"/>
              <a:buChar char="•"/>
            </a:pPr>
            <a:r>
              <a:rPr lang="en-US" dirty="0" smtClean="0"/>
              <a:t>Cables:  Pre-testing Before Calibration</a:t>
            </a:r>
          </a:p>
          <a:p>
            <a:pPr marL="285750" indent="-285750">
              <a:buFont typeface="Arial" pitchFamily="34" charset="0"/>
              <a:buChar char="•"/>
            </a:pPr>
            <a:r>
              <a:rPr lang="en-US" dirty="0" smtClean="0"/>
              <a:t>Calibration Hardware</a:t>
            </a:r>
          </a:p>
          <a:p>
            <a:pPr marL="285750" indent="-285750">
              <a:buFont typeface="Arial" pitchFamily="34" charset="0"/>
              <a:buChar char="•"/>
            </a:pPr>
            <a:r>
              <a:rPr lang="en-US" dirty="0" smtClean="0"/>
              <a:t>Cal Kit Software in the Network Analyzer</a:t>
            </a:r>
          </a:p>
          <a:p>
            <a:pPr marL="285750" indent="-285750">
              <a:buFont typeface="Arial" pitchFamily="34" charset="0"/>
              <a:buChar char="•"/>
            </a:pPr>
            <a:r>
              <a:rPr lang="en-US" dirty="0"/>
              <a:t>D</a:t>
            </a:r>
            <a:r>
              <a:rPr lang="en-US" dirty="0" smtClean="0"/>
              <a:t>riving the Network Analyzer</a:t>
            </a:r>
          </a:p>
          <a:p>
            <a:pPr marL="285750" indent="-285750">
              <a:buFont typeface="Arial" pitchFamily="34" charset="0"/>
              <a:buChar char="•"/>
            </a:pPr>
            <a:r>
              <a:rPr lang="en-US" dirty="0"/>
              <a:t>1</a:t>
            </a:r>
            <a:r>
              <a:rPr lang="en-US" dirty="0" smtClean="0"/>
              <a:t>-Port &amp; 2-Port Cals with 85033E Standards</a:t>
            </a:r>
          </a:p>
          <a:p>
            <a:pPr marL="285750" indent="-285750">
              <a:buFont typeface="Arial" pitchFamily="34" charset="0"/>
              <a:buChar char="•"/>
            </a:pPr>
            <a:r>
              <a:rPr lang="en-US" dirty="0" smtClean="0"/>
              <a:t>Port Extension vs. Electrical Delay</a:t>
            </a:r>
          </a:p>
          <a:p>
            <a:pPr marL="285750" indent="-285750">
              <a:buFont typeface="Arial" pitchFamily="34" charset="0"/>
              <a:buChar char="•"/>
            </a:pPr>
            <a:r>
              <a:rPr lang="en-US" dirty="0" smtClean="0"/>
              <a:t>Verifying Your Cal is Good:  Measuring Something Else</a:t>
            </a:r>
          </a:p>
          <a:p>
            <a:pPr marL="285750" indent="-285750">
              <a:buFont typeface="Arial" pitchFamily="34" charset="0"/>
              <a:buChar char="•"/>
            </a:pPr>
            <a:r>
              <a:rPr lang="en-US" dirty="0" smtClean="0">
                <a:solidFill>
                  <a:srgbClr val="FF0000"/>
                </a:solidFill>
              </a:rPr>
              <a:t>Custom Cal Standards and User Cal Kits</a:t>
            </a:r>
          </a:p>
        </p:txBody>
      </p:sp>
    </p:spTree>
    <p:extLst>
      <p:ext uri="{BB962C8B-B14F-4D97-AF65-F5344CB8AC3E}">
        <p14:creationId xmlns:p14="http://schemas.microsoft.com/office/powerpoint/2010/main" val="5430973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177</a:t>
            </a:fld>
            <a:endParaRPr lang="en-US"/>
          </a:p>
        </p:txBody>
      </p:sp>
      <p:sp>
        <p:nvSpPr>
          <p:cNvPr id="3" name="TextBox 2"/>
          <p:cNvSpPr txBox="1"/>
          <p:nvPr/>
        </p:nvSpPr>
        <p:spPr>
          <a:xfrm>
            <a:off x="1394720" y="609600"/>
            <a:ext cx="6354560" cy="584775"/>
          </a:xfrm>
          <a:prstGeom prst="rect">
            <a:avLst/>
          </a:prstGeom>
          <a:noFill/>
        </p:spPr>
        <p:txBody>
          <a:bodyPr wrap="none" rtlCol="0">
            <a:spAutoFit/>
          </a:bodyPr>
          <a:lstStyle/>
          <a:p>
            <a:r>
              <a:rPr lang="en-US" sz="3200" dirty="0" smtClean="0"/>
              <a:t>Custom Cal Standards &amp; User Cal Kits</a:t>
            </a:r>
            <a:endParaRPr lang="en-US" sz="32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63" y="2671408"/>
            <a:ext cx="6095875" cy="2586392"/>
          </a:xfrm>
          <a:prstGeom prst="rect">
            <a:avLst/>
          </a:prstGeom>
        </p:spPr>
      </p:pic>
    </p:spTree>
    <p:extLst>
      <p:ext uri="{BB962C8B-B14F-4D97-AF65-F5344CB8AC3E}">
        <p14:creationId xmlns:p14="http://schemas.microsoft.com/office/powerpoint/2010/main" val="58281991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177" y="2362200"/>
            <a:ext cx="5049646" cy="2142493"/>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178</a:t>
            </a:fld>
            <a:endParaRPr lang="en-US"/>
          </a:p>
        </p:txBody>
      </p:sp>
      <p:sp>
        <p:nvSpPr>
          <p:cNvPr id="5" name="TextBox 4"/>
          <p:cNvSpPr txBox="1"/>
          <p:nvPr/>
        </p:nvSpPr>
        <p:spPr>
          <a:xfrm>
            <a:off x="381000" y="152400"/>
            <a:ext cx="8458200" cy="1785104"/>
          </a:xfrm>
          <a:prstGeom prst="rect">
            <a:avLst/>
          </a:prstGeom>
          <a:noFill/>
        </p:spPr>
        <p:txBody>
          <a:bodyPr wrap="square" rtlCol="0">
            <a:spAutoFit/>
          </a:bodyPr>
          <a:lstStyle/>
          <a:p>
            <a:pPr algn="ctr"/>
            <a:r>
              <a:rPr lang="en-US" dirty="0" smtClean="0"/>
              <a:t>Home-Brew </a:t>
            </a:r>
            <a:r>
              <a:rPr lang="en-US" dirty="0"/>
              <a:t>C</a:t>
            </a:r>
            <a:r>
              <a:rPr lang="en-US" dirty="0" smtClean="0"/>
              <a:t>al Standards</a:t>
            </a:r>
            <a:r>
              <a:rPr lang="en-US" dirty="0"/>
              <a:t> </a:t>
            </a:r>
            <a:r>
              <a:rPr lang="en-US" dirty="0" smtClean="0"/>
              <a:t>and User Cal Kits</a:t>
            </a:r>
            <a:endParaRPr lang="en-US" sz="1400" dirty="0" smtClean="0"/>
          </a:p>
          <a:p>
            <a:endParaRPr lang="en-US" sz="1200" dirty="0"/>
          </a:p>
          <a:p>
            <a:r>
              <a:rPr lang="en-US" sz="1600" dirty="0" smtClean="0"/>
              <a:t>I’m interested in creating my own set of cal standards to use in a research lab.  I don’t want to spend the money on a commercial set of cal standards.  I’ll only be working from 20 MHz to 150 MHz.</a:t>
            </a:r>
          </a:p>
          <a:p>
            <a:endParaRPr lang="en-US" sz="1600" dirty="0"/>
          </a:p>
          <a:p>
            <a:r>
              <a:rPr lang="en-US" sz="1600" dirty="0" smtClean="0"/>
              <a:t>I’ve configured these SMA connectors as Opens, Shorts, Loads and Thrus.  I want to characterize them and then add a  User cal kit to the analyzer.</a:t>
            </a:r>
            <a:endParaRPr lang="en-US" sz="1600" dirty="0"/>
          </a:p>
        </p:txBody>
      </p:sp>
      <p:sp>
        <p:nvSpPr>
          <p:cNvPr id="6" name="TextBox 5"/>
          <p:cNvSpPr txBox="1"/>
          <p:nvPr/>
        </p:nvSpPr>
        <p:spPr>
          <a:xfrm>
            <a:off x="2922988" y="4201500"/>
            <a:ext cx="582212" cy="276999"/>
          </a:xfrm>
          <a:prstGeom prst="rect">
            <a:avLst/>
          </a:prstGeom>
          <a:solidFill>
            <a:schemeClr val="bg1"/>
          </a:solidFill>
        </p:spPr>
        <p:txBody>
          <a:bodyPr wrap="none" rtlCol="0">
            <a:spAutoFit/>
          </a:bodyPr>
          <a:lstStyle/>
          <a:p>
            <a:pPr algn="ctr"/>
            <a:r>
              <a:rPr lang="en-US" sz="1200" dirty="0" smtClean="0"/>
              <a:t>Shorts</a:t>
            </a:r>
            <a:endParaRPr lang="en-US" sz="1200" dirty="0"/>
          </a:p>
        </p:txBody>
      </p:sp>
      <p:sp>
        <p:nvSpPr>
          <p:cNvPr id="7" name="TextBox 6"/>
          <p:cNvSpPr txBox="1"/>
          <p:nvPr/>
        </p:nvSpPr>
        <p:spPr>
          <a:xfrm>
            <a:off x="4437730" y="4201500"/>
            <a:ext cx="585417" cy="276999"/>
          </a:xfrm>
          <a:prstGeom prst="rect">
            <a:avLst/>
          </a:prstGeom>
          <a:solidFill>
            <a:schemeClr val="bg1"/>
          </a:solidFill>
        </p:spPr>
        <p:txBody>
          <a:bodyPr wrap="none" rtlCol="0">
            <a:spAutoFit/>
          </a:bodyPr>
          <a:lstStyle/>
          <a:p>
            <a:r>
              <a:rPr lang="en-US" sz="1200" dirty="0" smtClean="0"/>
              <a:t>Opens</a:t>
            </a:r>
            <a:endParaRPr lang="en-US" sz="1200" dirty="0"/>
          </a:p>
        </p:txBody>
      </p:sp>
      <p:sp>
        <p:nvSpPr>
          <p:cNvPr id="8" name="TextBox 7"/>
          <p:cNvSpPr txBox="1"/>
          <p:nvPr/>
        </p:nvSpPr>
        <p:spPr>
          <a:xfrm>
            <a:off x="5486400" y="4201500"/>
            <a:ext cx="1058303" cy="276999"/>
          </a:xfrm>
          <a:prstGeom prst="rect">
            <a:avLst/>
          </a:prstGeom>
          <a:solidFill>
            <a:schemeClr val="bg1"/>
          </a:solidFill>
        </p:spPr>
        <p:txBody>
          <a:bodyPr wrap="none" rtlCol="0">
            <a:spAutoFit/>
          </a:bodyPr>
          <a:lstStyle/>
          <a:p>
            <a:r>
              <a:rPr lang="en-US" sz="1200" dirty="0" smtClean="0"/>
              <a:t>50 ohm Loads</a:t>
            </a:r>
            <a:endParaRPr lang="en-US" sz="1200" dirty="0"/>
          </a:p>
        </p:txBody>
      </p:sp>
      <p:sp>
        <p:nvSpPr>
          <p:cNvPr id="9" name="TextBox 8"/>
          <p:cNvSpPr txBox="1"/>
          <p:nvPr/>
        </p:nvSpPr>
        <p:spPr>
          <a:xfrm>
            <a:off x="4191000" y="2400300"/>
            <a:ext cx="534121" cy="276999"/>
          </a:xfrm>
          <a:prstGeom prst="rect">
            <a:avLst/>
          </a:prstGeom>
          <a:solidFill>
            <a:schemeClr val="bg1"/>
          </a:solidFill>
        </p:spPr>
        <p:txBody>
          <a:bodyPr wrap="none" rtlCol="0">
            <a:spAutoFit/>
          </a:bodyPr>
          <a:lstStyle/>
          <a:p>
            <a:r>
              <a:rPr lang="en-US" sz="1200" dirty="0" smtClean="0"/>
              <a:t>Thrus</a:t>
            </a:r>
            <a:endParaRPr lang="en-US" sz="1200" dirty="0"/>
          </a:p>
        </p:txBody>
      </p:sp>
      <p:sp>
        <p:nvSpPr>
          <p:cNvPr id="10" name="Rectangle 9"/>
          <p:cNvSpPr/>
          <p:nvPr/>
        </p:nvSpPr>
        <p:spPr>
          <a:xfrm>
            <a:off x="685800" y="4648200"/>
            <a:ext cx="7848600" cy="2031325"/>
          </a:xfrm>
          <a:prstGeom prst="rect">
            <a:avLst/>
          </a:prstGeom>
        </p:spPr>
        <p:txBody>
          <a:bodyPr wrap="square">
            <a:spAutoFit/>
          </a:bodyPr>
          <a:lstStyle/>
          <a:p>
            <a:r>
              <a:rPr lang="en-US" sz="1400" dirty="0" smtClean="0"/>
              <a:t>These Opens, Shorts and Loads started as regular end-launch SMA connectors.  I milled off the legs and center pins.  For the Shorts, a sheet of 6 mil thick copper foil has been soldered to connect the center pin to the case ground.  For the 50 ohm loads, two 100 ohm 0603 resistors in parallel are soldered between the center pin and ground.</a:t>
            </a:r>
          </a:p>
          <a:p>
            <a:endParaRPr lang="en-US" sz="1400" dirty="0"/>
          </a:p>
          <a:p>
            <a:r>
              <a:rPr lang="en-US" sz="1400" dirty="0" smtClean="0"/>
              <a:t>These have been scribed.  Eventually, for my research lab, I’ll need two sets so that when one is used to do a cal, the other can be used to verify the cal was good.  However, in these slides, I’m going to show how to characterize one set and create its cal kit.  I’ll re-calibrate the analyzer using them, and I’ll verify by measuring some different known standards (female 85033E standards).</a:t>
            </a:r>
            <a:endParaRPr lang="en-US" sz="1400" dirty="0"/>
          </a:p>
        </p:txBody>
      </p:sp>
    </p:spTree>
    <p:extLst>
      <p:ext uri="{BB962C8B-B14F-4D97-AF65-F5344CB8AC3E}">
        <p14:creationId xmlns:p14="http://schemas.microsoft.com/office/powerpoint/2010/main" val="425559874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271355"/>
            <a:ext cx="5410200" cy="2254250"/>
          </a:xfrm>
          <a:prstGeom prst="rect">
            <a:avLst/>
          </a:prstGeom>
        </p:spPr>
      </p:pic>
      <p:sp>
        <p:nvSpPr>
          <p:cNvPr id="4" name="TextBox 3"/>
          <p:cNvSpPr txBox="1"/>
          <p:nvPr/>
        </p:nvSpPr>
        <p:spPr>
          <a:xfrm>
            <a:off x="533400" y="1737955"/>
            <a:ext cx="2371931" cy="369332"/>
          </a:xfrm>
          <a:prstGeom prst="rect">
            <a:avLst/>
          </a:prstGeom>
          <a:noFill/>
        </p:spPr>
        <p:txBody>
          <a:bodyPr wrap="none" rtlCol="0">
            <a:spAutoFit/>
          </a:bodyPr>
          <a:lstStyle/>
          <a:p>
            <a:r>
              <a:rPr lang="en-US" dirty="0" smtClean="0"/>
              <a:t>Characterizing an Open</a:t>
            </a:r>
            <a:endParaRPr lang="en-US" dirty="0"/>
          </a:p>
        </p:txBody>
      </p:sp>
      <p:sp>
        <p:nvSpPr>
          <p:cNvPr id="5" name="TextBox 4"/>
          <p:cNvSpPr txBox="1"/>
          <p:nvPr/>
        </p:nvSpPr>
        <p:spPr>
          <a:xfrm>
            <a:off x="533400" y="4950023"/>
            <a:ext cx="2755883" cy="307777"/>
          </a:xfrm>
          <a:prstGeom prst="rect">
            <a:avLst/>
          </a:prstGeom>
          <a:noFill/>
        </p:spPr>
        <p:txBody>
          <a:bodyPr wrap="none" rtlCol="0">
            <a:spAutoFit/>
          </a:bodyPr>
          <a:lstStyle/>
          <a:p>
            <a:r>
              <a:rPr lang="en-US" sz="1400" dirty="0" smtClean="0"/>
              <a:t>Original calibration reference plane</a:t>
            </a:r>
            <a:endParaRPr lang="en-US" sz="1400" dirty="0"/>
          </a:p>
        </p:txBody>
      </p:sp>
      <p:cxnSp>
        <p:nvCxnSpPr>
          <p:cNvPr id="6" name="Straight Arrow Connector 5"/>
          <p:cNvCxnSpPr/>
          <p:nvPr/>
        </p:nvCxnSpPr>
        <p:spPr>
          <a:xfrm flipH="1" flipV="1">
            <a:off x="1436914" y="4261264"/>
            <a:ext cx="69669" cy="72281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1611086" y="4192377"/>
            <a:ext cx="395662" cy="79169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336869" y="2528258"/>
            <a:ext cx="846361" cy="391883"/>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4874076" y="2606635"/>
            <a:ext cx="821328" cy="54863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4772297" y="3947764"/>
            <a:ext cx="821328" cy="54863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4772297" y="3172693"/>
            <a:ext cx="95794" cy="132370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608318" y="2606635"/>
            <a:ext cx="95794" cy="132370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3845916" y="2314897"/>
            <a:ext cx="821328" cy="54863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3767540" y="2868675"/>
            <a:ext cx="95794" cy="132370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2586446" y="3860669"/>
            <a:ext cx="1184365" cy="105373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4876801" y="2153789"/>
            <a:ext cx="1306285" cy="56605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172200" y="1860563"/>
            <a:ext cx="2667000" cy="523220"/>
          </a:xfrm>
          <a:prstGeom prst="rect">
            <a:avLst/>
          </a:prstGeom>
          <a:noFill/>
        </p:spPr>
        <p:txBody>
          <a:bodyPr wrap="square" rtlCol="0">
            <a:spAutoFit/>
          </a:bodyPr>
          <a:lstStyle/>
          <a:p>
            <a:r>
              <a:rPr lang="en-US" sz="1400" dirty="0" smtClean="0"/>
              <a:t>Offset distance from reference plane to plane of the open</a:t>
            </a:r>
            <a:endParaRPr lang="en-US" sz="1400" dirty="0"/>
          </a:p>
        </p:txBody>
      </p:sp>
      <p:sp>
        <p:nvSpPr>
          <p:cNvPr id="41" name="TextBox 40"/>
          <p:cNvSpPr txBox="1"/>
          <p:nvPr/>
        </p:nvSpPr>
        <p:spPr>
          <a:xfrm>
            <a:off x="6183086" y="3984184"/>
            <a:ext cx="1665514" cy="307777"/>
          </a:xfrm>
          <a:prstGeom prst="rect">
            <a:avLst/>
          </a:prstGeom>
          <a:noFill/>
        </p:spPr>
        <p:txBody>
          <a:bodyPr wrap="square" rtlCol="0">
            <a:spAutoFit/>
          </a:bodyPr>
          <a:lstStyle/>
          <a:p>
            <a:r>
              <a:rPr lang="en-US" sz="1400" dirty="0" smtClean="0"/>
              <a:t>Fringing capacitance</a:t>
            </a:r>
            <a:endParaRPr lang="en-US" sz="1400" dirty="0"/>
          </a:p>
        </p:txBody>
      </p:sp>
      <p:cxnSp>
        <p:nvCxnSpPr>
          <p:cNvPr id="42" name="Straight Arrow Connector 41"/>
          <p:cNvCxnSpPr/>
          <p:nvPr/>
        </p:nvCxnSpPr>
        <p:spPr>
          <a:xfrm flipH="1" flipV="1">
            <a:off x="5267324" y="3721324"/>
            <a:ext cx="985430" cy="40060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flipV="1">
            <a:off x="5064850" y="4138072"/>
            <a:ext cx="1161779" cy="622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F6B008F-035F-4D09-96FD-285C794FDD5F}" type="slidenum">
              <a:rPr lang="en-US" smtClean="0"/>
              <a:t>179</a:t>
            </a:fld>
            <a:endParaRPr lang="en-US"/>
          </a:p>
        </p:txBody>
      </p:sp>
    </p:spTree>
    <p:extLst>
      <p:ext uri="{BB962C8B-B14F-4D97-AF65-F5344CB8AC3E}">
        <p14:creationId xmlns:p14="http://schemas.microsoft.com/office/powerpoint/2010/main" val="3772828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304800"/>
            <a:ext cx="4031286" cy="3130964"/>
          </a:xfrm>
          <a:prstGeom prst="rect">
            <a:avLst/>
          </a:prstGeom>
        </p:spPr>
      </p:pic>
      <p:grpSp>
        <p:nvGrpSpPr>
          <p:cNvPr id="8" name="Group 7"/>
          <p:cNvGrpSpPr/>
          <p:nvPr/>
        </p:nvGrpSpPr>
        <p:grpSpPr>
          <a:xfrm>
            <a:off x="3276600" y="1870282"/>
            <a:ext cx="5783886" cy="4492149"/>
            <a:chOff x="3276600" y="1610615"/>
            <a:chExt cx="5783886" cy="4492149"/>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1610615"/>
              <a:ext cx="5783886" cy="4492149"/>
            </a:xfrm>
            <a:prstGeom prst="rect">
              <a:avLst/>
            </a:prstGeom>
          </p:spPr>
        </p:pic>
        <p:cxnSp>
          <p:nvCxnSpPr>
            <p:cNvPr id="5" name="Straight Arrow Connector 4"/>
            <p:cNvCxnSpPr/>
            <p:nvPr/>
          </p:nvCxnSpPr>
          <p:spPr>
            <a:xfrm flipV="1">
              <a:off x="5029200" y="3169064"/>
              <a:ext cx="533400" cy="533400"/>
            </a:xfrm>
            <a:prstGeom prst="straightConnector1">
              <a:avLst/>
            </a:prstGeom>
            <a:ln w="3810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p:cNvCxnSpPr/>
          <p:nvPr/>
        </p:nvCxnSpPr>
        <p:spPr>
          <a:xfrm flipH="1" flipV="1">
            <a:off x="5153025" y="4038600"/>
            <a:ext cx="866775" cy="2409827"/>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191000" y="6413033"/>
            <a:ext cx="4009496" cy="307777"/>
          </a:xfrm>
          <a:prstGeom prst="rect">
            <a:avLst/>
          </a:prstGeom>
          <a:noFill/>
        </p:spPr>
        <p:txBody>
          <a:bodyPr wrap="none" rtlCol="0">
            <a:spAutoFit/>
          </a:bodyPr>
          <a:lstStyle/>
          <a:p>
            <a:r>
              <a:rPr lang="en-US" sz="1400" dirty="0" smtClean="0"/>
              <a:t>This inner diameter of the outer coax ring is 3.5 mm.</a:t>
            </a:r>
            <a:endParaRPr lang="en-US" sz="1400" dirty="0"/>
          </a:p>
        </p:txBody>
      </p:sp>
      <p:cxnSp>
        <p:nvCxnSpPr>
          <p:cNvPr id="13" name="Straight Arrow Connector 12"/>
          <p:cNvCxnSpPr>
            <a:stCxn id="15" idx="1"/>
          </p:cNvCxnSpPr>
          <p:nvPr/>
        </p:nvCxnSpPr>
        <p:spPr>
          <a:xfrm flipH="1">
            <a:off x="1638300" y="543520"/>
            <a:ext cx="2781301" cy="78045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19601" y="281910"/>
            <a:ext cx="4495800" cy="523220"/>
          </a:xfrm>
          <a:prstGeom prst="rect">
            <a:avLst/>
          </a:prstGeom>
          <a:noFill/>
        </p:spPr>
        <p:txBody>
          <a:bodyPr wrap="square" rtlCol="0">
            <a:spAutoFit/>
          </a:bodyPr>
          <a:lstStyle/>
          <a:p>
            <a:r>
              <a:rPr lang="en-US" sz="1400" dirty="0" smtClean="0"/>
              <a:t>The actual coaxial transmission line consists of this outer ground cylinder here</a:t>
            </a:r>
            <a:endParaRPr lang="en-US" sz="1400" dirty="0"/>
          </a:p>
        </p:txBody>
      </p:sp>
      <p:sp>
        <p:nvSpPr>
          <p:cNvPr id="17" name="TextBox 16"/>
          <p:cNvSpPr txBox="1"/>
          <p:nvPr/>
        </p:nvSpPr>
        <p:spPr>
          <a:xfrm>
            <a:off x="4564686" y="1115021"/>
            <a:ext cx="4495800" cy="738664"/>
          </a:xfrm>
          <a:prstGeom prst="rect">
            <a:avLst/>
          </a:prstGeom>
          <a:noFill/>
        </p:spPr>
        <p:txBody>
          <a:bodyPr wrap="square" rtlCol="0">
            <a:spAutoFit/>
          </a:bodyPr>
          <a:lstStyle/>
          <a:p>
            <a:r>
              <a:rPr lang="en-US" sz="1400" dirty="0" smtClean="0"/>
              <a:t>... and this center signal conductor here.  The dielectric between them is air, in a 3.5 mm connector (an SMA connector would have teflon for the dielectric).</a:t>
            </a:r>
            <a:endParaRPr lang="en-US" sz="1400" dirty="0"/>
          </a:p>
        </p:txBody>
      </p:sp>
      <p:cxnSp>
        <p:nvCxnSpPr>
          <p:cNvPr id="20" name="Straight Arrow Connector 19"/>
          <p:cNvCxnSpPr/>
          <p:nvPr/>
        </p:nvCxnSpPr>
        <p:spPr>
          <a:xfrm flipH="1">
            <a:off x="1638300" y="1400175"/>
            <a:ext cx="2962275" cy="16222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504825" y="2032505"/>
            <a:ext cx="723901" cy="172987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71451" y="3776164"/>
            <a:ext cx="2857499" cy="1384995"/>
          </a:xfrm>
          <a:prstGeom prst="rect">
            <a:avLst/>
          </a:prstGeom>
          <a:noFill/>
        </p:spPr>
        <p:txBody>
          <a:bodyPr wrap="square" rtlCol="0">
            <a:spAutoFit/>
          </a:bodyPr>
          <a:lstStyle/>
          <a:p>
            <a:r>
              <a:rPr lang="en-US" sz="1400" dirty="0" smtClean="0"/>
              <a:t>This outer portion is the nut on this male connector.  The nut is not actually part of the uniform transmission line (although it does connect electrically to the outer cylinder).</a:t>
            </a:r>
            <a:endParaRPr lang="en-US" sz="1400" dirty="0"/>
          </a:p>
        </p:txBody>
      </p:sp>
      <p:sp>
        <p:nvSpPr>
          <p:cNvPr id="16" name="TextBox 15"/>
          <p:cNvSpPr txBox="1"/>
          <p:nvPr/>
        </p:nvSpPr>
        <p:spPr>
          <a:xfrm>
            <a:off x="300038" y="8632"/>
            <a:ext cx="2857499" cy="307777"/>
          </a:xfrm>
          <a:prstGeom prst="rect">
            <a:avLst/>
          </a:prstGeom>
          <a:noFill/>
        </p:spPr>
        <p:txBody>
          <a:bodyPr wrap="square" rtlCol="0">
            <a:spAutoFit/>
          </a:bodyPr>
          <a:lstStyle/>
          <a:p>
            <a:r>
              <a:rPr lang="en-US" sz="1400" dirty="0" smtClean="0"/>
              <a:t>3.5 mm calibration standards</a:t>
            </a:r>
            <a:endParaRPr lang="en-US" sz="1400" dirty="0"/>
          </a:p>
        </p:txBody>
      </p:sp>
    </p:spTree>
    <p:extLst>
      <p:ext uri="{BB962C8B-B14F-4D97-AF65-F5344CB8AC3E}">
        <p14:creationId xmlns:p14="http://schemas.microsoft.com/office/powerpoint/2010/main" val="137109786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356279"/>
            <a:ext cx="4114800" cy="2263140"/>
          </a:xfrm>
          <a:prstGeom prst="rect">
            <a:avLst/>
          </a:prstGeom>
        </p:spPr>
      </p:pic>
      <p:sp>
        <p:nvSpPr>
          <p:cNvPr id="4" name="TextBox 3"/>
          <p:cNvSpPr txBox="1"/>
          <p:nvPr/>
        </p:nvSpPr>
        <p:spPr>
          <a:xfrm>
            <a:off x="533400" y="1822879"/>
            <a:ext cx="2245295" cy="369332"/>
          </a:xfrm>
          <a:prstGeom prst="rect">
            <a:avLst/>
          </a:prstGeom>
          <a:noFill/>
        </p:spPr>
        <p:txBody>
          <a:bodyPr wrap="none" rtlCol="0">
            <a:spAutoFit/>
          </a:bodyPr>
          <a:lstStyle/>
          <a:p>
            <a:r>
              <a:rPr lang="en-US" dirty="0" smtClean="0"/>
              <a:t>Characterizing a Short</a:t>
            </a:r>
            <a:endParaRPr lang="en-US" dirty="0"/>
          </a:p>
        </p:txBody>
      </p:sp>
      <p:sp>
        <p:nvSpPr>
          <p:cNvPr id="5" name="TextBox 4"/>
          <p:cNvSpPr txBox="1"/>
          <p:nvPr/>
        </p:nvSpPr>
        <p:spPr>
          <a:xfrm>
            <a:off x="533400" y="4721423"/>
            <a:ext cx="2755883" cy="307777"/>
          </a:xfrm>
          <a:prstGeom prst="rect">
            <a:avLst/>
          </a:prstGeom>
          <a:noFill/>
        </p:spPr>
        <p:txBody>
          <a:bodyPr wrap="none" rtlCol="0">
            <a:spAutoFit/>
          </a:bodyPr>
          <a:lstStyle/>
          <a:p>
            <a:r>
              <a:rPr lang="en-US" sz="1400" dirty="0" smtClean="0"/>
              <a:t>Original calibration reference plane</a:t>
            </a:r>
            <a:endParaRPr lang="en-US" sz="1400" dirty="0"/>
          </a:p>
        </p:txBody>
      </p:sp>
      <p:cxnSp>
        <p:nvCxnSpPr>
          <p:cNvPr id="6" name="Straight Connector 5"/>
          <p:cNvCxnSpPr/>
          <p:nvPr/>
        </p:nvCxnSpPr>
        <p:spPr>
          <a:xfrm flipH="1" flipV="1">
            <a:off x="3587931" y="3353410"/>
            <a:ext cx="204651" cy="108857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1419499" y="4459399"/>
            <a:ext cx="95792" cy="33092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flipV="1">
            <a:off x="4419600" y="2737279"/>
            <a:ext cx="204651" cy="108857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2825928" y="3179242"/>
            <a:ext cx="204651" cy="108857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3587931" y="2769936"/>
            <a:ext cx="836024" cy="60089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3792582" y="3841089"/>
            <a:ext cx="836024" cy="60089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825929" y="2611004"/>
            <a:ext cx="836024" cy="60089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107474" y="3806256"/>
            <a:ext cx="820780" cy="97536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369401" y="2820013"/>
            <a:ext cx="601708" cy="298266"/>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661953" y="2356279"/>
            <a:ext cx="1306285" cy="56605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957352" y="2063053"/>
            <a:ext cx="2667000" cy="523220"/>
          </a:xfrm>
          <a:prstGeom prst="rect">
            <a:avLst/>
          </a:prstGeom>
          <a:noFill/>
        </p:spPr>
        <p:txBody>
          <a:bodyPr wrap="square" rtlCol="0">
            <a:spAutoFit/>
          </a:bodyPr>
          <a:lstStyle/>
          <a:p>
            <a:r>
              <a:rPr lang="en-US" sz="1400" dirty="0" smtClean="0"/>
              <a:t>Offset distance from reference plane to plane of the short</a:t>
            </a:r>
            <a:endParaRPr lang="en-US" sz="1400" dirty="0"/>
          </a:p>
        </p:txBody>
      </p:sp>
      <p:sp>
        <p:nvSpPr>
          <p:cNvPr id="25" name="TextBox 24"/>
          <p:cNvSpPr txBox="1"/>
          <p:nvPr/>
        </p:nvSpPr>
        <p:spPr>
          <a:xfrm>
            <a:off x="5494290" y="3589918"/>
            <a:ext cx="3649710" cy="307777"/>
          </a:xfrm>
          <a:prstGeom prst="rect">
            <a:avLst/>
          </a:prstGeom>
          <a:noFill/>
        </p:spPr>
        <p:txBody>
          <a:bodyPr wrap="square" rtlCol="0">
            <a:spAutoFit/>
          </a:bodyPr>
          <a:lstStyle/>
          <a:p>
            <a:r>
              <a:rPr lang="en-US" sz="1400" dirty="0" smtClean="0"/>
              <a:t>Inductance due to shorting loopback (ignore)</a:t>
            </a:r>
            <a:endParaRPr lang="en-US" sz="1400" dirty="0"/>
          </a:p>
        </p:txBody>
      </p:sp>
      <p:cxnSp>
        <p:nvCxnSpPr>
          <p:cNvPr id="27" name="Straight Arrow Connector 26"/>
          <p:cNvCxnSpPr/>
          <p:nvPr/>
        </p:nvCxnSpPr>
        <p:spPr>
          <a:xfrm flipH="1" flipV="1">
            <a:off x="4315095" y="3692411"/>
            <a:ext cx="1161779" cy="622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F6B008F-035F-4D09-96FD-285C794FDD5F}" type="slidenum">
              <a:rPr lang="en-US" smtClean="0"/>
              <a:t>180</a:t>
            </a:fld>
            <a:endParaRPr lang="en-US"/>
          </a:p>
        </p:txBody>
      </p:sp>
    </p:spTree>
    <p:extLst>
      <p:ext uri="{BB962C8B-B14F-4D97-AF65-F5344CB8AC3E}">
        <p14:creationId xmlns:p14="http://schemas.microsoft.com/office/powerpoint/2010/main" val="30527603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513042"/>
            <a:ext cx="4267200" cy="2098040"/>
          </a:xfrm>
          <a:prstGeom prst="rect">
            <a:avLst/>
          </a:prstGeom>
        </p:spPr>
      </p:pic>
      <p:sp>
        <p:nvSpPr>
          <p:cNvPr id="5" name="TextBox 4"/>
          <p:cNvSpPr txBox="1"/>
          <p:nvPr/>
        </p:nvSpPr>
        <p:spPr>
          <a:xfrm>
            <a:off x="533400" y="1903441"/>
            <a:ext cx="2190793" cy="369332"/>
          </a:xfrm>
          <a:prstGeom prst="rect">
            <a:avLst/>
          </a:prstGeom>
          <a:noFill/>
        </p:spPr>
        <p:txBody>
          <a:bodyPr wrap="none" rtlCol="0">
            <a:spAutoFit/>
          </a:bodyPr>
          <a:lstStyle/>
          <a:p>
            <a:r>
              <a:rPr lang="en-US" dirty="0" smtClean="0"/>
              <a:t>Characterizing a Load</a:t>
            </a:r>
            <a:endParaRPr lang="en-US" dirty="0"/>
          </a:p>
        </p:txBody>
      </p:sp>
      <p:sp>
        <p:nvSpPr>
          <p:cNvPr id="6" name="TextBox 5"/>
          <p:cNvSpPr txBox="1"/>
          <p:nvPr/>
        </p:nvSpPr>
        <p:spPr>
          <a:xfrm>
            <a:off x="533400" y="4645223"/>
            <a:ext cx="2755883" cy="307777"/>
          </a:xfrm>
          <a:prstGeom prst="rect">
            <a:avLst/>
          </a:prstGeom>
          <a:noFill/>
        </p:spPr>
        <p:txBody>
          <a:bodyPr wrap="none" rtlCol="0">
            <a:spAutoFit/>
          </a:bodyPr>
          <a:lstStyle/>
          <a:p>
            <a:r>
              <a:rPr lang="en-US" sz="1400" dirty="0" smtClean="0"/>
              <a:t>Original calibration reference plane</a:t>
            </a:r>
            <a:endParaRPr lang="en-US" sz="1400" dirty="0"/>
          </a:p>
        </p:txBody>
      </p:sp>
      <p:cxnSp>
        <p:nvCxnSpPr>
          <p:cNvPr id="7" name="Straight Arrow Connector 6"/>
          <p:cNvCxnSpPr/>
          <p:nvPr/>
        </p:nvCxnSpPr>
        <p:spPr>
          <a:xfrm flipH="1" flipV="1">
            <a:off x="1733007" y="4043573"/>
            <a:ext cx="52250" cy="61830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3840481" y="3442681"/>
            <a:ext cx="243839" cy="106244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124891" y="4069699"/>
            <a:ext cx="931818" cy="61830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360692" y="3049708"/>
            <a:ext cx="749754" cy="166550"/>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4487091" y="2754699"/>
            <a:ext cx="243839" cy="106244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3840481" y="2763412"/>
            <a:ext cx="627016" cy="70539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084320" y="3799732"/>
            <a:ext cx="627016" cy="70539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2954380" y="3407841"/>
            <a:ext cx="243839" cy="106244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954380" y="2728572"/>
            <a:ext cx="627016" cy="70539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70811" y="1883847"/>
            <a:ext cx="1158241" cy="121049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876800" y="1564887"/>
            <a:ext cx="3958048" cy="523220"/>
          </a:xfrm>
          <a:prstGeom prst="rect">
            <a:avLst/>
          </a:prstGeom>
          <a:noFill/>
        </p:spPr>
        <p:txBody>
          <a:bodyPr wrap="square" rtlCol="0">
            <a:spAutoFit/>
          </a:bodyPr>
          <a:lstStyle/>
          <a:p>
            <a:r>
              <a:rPr lang="en-US" sz="1400" dirty="0" smtClean="0"/>
              <a:t>Offset distance from reference plane to plane of the two 100 ohm resistors in parallel.</a:t>
            </a:r>
            <a:endParaRPr lang="en-US" sz="1400" dirty="0"/>
          </a:p>
        </p:txBody>
      </p:sp>
      <p:sp>
        <p:nvSpPr>
          <p:cNvPr id="28" name="TextBox 27"/>
          <p:cNvSpPr txBox="1"/>
          <p:nvPr/>
        </p:nvSpPr>
        <p:spPr>
          <a:xfrm>
            <a:off x="5598794" y="3817145"/>
            <a:ext cx="3236054" cy="307777"/>
          </a:xfrm>
          <a:prstGeom prst="rect">
            <a:avLst/>
          </a:prstGeom>
          <a:noFill/>
        </p:spPr>
        <p:txBody>
          <a:bodyPr wrap="square" rtlCol="0">
            <a:spAutoFit/>
          </a:bodyPr>
          <a:lstStyle/>
          <a:p>
            <a:r>
              <a:rPr lang="en-US" sz="1400" dirty="0" smtClean="0"/>
              <a:t>50 ohms resistance + some inductance</a:t>
            </a:r>
            <a:endParaRPr lang="en-US" sz="1400" dirty="0"/>
          </a:p>
        </p:txBody>
      </p:sp>
      <p:cxnSp>
        <p:nvCxnSpPr>
          <p:cNvPr id="29" name="Straight Arrow Connector 28"/>
          <p:cNvCxnSpPr/>
          <p:nvPr/>
        </p:nvCxnSpPr>
        <p:spPr>
          <a:xfrm flipH="1" flipV="1">
            <a:off x="4437015" y="3921019"/>
            <a:ext cx="1161779" cy="622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4349932" y="3565034"/>
            <a:ext cx="1188719" cy="33920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F6B008F-035F-4D09-96FD-285C794FDD5F}" type="slidenum">
              <a:rPr lang="en-US" smtClean="0"/>
              <a:t>181</a:t>
            </a:fld>
            <a:endParaRPr lang="en-US"/>
          </a:p>
        </p:txBody>
      </p:sp>
    </p:spTree>
    <p:extLst>
      <p:ext uri="{BB962C8B-B14F-4D97-AF65-F5344CB8AC3E}">
        <p14:creationId xmlns:p14="http://schemas.microsoft.com/office/powerpoint/2010/main" val="257170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182</a:t>
            </a:fld>
            <a:endParaRPr lang="en-US"/>
          </a:p>
        </p:txBody>
      </p:sp>
      <p:sp>
        <p:nvSpPr>
          <p:cNvPr id="7" name="TextBox 6"/>
          <p:cNvSpPr txBox="1"/>
          <p:nvPr/>
        </p:nvSpPr>
        <p:spPr>
          <a:xfrm>
            <a:off x="457200" y="649069"/>
            <a:ext cx="4800598" cy="646331"/>
          </a:xfrm>
          <a:prstGeom prst="rect">
            <a:avLst/>
          </a:prstGeom>
          <a:noFill/>
        </p:spPr>
        <p:txBody>
          <a:bodyPr wrap="square" rtlCol="0">
            <a:spAutoFit/>
          </a:bodyPr>
          <a:lstStyle/>
          <a:p>
            <a:r>
              <a:rPr lang="en-US" sz="1200" dirty="0" smtClean="0"/>
              <a:t>Had a male-N-to-female-SMA adapter on the network analyzer’s test port.  Then added a male-male adapter.  Used the 85033E female standards to calibrate (linear sweep from 20 MHz to 150 MHz, IF=1 kHz, 1601 pts).</a:t>
            </a:r>
            <a:endParaRPr lang="en-US" sz="1200" dirty="0"/>
          </a:p>
        </p:txBody>
      </p:sp>
      <p:sp>
        <p:nvSpPr>
          <p:cNvPr id="32" name="TextBox 31"/>
          <p:cNvSpPr txBox="1"/>
          <p:nvPr/>
        </p:nvSpPr>
        <p:spPr>
          <a:xfrm>
            <a:off x="152400" y="240268"/>
            <a:ext cx="6687087" cy="369332"/>
          </a:xfrm>
          <a:prstGeom prst="rect">
            <a:avLst/>
          </a:prstGeom>
          <a:noFill/>
        </p:spPr>
        <p:txBody>
          <a:bodyPr wrap="none" rtlCol="0">
            <a:spAutoFit/>
          </a:bodyPr>
          <a:lstStyle/>
          <a:p>
            <a:r>
              <a:rPr lang="en-US" dirty="0" smtClean="0"/>
              <a:t>Calibrating Before Characterizing the Home-Brew Open, Short</a:t>
            </a:r>
            <a:r>
              <a:rPr lang="en-US" dirty="0"/>
              <a:t> </a:t>
            </a:r>
            <a:r>
              <a:rPr lang="en-US" dirty="0" smtClean="0"/>
              <a:t>&amp; Load</a:t>
            </a:r>
            <a:endParaRPr lang="en-US" dirty="0"/>
          </a:p>
        </p:txBody>
      </p:sp>
      <p:sp>
        <p:nvSpPr>
          <p:cNvPr id="14" name="TextBox 13"/>
          <p:cNvSpPr txBox="1"/>
          <p:nvPr/>
        </p:nvSpPr>
        <p:spPr>
          <a:xfrm>
            <a:off x="685800" y="5798403"/>
            <a:ext cx="4419598" cy="830997"/>
          </a:xfrm>
          <a:prstGeom prst="rect">
            <a:avLst/>
          </a:prstGeom>
          <a:noFill/>
        </p:spPr>
        <p:txBody>
          <a:bodyPr wrap="square" rtlCol="0">
            <a:spAutoFit/>
          </a:bodyPr>
          <a:lstStyle/>
          <a:p>
            <a:r>
              <a:rPr lang="en-US" sz="1200" dirty="0" smtClean="0"/>
              <a:t>I chose not to use the Ecal to calibrate since it doesn’t work as well as the mechanical standars for low freqs.</a:t>
            </a:r>
          </a:p>
          <a:p>
            <a:endParaRPr lang="en-US" sz="1200" dirty="0"/>
          </a:p>
          <a:p>
            <a:r>
              <a:rPr lang="en-US" sz="1200" dirty="0" smtClean="0"/>
              <a:t>I also chose to use IF = 1 kHz to reduce trace noise.</a:t>
            </a:r>
            <a:endParaRPr lang="en-US" sz="1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925" y="1371600"/>
            <a:ext cx="2657475" cy="3460898"/>
          </a:xfrm>
          <a:prstGeom prst="rect">
            <a:avLst/>
          </a:prstGeom>
        </p:spPr>
      </p:pic>
      <p:grpSp>
        <p:nvGrpSpPr>
          <p:cNvPr id="6" name="Group 5"/>
          <p:cNvGrpSpPr/>
          <p:nvPr/>
        </p:nvGrpSpPr>
        <p:grpSpPr>
          <a:xfrm>
            <a:off x="838200" y="1371600"/>
            <a:ext cx="998739" cy="4267200"/>
            <a:chOff x="7659988" y="1600200"/>
            <a:chExt cx="998739" cy="4267200"/>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2437" y="1600200"/>
              <a:ext cx="956290" cy="4267200"/>
            </a:xfrm>
            <a:prstGeom prst="rect">
              <a:avLst/>
            </a:prstGeom>
          </p:spPr>
        </p:pic>
        <p:sp>
          <p:nvSpPr>
            <p:cNvPr id="22" name="Oval 21"/>
            <p:cNvSpPr/>
            <p:nvPr/>
          </p:nvSpPr>
          <p:spPr>
            <a:xfrm>
              <a:off x="7659988" y="3352800"/>
              <a:ext cx="9906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9363" y="3886548"/>
            <a:ext cx="2433637" cy="1599852"/>
          </a:xfrm>
          <a:prstGeom prst="rect">
            <a:avLst/>
          </a:prstGeom>
        </p:spPr>
      </p:pic>
      <p:sp>
        <p:nvSpPr>
          <p:cNvPr id="24" name="TextBox 23"/>
          <p:cNvSpPr txBox="1"/>
          <p:nvPr/>
        </p:nvSpPr>
        <p:spPr>
          <a:xfrm>
            <a:off x="5472816" y="3239869"/>
            <a:ext cx="3671184" cy="646331"/>
          </a:xfrm>
          <a:prstGeom prst="rect">
            <a:avLst/>
          </a:prstGeom>
          <a:noFill/>
        </p:spPr>
        <p:txBody>
          <a:bodyPr wrap="square" rtlCol="0">
            <a:spAutoFit/>
          </a:bodyPr>
          <a:lstStyle/>
          <a:p>
            <a:r>
              <a:rPr lang="en-US" sz="1200" dirty="0" smtClean="0"/>
              <a:t>After calibration, I measured some other standards to verify the cal was good.  This was the 85052D female Short standard:</a:t>
            </a:r>
            <a:endParaRPr lang="en-US" sz="1200" dirty="0"/>
          </a:p>
        </p:txBody>
      </p:sp>
    </p:spTree>
    <p:extLst>
      <p:ext uri="{BB962C8B-B14F-4D97-AF65-F5344CB8AC3E}">
        <p14:creationId xmlns:p14="http://schemas.microsoft.com/office/powerpoint/2010/main" val="67035605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0FDFCD6-28FB-488A-A7F6-B4E40FB37112}" type="slidenum">
              <a:rPr lang="en-US" smtClean="0"/>
              <a:t>183</a:t>
            </a:fld>
            <a:endParaRPr lang="en-US"/>
          </a:p>
        </p:txBody>
      </p:sp>
      <p:sp>
        <p:nvSpPr>
          <p:cNvPr id="3" name="TextBox 2"/>
          <p:cNvSpPr txBox="1"/>
          <p:nvPr/>
        </p:nvSpPr>
        <p:spPr>
          <a:xfrm>
            <a:off x="304800" y="381000"/>
            <a:ext cx="2057400" cy="307777"/>
          </a:xfrm>
          <a:prstGeom prst="rect">
            <a:avLst/>
          </a:prstGeom>
          <a:noFill/>
        </p:spPr>
        <p:txBody>
          <a:bodyPr wrap="square" rtlCol="0">
            <a:spAutoFit/>
          </a:bodyPr>
          <a:lstStyle/>
          <a:p>
            <a:r>
              <a:rPr lang="en-US" sz="1400" dirty="0" smtClean="0"/>
              <a:t>Home-Brew Open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4328" y="1219200"/>
            <a:ext cx="6532671" cy="4768850"/>
          </a:xfrm>
          <a:prstGeom prst="rect">
            <a:avLst/>
          </a:prstGeom>
        </p:spPr>
      </p:pic>
      <p:sp>
        <p:nvSpPr>
          <p:cNvPr id="8" name="TextBox 7"/>
          <p:cNvSpPr txBox="1"/>
          <p:nvPr/>
        </p:nvSpPr>
        <p:spPr>
          <a:xfrm>
            <a:off x="152400" y="2438400"/>
            <a:ext cx="2209800" cy="830997"/>
          </a:xfrm>
          <a:prstGeom prst="rect">
            <a:avLst/>
          </a:prstGeom>
          <a:noFill/>
        </p:spPr>
        <p:txBody>
          <a:bodyPr wrap="square" rtlCol="0">
            <a:spAutoFit/>
          </a:bodyPr>
          <a:lstStyle/>
          <a:p>
            <a:r>
              <a:rPr lang="en-US" sz="1200" dirty="0" smtClean="0"/>
              <a:t>I’m backing off on the Port Extension, calling ~2</a:t>
            </a:r>
            <a:r>
              <a:rPr lang="en-US" sz="1200" baseline="30000" dirty="0" smtClean="0"/>
              <a:t>o</a:t>
            </a:r>
            <a:r>
              <a:rPr lang="en-US" sz="1200" dirty="0" smtClean="0"/>
              <a:t> of phase shift as “flat”.  I needed 20 ps of Port Extension to get this.</a:t>
            </a:r>
          </a:p>
        </p:txBody>
      </p:sp>
      <p:sp>
        <p:nvSpPr>
          <p:cNvPr id="6" name="TextBox 5"/>
          <p:cNvSpPr txBox="1"/>
          <p:nvPr/>
        </p:nvSpPr>
        <p:spPr>
          <a:xfrm>
            <a:off x="6781800" y="6047601"/>
            <a:ext cx="2209800" cy="276999"/>
          </a:xfrm>
          <a:prstGeom prst="rect">
            <a:avLst/>
          </a:prstGeom>
          <a:noFill/>
        </p:spPr>
        <p:txBody>
          <a:bodyPr wrap="square" rtlCol="0">
            <a:spAutoFit/>
          </a:bodyPr>
          <a:lstStyle/>
          <a:p>
            <a:r>
              <a:rPr lang="en-US" sz="1200" dirty="0" smtClean="0"/>
              <a:t>Home-Brew Open</a:t>
            </a:r>
          </a:p>
        </p:txBody>
      </p:sp>
      <p:cxnSp>
        <p:nvCxnSpPr>
          <p:cNvPr id="9" name="Straight Arrow Connector 8"/>
          <p:cNvCxnSpPr/>
          <p:nvPr/>
        </p:nvCxnSpPr>
        <p:spPr>
          <a:xfrm flipV="1">
            <a:off x="8030424" y="5767057"/>
            <a:ext cx="579422" cy="344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33400" y="685800"/>
            <a:ext cx="8382000" cy="276999"/>
          </a:xfrm>
          <a:prstGeom prst="rect">
            <a:avLst/>
          </a:prstGeom>
          <a:noFill/>
        </p:spPr>
        <p:txBody>
          <a:bodyPr wrap="square" rtlCol="0">
            <a:spAutoFit/>
          </a:bodyPr>
          <a:lstStyle/>
          <a:p>
            <a:r>
              <a:rPr lang="en-US" sz="1200" dirty="0" smtClean="0"/>
              <a:t>Hit the Format hard key and choose Phase.  Use manual Port Extension to set the Open’s phase close to 0</a:t>
            </a:r>
            <a:r>
              <a:rPr lang="en-US" sz="1200" baseline="30000" dirty="0" smtClean="0"/>
              <a:t>o</a:t>
            </a:r>
            <a:r>
              <a:rPr lang="en-US" sz="1200" dirty="0" smtClean="0"/>
              <a:t> across all freqs: </a:t>
            </a:r>
          </a:p>
        </p:txBody>
      </p:sp>
    </p:spTree>
    <p:extLst>
      <p:ext uri="{BB962C8B-B14F-4D97-AF65-F5344CB8AC3E}">
        <p14:creationId xmlns:p14="http://schemas.microsoft.com/office/powerpoint/2010/main" val="50055995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0FDFCD6-28FB-488A-A7F6-B4E40FB37112}" type="slidenum">
              <a:rPr lang="en-US" smtClean="0"/>
              <a:t>184</a:t>
            </a:fld>
            <a:endParaRPr lang="en-US"/>
          </a:p>
        </p:txBody>
      </p:sp>
      <p:sp>
        <p:nvSpPr>
          <p:cNvPr id="3" name="TextBox 2"/>
          <p:cNvSpPr txBox="1"/>
          <p:nvPr/>
        </p:nvSpPr>
        <p:spPr>
          <a:xfrm>
            <a:off x="152401" y="2438400"/>
            <a:ext cx="2362200" cy="3231654"/>
          </a:xfrm>
          <a:prstGeom prst="rect">
            <a:avLst/>
          </a:prstGeom>
          <a:noFill/>
        </p:spPr>
        <p:txBody>
          <a:bodyPr wrap="square" rtlCol="0">
            <a:spAutoFit/>
          </a:bodyPr>
          <a:lstStyle/>
          <a:p>
            <a:r>
              <a:rPr lang="en-US" sz="1200" dirty="0" smtClean="0"/>
              <a:t>With Port Extension of 20.0 ps:</a:t>
            </a:r>
          </a:p>
          <a:p>
            <a:endParaRPr lang="en-US" sz="1200" dirty="0" smtClean="0"/>
          </a:p>
          <a:p>
            <a:r>
              <a:rPr lang="en-US" sz="1200" dirty="0" smtClean="0"/>
              <a:t>20 </a:t>
            </a:r>
            <a:r>
              <a:rPr lang="en-US" sz="1200" dirty="0"/>
              <a:t>M</a:t>
            </a:r>
            <a:r>
              <a:rPr lang="en-US" sz="1200" dirty="0" smtClean="0"/>
              <a:t>Hz	340.85 fF</a:t>
            </a:r>
          </a:p>
          <a:p>
            <a:r>
              <a:rPr lang="en-US" sz="1200" dirty="0" smtClean="0"/>
              <a:t>50 MHz	339.46 fF</a:t>
            </a:r>
          </a:p>
          <a:p>
            <a:r>
              <a:rPr lang="en-US" sz="1200" dirty="0" smtClean="0"/>
              <a:t>100 MHz	341.42 fF</a:t>
            </a:r>
          </a:p>
          <a:p>
            <a:r>
              <a:rPr lang="en-US" sz="1200" dirty="0" smtClean="0"/>
              <a:t>150 MHz	340.26 fF</a:t>
            </a:r>
          </a:p>
          <a:p>
            <a:endParaRPr lang="en-US" sz="1200" dirty="0"/>
          </a:p>
          <a:p>
            <a:r>
              <a:rPr lang="en-US" sz="1200" dirty="0" smtClean="0"/>
              <a:t>Instead of fitting a polynomial, I’m</a:t>
            </a:r>
          </a:p>
          <a:p>
            <a:r>
              <a:rPr lang="en-US" sz="1200" dirty="0"/>
              <a:t>j</a:t>
            </a:r>
            <a:r>
              <a:rPr lang="en-US" sz="1200" dirty="0" smtClean="0"/>
              <a:t>ust going to take an average and this aveage as the C0 coefficient in the model (and use zero for the C1, C2 and C3 coefficients).  This should be fine since I’m only making this cal kit for use up to 150 MHz.</a:t>
            </a:r>
            <a:endParaRPr lang="en-US" sz="1200" dirty="0"/>
          </a:p>
          <a:p>
            <a:endParaRPr lang="en-US" sz="1200" dirty="0" smtClean="0"/>
          </a:p>
          <a:p>
            <a:r>
              <a:rPr lang="en-US" sz="1200" dirty="0" smtClean="0"/>
              <a:t>Average is 340.5 fF</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152400"/>
            <a:ext cx="5816600" cy="410485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2665366"/>
            <a:ext cx="5461000" cy="4002133"/>
          </a:xfrm>
          <a:prstGeom prst="rect">
            <a:avLst/>
          </a:prstGeom>
        </p:spPr>
      </p:pic>
      <p:sp>
        <p:nvSpPr>
          <p:cNvPr id="6" name="TextBox 5"/>
          <p:cNvSpPr txBox="1"/>
          <p:nvPr/>
        </p:nvSpPr>
        <p:spPr>
          <a:xfrm>
            <a:off x="304800" y="381000"/>
            <a:ext cx="2057400" cy="307777"/>
          </a:xfrm>
          <a:prstGeom prst="rect">
            <a:avLst/>
          </a:prstGeom>
          <a:noFill/>
        </p:spPr>
        <p:txBody>
          <a:bodyPr wrap="square" rtlCol="0">
            <a:spAutoFit/>
          </a:bodyPr>
          <a:lstStyle/>
          <a:p>
            <a:r>
              <a:rPr lang="en-US" sz="1400" dirty="0" smtClean="0"/>
              <a:t>Home-Brew Open</a:t>
            </a:r>
          </a:p>
        </p:txBody>
      </p:sp>
    </p:spTree>
    <p:extLst>
      <p:ext uri="{BB962C8B-B14F-4D97-AF65-F5344CB8AC3E}">
        <p14:creationId xmlns:p14="http://schemas.microsoft.com/office/powerpoint/2010/main" val="305906273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0FDFCD6-28FB-488A-A7F6-B4E40FB37112}" type="slidenum">
              <a:rPr lang="en-US" smtClean="0"/>
              <a:t>185</a:t>
            </a:fld>
            <a:endParaRPr lang="en-US"/>
          </a:p>
        </p:txBody>
      </p:sp>
      <p:sp>
        <p:nvSpPr>
          <p:cNvPr id="3" name="TextBox 2"/>
          <p:cNvSpPr txBox="1"/>
          <p:nvPr/>
        </p:nvSpPr>
        <p:spPr>
          <a:xfrm>
            <a:off x="304800" y="477939"/>
            <a:ext cx="1487843" cy="307777"/>
          </a:xfrm>
          <a:prstGeom prst="rect">
            <a:avLst/>
          </a:prstGeom>
          <a:noFill/>
        </p:spPr>
        <p:txBody>
          <a:bodyPr wrap="none" rtlCol="0">
            <a:spAutoFit/>
          </a:bodyPr>
          <a:lstStyle/>
          <a:p>
            <a:r>
              <a:rPr lang="en-US" sz="1400" dirty="0" smtClean="0"/>
              <a:t>Home-Brew Short</a:t>
            </a:r>
            <a:endParaRPr lang="en-US" sz="1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1373124"/>
            <a:ext cx="6045200" cy="4292092"/>
          </a:xfrm>
          <a:prstGeom prst="rect">
            <a:avLst/>
          </a:prstGeom>
        </p:spPr>
      </p:pic>
      <p:sp>
        <p:nvSpPr>
          <p:cNvPr id="6" name="TextBox 5"/>
          <p:cNvSpPr txBox="1"/>
          <p:nvPr/>
        </p:nvSpPr>
        <p:spPr>
          <a:xfrm>
            <a:off x="152400" y="2438400"/>
            <a:ext cx="2209800" cy="1015663"/>
          </a:xfrm>
          <a:prstGeom prst="rect">
            <a:avLst/>
          </a:prstGeom>
          <a:noFill/>
        </p:spPr>
        <p:txBody>
          <a:bodyPr wrap="square" rtlCol="0">
            <a:spAutoFit/>
          </a:bodyPr>
          <a:lstStyle/>
          <a:p>
            <a:r>
              <a:rPr lang="en-US" sz="1200" dirty="0" smtClean="0"/>
              <a:t>I’m similarly backing off on the Port Extension, calling ~2</a:t>
            </a:r>
            <a:r>
              <a:rPr lang="en-US" sz="1200" baseline="30000" dirty="0" smtClean="0"/>
              <a:t>o</a:t>
            </a:r>
            <a:r>
              <a:rPr lang="en-US" sz="1200" dirty="0" smtClean="0"/>
              <a:t> of phase shift as “flat”.  This also required 20.0 ps of Port Extension.</a:t>
            </a:r>
          </a:p>
        </p:txBody>
      </p:sp>
      <p:sp>
        <p:nvSpPr>
          <p:cNvPr id="7" name="TextBox 6"/>
          <p:cNvSpPr txBox="1"/>
          <p:nvPr/>
        </p:nvSpPr>
        <p:spPr>
          <a:xfrm>
            <a:off x="6781800" y="5843144"/>
            <a:ext cx="2209800" cy="276999"/>
          </a:xfrm>
          <a:prstGeom prst="rect">
            <a:avLst/>
          </a:prstGeom>
          <a:noFill/>
        </p:spPr>
        <p:txBody>
          <a:bodyPr wrap="square" rtlCol="0">
            <a:spAutoFit/>
          </a:bodyPr>
          <a:lstStyle/>
          <a:p>
            <a:r>
              <a:rPr lang="en-US" sz="1200" dirty="0" smtClean="0"/>
              <a:t>Home-Brew Short</a:t>
            </a:r>
          </a:p>
        </p:txBody>
      </p:sp>
      <p:cxnSp>
        <p:nvCxnSpPr>
          <p:cNvPr id="8" name="Straight Arrow Connector 7"/>
          <p:cNvCxnSpPr/>
          <p:nvPr/>
        </p:nvCxnSpPr>
        <p:spPr>
          <a:xfrm flipV="1">
            <a:off x="8030424" y="5562600"/>
            <a:ext cx="579422" cy="344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56429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0FDFCD6-28FB-488A-A7F6-B4E40FB37112}" type="slidenum">
              <a:rPr lang="en-US" smtClean="0"/>
              <a:t>186</a:t>
            </a:fld>
            <a:endParaRPr lang="en-US"/>
          </a:p>
        </p:txBody>
      </p:sp>
      <p:sp>
        <p:nvSpPr>
          <p:cNvPr id="3" name="TextBox 2"/>
          <p:cNvSpPr txBox="1"/>
          <p:nvPr/>
        </p:nvSpPr>
        <p:spPr>
          <a:xfrm>
            <a:off x="152400" y="2438400"/>
            <a:ext cx="2132967" cy="3046988"/>
          </a:xfrm>
          <a:prstGeom prst="rect">
            <a:avLst/>
          </a:prstGeom>
          <a:noFill/>
        </p:spPr>
        <p:txBody>
          <a:bodyPr wrap="square" rtlCol="0">
            <a:spAutoFit/>
          </a:bodyPr>
          <a:lstStyle/>
          <a:p>
            <a:r>
              <a:rPr lang="en-US" sz="1200" dirty="0" smtClean="0"/>
              <a:t>With Port Extension of 20.0 ps:</a:t>
            </a:r>
          </a:p>
          <a:p>
            <a:endParaRPr lang="en-US" sz="1200" dirty="0" smtClean="0"/>
          </a:p>
          <a:p>
            <a:r>
              <a:rPr lang="en-US" sz="1200" dirty="0" smtClean="0"/>
              <a:t>20 </a:t>
            </a:r>
            <a:r>
              <a:rPr lang="en-US" sz="1200" dirty="0"/>
              <a:t>M</a:t>
            </a:r>
            <a:r>
              <a:rPr lang="en-US" sz="1200" dirty="0" smtClean="0"/>
              <a:t>Hz	969.12 pH</a:t>
            </a:r>
          </a:p>
          <a:p>
            <a:r>
              <a:rPr lang="en-US" sz="1200" dirty="0" smtClean="0"/>
              <a:t>50 MHz	931.98 pH</a:t>
            </a:r>
          </a:p>
          <a:p>
            <a:r>
              <a:rPr lang="en-US" sz="1200" dirty="0" smtClean="0"/>
              <a:t>100 MHz	910.11 pH</a:t>
            </a:r>
          </a:p>
          <a:p>
            <a:r>
              <a:rPr lang="en-US" sz="1200" dirty="0" smtClean="0"/>
              <a:t>150 MHz	892.68 pH</a:t>
            </a:r>
          </a:p>
          <a:p>
            <a:endParaRPr lang="en-US" sz="1200" dirty="0" smtClean="0"/>
          </a:p>
          <a:p>
            <a:r>
              <a:rPr lang="en-US" sz="1200" dirty="0" smtClean="0"/>
              <a:t>Similarly, I’m not going to model the Short with a full inductance polynomial.  I’m just going to use the average of these measurements for the L0 coefficient and set the L1, L2 and L3 coefficients to zero.</a:t>
            </a:r>
          </a:p>
          <a:p>
            <a:endParaRPr lang="en-US" sz="1200" dirty="0"/>
          </a:p>
          <a:p>
            <a:r>
              <a:rPr lang="en-US" sz="1200" dirty="0" smtClean="0"/>
              <a:t>Average is 926.0 pH</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2314" y="402971"/>
            <a:ext cx="5511800" cy="407085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367" y="2819400"/>
            <a:ext cx="4978400" cy="3627120"/>
          </a:xfrm>
          <a:prstGeom prst="rect">
            <a:avLst/>
          </a:prstGeom>
        </p:spPr>
      </p:pic>
      <p:sp>
        <p:nvSpPr>
          <p:cNvPr id="6" name="TextBox 5"/>
          <p:cNvSpPr txBox="1"/>
          <p:nvPr/>
        </p:nvSpPr>
        <p:spPr>
          <a:xfrm>
            <a:off x="304800" y="477939"/>
            <a:ext cx="1487843" cy="307777"/>
          </a:xfrm>
          <a:prstGeom prst="rect">
            <a:avLst/>
          </a:prstGeom>
          <a:noFill/>
        </p:spPr>
        <p:txBody>
          <a:bodyPr wrap="none" rtlCol="0">
            <a:spAutoFit/>
          </a:bodyPr>
          <a:lstStyle/>
          <a:p>
            <a:r>
              <a:rPr lang="en-US" sz="1400" dirty="0" smtClean="0"/>
              <a:t>Home-Brew Short</a:t>
            </a:r>
            <a:endParaRPr lang="en-US" sz="1400" dirty="0"/>
          </a:p>
        </p:txBody>
      </p:sp>
    </p:spTree>
    <p:extLst>
      <p:ext uri="{BB962C8B-B14F-4D97-AF65-F5344CB8AC3E}">
        <p14:creationId xmlns:p14="http://schemas.microsoft.com/office/powerpoint/2010/main" val="21572941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0FDFCD6-28FB-488A-A7F6-B4E40FB37112}" type="slidenum">
              <a:rPr lang="en-US" smtClean="0"/>
              <a:t>187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609600"/>
            <a:ext cx="4126869" cy="296545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2438400"/>
            <a:ext cx="4462709" cy="3200400"/>
          </a:xfrm>
          <a:prstGeom prst="rect">
            <a:avLst/>
          </a:prstGeom>
        </p:spPr>
      </p:pic>
      <p:sp>
        <p:nvSpPr>
          <p:cNvPr id="8" name="TextBox 7"/>
          <p:cNvSpPr txBox="1"/>
          <p:nvPr/>
        </p:nvSpPr>
        <p:spPr>
          <a:xfrm>
            <a:off x="152401" y="2438400"/>
            <a:ext cx="2971800" cy="2123658"/>
          </a:xfrm>
          <a:prstGeom prst="rect">
            <a:avLst/>
          </a:prstGeom>
          <a:noFill/>
        </p:spPr>
        <p:txBody>
          <a:bodyPr wrap="square" rtlCol="0">
            <a:spAutoFit/>
          </a:bodyPr>
          <a:lstStyle/>
          <a:p>
            <a:r>
              <a:rPr lang="en-US" sz="1200" dirty="0" smtClean="0"/>
              <a:t>With no Port Extension:</a:t>
            </a:r>
          </a:p>
          <a:p>
            <a:endParaRPr lang="en-US" sz="1200" dirty="0" smtClean="0"/>
          </a:p>
          <a:p>
            <a:r>
              <a:rPr lang="en-US" sz="1200" dirty="0" smtClean="0"/>
              <a:t>20 </a:t>
            </a:r>
            <a:r>
              <a:rPr lang="en-US" sz="1200" dirty="0"/>
              <a:t>M</a:t>
            </a:r>
            <a:r>
              <a:rPr lang="en-US" sz="1200" dirty="0" smtClean="0"/>
              <a:t>Hz	49.853 </a:t>
            </a:r>
            <a:r>
              <a:rPr lang="en-US" sz="1200" dirty="0" smtClean="0">
                <a:latin typeface="Symbol" pitchFamily="18" charset="2"/>
              </a:rPr>
              <a:t>W</a:t>
            </a:r>
            <a:r>
              <a:rPr lang="en-US" sz="1200" dirty="0" smtClean="0"/>
              <a:t>   38.880 pH</a:t>
            </a:r>
          </a:p>
          <a:p>
            <a:r>
              <a:rPr lang="en-US" sz="1200" dirty="0" smtClean="0"/>
              <a:t>50 MHz	49.852 </a:t>
            </a:r>
            <a:r>
              <a:rPr lang="en-US" sz="1200" dirty="0" smtClean="0">
                <a:latin typeface="Symbol" pitchFamily="18" charset="2"/>
              </a:rPr>
              <a:t>W</a:t>
            </a:r>
            <a:r>
              <a:rPr lang="en-US" sz="1200" dirty="0" smtClean="0"/>
              <a:t>   38.154 pH</a:t>
            </a:r>
          </a:p>
          <a:p>
            <a:r>
              <a:rPr lang="en-US" sz="1200" dirty="0" smtClean="0"/>
              <a:t>100 MHz	49.858 </a:t>
            </a:r>
            <a:r>
              <a:rPr lang="en-US" sz="1200" dirty="0" smtClean="0">
                <a:latin typeface="Symbol" pitchFamily="18" charset="2"/>
              </a:rPr>
              <a:t>W</a:t>
            </a:r>
            <a:r>
              <a:rPr lang="en-US" sz="1200" dirty="0" smtClean="0"/>
              <a:t>   18.611 pH</a:t>
            </a:r>
          </a:p>
          <a:p>
            <a:r>
              <a:rPr lang="en-US" sz="1200" dirty="0" smtClean="0"/>
              <a:t>150 MHz	49.864 </a:t>
            </a:r>
            <a:r>
              <a:rPr lang="en-US" sz="1200" dirty="0" smtClean="0">
                <a:latin typeface="Symbol" pitchFamily="18" charset="2"/>
              </a:rPr>
              <a:t>W</a:t>
            </a:r>
            <a:r>
              <a:rPr lang="en-US" sz="1200" dirty="0" smtClean="0"/>
              <a:t>   21.912 pH</a:t>
            </a:r>
          </a:p>
          <a:p>
            <a:endParaRPr lang="en-US" sz="1200" dirty="0"/>
          </a:p>
          <a:p>
            <a:r>
              <a:rPr lang="en-US" sz="1200" dirty="0" smtClean="0"/>
              <a:t>I’m going to ignore any inductance (for high frequency characterization, see Dunsmore’s book, p. 559), and I’m going to call this impedance 49.9 ohms.</a:t>
            </a:r>
          </a:p>
        </p:txBody>
      </p:sp>
      <p:sp>
        <p:nvSpPr>
          <p:cNvPr id="9" name="TextBox 8"/>
          <p:cNvSpPr txBox="1"/>
          <p:nvPr/>
        </p:nvSpPr>
        <p:spPr>
          <a:xfrm>
            <a:off x="304800" y="477939"/>
            <a:ext cx="1444563" cy="307777"/>
          </a:xfrm>
          <a:prstGeom prst="rect">
            <a:avLst/>
          </a:prstGeom>
          <a:noFill/>
        </p:spPr>
        <p:txBody>
          <a:bodyPr wrap="none" rtlCol="0">
            <a:spAutoFit/>
          </a:bodyPr>
          <a:lstStyle/>
          <a:p>
            <a:r>
              <a:rPr lang="en-US" sz="1400" dirty="0" smtClean="0"/>
              <a:t>Home-Brew Load</a:t>
            </a:r>
            <a:endParaRPr lang="en-US" sz="1400" dirty="0"/>
          </a:p>
        </p:txBody>
      </p:sp>
      <p:sp>
        <p:nvSpPr>
          <p:cNvPr id="10" name="TextBox 9"/>
          <p:cNvSpPr txBox="1"/>
          <p:nvPr/>
        </p:nvSpPr>
        <p:spPr>
          <a:xfrm>
            <a:off x="5584482" y="5843144"/>
            <a:ext cx="2209800" cy="276999"/>
          </a:xfrm>
          <a:prstGeom prst="rect">
            <a:avLst/>
          </a:prstGeom>
          <a:noFill/>
        </p:spPr>
        <p:txBody>
          <a:bodyPr wrap="square" rtlCol="0">
            <a:spAutoFit/>
          </a:bodyPr>
          <a:lstStyle/>
          <a:p>
            <a:r>
              <a:rPr lang="en-US" sz="1200" dirty="0" smtClean="0"/>
              <a:t>Home-Brew Load</a:t>
            </a:r>
          </a:p>
        </p:txBody>
      </p:sp>
      <p:cxnSp>
        <p:nvCxnSpPr>
          <p:cNvPr id="11" name="Straight Arrow Connector 10"/>
          <p:cNvCxnSpPr/>
          <p:nvPr/>
        </p:nvCxnSpPr>
        <p:spPr>
          <a:xfrm flipV="1">
            <a:off x="6833106" y="5562600"/>
            <a:ext cx="579422" cy="344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10777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80" y="3429000"/>
            <a:ext cx="2019281" cy="1410290"/>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188</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229" y="1172698"/>
            <a:ext cx="2362200" cy="1185037"/>
          </a:xfrm>
          <a:prstGeom prst="rect">
            <a:avLst/>
          </a:prstGeom>
        </p:spPr>
      </p:pic>
      <p:cxnSp>
        <p:nvCxnSpPr>
          <p:cNvPr id="9" name="Straight Arrow Connector 8"/>
          <p:cNvCxnSpPr/>
          <p:nvPr/>
        </p:nvCxnSpPr>
        <p:spPr>
          <a:xfrm>
            <a:off x="1209675" y="3429000"/>
            <a:ext cx="76200" cy="94297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238750" y="3685401"/>
            <a:ext cx="1905000" cy="276999"/>
          </a:xfrm>
          <a:prstGeom prst="rect">
            <a:avLst/>
          </a:prstGeom>
          <a:noFill/>
        </p:spPr>
        <p:txBody>
          <a:bodyPr wrap="square" rtlCol="0">
            <a:spAutoFit/>
          </a:bodyPr>
          <a:lstStyle/>
          <a:p>
            <a:r>
              <a:rPr lang="en-US" sz="1200" dirty="0" smtClean="0"/>
              <a:t>Set Format to Phase S21</a:t>
            </a:r>
            <a:endParaRPr lang="en-US" sz="1200" baseline="30000" dirty="0">
              <a:latin typeface="Symbol" pitchFamily="18" charset="2"/>
            </a:endParaRPr>
          </a:p>
        </p:txBody>
      </p:sp>
      <p:sp>
        <p:nvSpPr>
          <p:cNvPr id="12" name="TextBox 11"/>
          <p:cNvSpPr txBox="1"/>
          <p:nvPr/>
        </p:nvSpPr>
        <p:spPr>
          <a:xfrm>
            <a:off x="4504998" y="561201"/>
            <a:ext cx="1780619" cy="276999"/>
          </a:xfrm>
          <a:prstGeom prst="rect">
            <a:avLst/>
          </a:prstGeom>
          <a:noFill/>
        </p:spPr>
        <p:txBody>
          <a:bodyPr wrap="square" rtlCol="0">
            <a:spAutoFit/>
          </a:bodyPr>
          <a:lstStyle/>
          <a:p>
            <a:r>
              <a:rPr lang="en-US" sz="1200" dirty="0" smtClean="0"/>
              <a:t>Execute a full 2-port ECal:</a:t>
            </a:r>
            <a:endParaRPr lang="en-US" sz="1200" baseline="30000" dirty="0">
              <a:latin typeface="Symbol" pitchFamily="18" charset="2"/>
            </a:endParaRPr>
          </a:p>
        </p:txBody>
      </p:sp>
      <p:sp>
        <p:nvSpPr>
          <p:cNvPr id="14" name="TextBox 13"/>
          <p:cNvSpPr txBox="1"/>
          <p:nvPr/>
        </p:nvSpPr>
        <p:spPr>
          <a:xfrm>
            <a:off x="133580" y="3180576"/>
            <a:ext cx="1923820" cy="276999"/>
          </a:xfrm>
          <a:prstGeom prst="rect">
            <a:avLst/>
          </a:prstGeom>
          <a:noFill/>
        </p:spPr>
        <p:txBody>
          <a:bodyPr wrap="square" rtlCol="0">
            <a:spAutoFit/>
          </a:bodyPr>
          <a:lstStyle/>
          <a:p>
            <a:r>
              <a:rPr lang="en-US" sz="1200" dirty="0" smtClean="0"/>
              <a:t>Connect the Thru to Port 1:</a:t>
            </a:r>
            <a:endParaRPr lang="en-US" sz="1200" baseline="30000" dirty="0">
              <a:latin typeface="Symbol" pitchFamily="18" charset="2"/>
            </a:endParaRPr>
          </a:p>
        </p:txBody>
      </p:sp>
      <p:sp>
        <p:nvSpPr>
          <p:cNvPr id="15" name="TextBox 14"/>
          <p:cNvSpPr txBox="1"/>
          <p:nvPr/>
        </p:nvSpPr>
        <p:spPr>
          <a:xfrm>
            <a:off x="2908428" y="4043655"/>
            <a:ext cx="2067136" cy="461665"/>
          </a:xfrm>
          <a:prstGeom prst="rect">
            <a:avLst/>
          </a:prstGeom>
          <a:noFill/>
        </p:spPr>
        <p:txBody>
          <a:bodyPr wrap="square" rtlCol="0">
            <a:spAutoFit/>
          </a:bodyPr>
          <a:lstStyle/>
          <a:p>
            <a:r>
              <a:rPr lang="en-US" sz="1200" dirty="0" smtClean="0"/>
              <a:t>Hook a Port 2 cable to the other end of the Thru</a:t>
            </a:r>
            <a:endParaRPr lang="en-US" sz="1200" baseline="30000" dirty="0">
              <a:latin typeface="Symbol" pitchFamily="18" charset="2"/>
            </a:endParaRPr>
          </a:p>
        </p:txBody>
      </p:sp>
      <p:sp>
        <p:nvSpPr>
          <p:cNvPr id="17" name="TextBox 16"/>
          <p:cNvSpPr txBox="1"/>
          <p:nvPr/>
        </p:nvSpPr>
        <p:spPr>
          <a:xfrm>
            <a:off x="457199" y="2357735"/>
            <a:ext cx="2451229" cy="461665"/>
          </a:xfrm>
          <a:prstGeom prst="rect">
            <a:avLst/>
          </a:prstGeom>
          <a:noFill/>
        </p:spPr>
        <p:txBody>
          <a:bodyPr wrap="square" rtlCol="0">
            <a:spAutoFit/>
          </a:bodyPr>
          <a:lstStyle/>
          <a:p>
            <a:r>
              <a:rPr lang="en-US" sz="1200" dirty="0" smtClean="0"/>
              <a:t>Use a 5.5 mm open-end wrench for these flats:</a:t>
            </a:r>
            <a:endParaRPr lang="en-US" sz="1200" baseline="30000" dirty="0">
              <a:latin typeface="Symbol" pitchFamily="18" charset="2"/>
            </a:endParaRPr>
          </a:p>
        </p:txBody>
      </p:sp>
      <p:cxnSp>
        <p:nvCxnSpPr>
          <p:cNvPr id="18" name="Straight Arrow Connector 17"/>
          <p:cNvCxnSpPr/>
          <p:nvPr/>
        </p:nvCxnSpPr>
        <p:spPr>
          <a:xfrm flipV="1">
            <a:off x="1228725" y="2114550"/>
            <a:ext cx="886160" cy="30029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095490" y="1683692"/>
            <a:ext cx="933450" cy="7048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4038600"/>
            <a:ext cx="3683000" cy="2362381"/>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2510" y="815254"/>
            <a:ext cx="3366213" cy="2139950"/>
          </a:xfrm>
          <a:prstGeom prst="rect">
            <a:avLst/>
          </a:prstGeom>
        </p:spPr>
      </p:pic>
      <p:sp>
        <p:nvSpPr>
          <p:cNvPr id="16" name="TextBox 15"/>
          <p:cNvSpPr txBox="1"/>
          <p:nvPr/>
        </p:nvSpPr>
        <p:spPr>
          <a:xfrm>
            <a:off x="304800" y="477939"/>
            <a:ext cx="1433341" cy="307777"/>
          </a:xfrm>
          <a:prstGeom prst="rect">
            <a:avLst/>
          </a:prstGeom>
          <a:noFill/>
        </p:spPr>
        <p:txBody>
          <a:bodyPr wrap="none" rtlCol="0">
            <a:spAutoFit/>
          </a:bodyPr>
          <a:lstStyle/>
          <a:p>
            <a:r>
              <a:rPr lang="en-US" sz="1400" dirty="0" smtClean="0"/>
              <a:t>Home-Brew Thru</a:t>
            </a:r>
            <a:endParaRPr lang="en-US" sz="1400" dirty="0"/>
          </a:p>
        </p:txBody>
      </p:sp>
    </p:spTree>
    <p:extLst>
      <p:ext uri="{BB962C8B-B14F-4D97-AF65-F5344CB8AC3E}">
        <p14:creationId xmlns:p14="http://schemas.microsoft.com/office/powerpoint/2010/main" val="166334580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927753"/>
            <a:ext cx="5410200" cy="3586190"/>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189</a:t>
            </a:fld>
            <a:endParaRPr lang="en-US"/>
          </a:p>
        </p:txBody>
      </p:sp>
      <p:cxnSp>
        <p:nvCxnSpPr>
          <p:cNvPr id="6" name="Straight Arrow Connector 5"/>
          <p:cNvCxnSpPr/>
          <p:nvPr/>
        </p:nvCxnSpPr>
        <p:spPr>
          <a:xfrm flipH="1" flipV="1">
            <a:off x="6337426" y="1367073"/>
            <a:ext cx="1349250" cy="333827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657850" y="4648200"/>
            <a:ext cx="3352800" cy="461665"/>
          </a:xfrm>
          <a:prstGeom prst="rect">
            <a:avLst/>
          </a:prstGeom>
          <a:noFill/>
        </p:spPr>
        <p:txBody>
          <a:bodyPr wrap="square" rtlCol="0">
            <a:spAutoFit/>
          </a:bodyPr>
          <a:lstStyle/>
          <a:p>
            <a:r>
              <a:rPr lang="en-US" sz="1200" dirty="0" smtClean="0"/>
              <a:t>Adjust Electrical Delay until phase is ~0</a:t>
            </a:r>
            <a:r>
              <a:rPr lang="en-US" sz="1200" baseline="30000" dirty="0" smtClean="0"/>
              <a:t>o</a:t>
            </a:r>
            <a:r>
              <a:rPr lang="en-US" sz="1200" dirty="0" smtClean="0"/>
              <a:t> for all frequencies.  We need Electrical Delay of 50.1 ps.</a:t>
            </a:r>
            <a:endParaRPr lang="en-US" sz="1200" baseline="30000" dirty="0">
              <a:latin typeface="Symbol" pitchFamily="18" charset="2"/>
            </a:endParaRPr>
          </a:p>
        </p:txBody>
      </p:sp>
      <p:sp>
        <p:nvSpPr>
          <p:cNvPr id="11" name="TextBox 10"/>
          <p:cNvSpPr txBox="1"/>
          <p:nvPr/>
        </p:nvSpPr>
        <p:spPr>
          <a:xfrm>
            <a:off x="88601" y="5181600"/>
            <a:ext cx="4378624" cy="461665"/>
          </a:xfrm>
          <a:prstGeom prst="rect">
            <a:avLst/>
          </a:prstGeom>
          <a:noFill/>
        </p:spPr>
        <p:txBody>
          <a:bodyPr wrap="square" rtlCol="0">
            <a:spAutoFit/>
          </a:bodyPr>
          <a:lstStyle/>
          <a:p>
            <a:r>
              <a:rPr lang="en-US" sz="1200" dirty="0" smtClean="0"/>
              <a:t>In the cal kit for this Home-Brew Thru, we’ll enter 50.1 ps for the offset delay.</a:t>
            </a:r>
            <a:endParaRPr lang="en-US" b="1" baseline="30000" dirty="0">
              <a:solidFill>
                <a:srgbClr val="FF0000"/>
              </a:solidFill>
              <a:latin typeface="Symbol" pitchFamily="18" charset="2"/>
            </a:endParaRPr>
          </a:p>
        </p:txBody>
      </p:sp>
      <p:sp>
        <p:nvSpPr>
          <p:cNvPr id="8" name="TextBox 7"/>
          <p:cNvSpPr txBox="1"/>
          <p:nvPr/>
        </p:nvSpPr>
        <p:spPr>
          <a:xfrm>
            <a:off x="304800" y="477939"/>
            <a:ext cx="1433341" cy="307777"/>
          </a:xfrm>
          <a:prstGeom prst="rect">
            <a:avLst/>
          </a:prstGeom>
          <a:noFill/>
        </p:spPr>
        <p:txBody>
          <a:bodyPr wrap="none" rtlCol="0">
            <a:spAutoFit/>
          </a:bodyPr>
          <a:lstStyle/>
          <a:p>
            <a:r>
              <a:rPr lang="en-US" sz="1400" dirty="0" smtClean="0"/>
              <a:t>Home-Brew Thru</a:t>
            </a:r>
            <a:endParaRPr lang="en-US" sz="1400" dirty="0"/>
          </a:p>
        </p:txBody>
      </p:sp>
    </p:spTree>
    <p:extLst>
      <p:ext uri="{BB962C8B-B14F-4D97-AF65-F5344CB8AC3E}">
        <p14:creationId xmlns:p14="http://schemas.microsoft.com/office/powerpoint/2010/main" val="3071858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5851" y="381000"/>
            <a:ext cx="8721950" cy="1200329"/>
          </a:xfrm>
          <a:prstGeom prst="rect">
            <a:avLst/>
          </a:prstGeom>
          <a:noFill/>
        </p:spPr>
        <p:txBody>
          <a:bodyPr wrap="square" rtlCol="0">
            <a:spAutoFit/>
          </a:bodyPr>
          <a:lstStyle/>
          <a:p>
            <a:r>
              <a:rPr lang="en-US" dirty="0" smtClean="0"/>
              <a:t>Calibration standards (from the 85033E kit):  Short, Open, Load and Thru (SOLT)</a:t>
            </a:r>
          </a:p>
          <a:p>
            <a:endParaRPr lang="en-US" dirty="0"/>
          </a:p>
          <a:p>
            <a:r>
              <a:rPr lang="en-US" dirty="0" smtClean="0"/>
              <a:t>The black plastic thing is just a holder which keeps the short, open and load standards of a kit together.  It’s called an SOL holder.</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905000"/>
            <a:ext cx="7620000" cy="3162300"/>
          </a:xfrm>
          <a:prstGeom prst="rect">
            <a:avLst/>
          </a:prstGeom>
        </p:spPr>
      </p:pic>
      <p:sp>
        <p:nvSpPr>
          <p:cNvPr id="5" name="TextBox 4"/>
          <p:cNvSpPr txBox="1"/>
          <p:nvPr/>
        </p:nvSpPr>
        <p:spPr>
          <a:xfrm>
            <a:off x="4572000" y="5621371"/>
            <a:ext cx="3836884" cy="338554"/>
          </a:xfrm>
          <a:prstGeom prst="rect">
            <a:avLst/>
          </a:prstGeom>
          <a:noFill/>
        </p:spPr>
        <p:txBody>
          <a:bodyPr wrap="none" rtlCol="0">
            <a:spAutoFit/>
          </a:bodyPr>
          <a:lstStyle/>
          <a:p>
            <a:r>
              <a:rPr lang="en-US" sz="1600" dirty="0" smtClean="0"/>
              <a:t>Female 3.5 mm Short/Open/Load standards</a:t>
            </a:r>
            <a:endParaRPr lang="en-US" sz="1600" dirty="0"/>
          </a:p>
        </p:txBody>
      </p:sp>
      <p:sp>
        <p:nvSpPr>
          <p:cNvPr id="6" name="TextBox 5"/>
          <p:cNvSpPr txBox="1"/>
          <p:nvPr/>
        </p:nvSpPr>
        <p:spPr>
          <a:xfrm>
            <a:off x="914400" y="5190714"/>
            <a:ext cx="3554845" cy="830997"/>
          </a:xfrm>
          <a:prstGeom prst="rect">
            <a:avLst/>
          </a:prstGeom>
          <a:noFill/>
        </p:spPr>
        <p:txBody>
          <a:bodyPr wrap="square" rtlCol="0">
            <a:spAutoFit/>
          </a:bodyPr>
          <a:lstStyle/>
          <a:p>
            <a:r>
              <a:rPr lang="en-US" sz="1600" dirty="0"/>
              <a:t>M</a:t>
            </a:r>
            <a:r>
              <a:rPr lang="en-US" sz="1600" dirty="0" smtClean="0"/>
              <a:t>ale 3.5 mm Short/Open/Load standards have nuts which you can fit a torque wrench onto</a:t>
            </a:r>
            <a:endParaRPr lang="en-US" sz="1600" dirty="0"/>
          </a:p>
        </p:txBody>
      </p:sp>
      <p:sp>
        <p:nvSpPr>
          <p:cNvPr id="7" name="TextBox 6"/>
          <p:cNvSpPr txBox="1"/>
          <p:nvPr/>
        </p:nvSpPr>
        <p:spPr>
          <a:xfrm>
            <a:off x="4800600" y="1991863"/>
            <a:ext cx="3550844" cy="338554"/>
          </a:xfrm>
          <a:prstGeom prst="rect">
            <a:avLst/>
          </a:prstGeom>
          <a:solidFill>
            <a:schemeClr val="bg1"/>
          </a:solidFill>
        </p:spPr>
        <p:txBody>
          <a:bodyPr wrap="none" rtlCol="0">
            <a:spAutoFit/>
          </a:bodyPr>
          <a:lstStyle/>
          <a:p>
            <a:r>
              <a:rPr lang="en-US" sz="1600" dirty="0" smtClean="0"/>
              <a:t>Female-to-female 3.5 mm Thru standard</a:t>
            </a:r>
            <a:endParaRPr lang="en-US" sz="1600" dirty="0"/>
          </a:p>
        </p:txBody>
      </p:sp>
      <p:cxnSp>
        <p:nvCxnSpPr>
          <p:cNvPr id="8" name="Straight Arrow Connector 7"/>
          <p:cNvCxnSpPr/>
          <p:nvPr/>
        </p:nvCxnSpPr>
        <p:spPr>
          <a:xfrm flipH="1">
            <a:off x="4191000" y="2161309"/>
            <a:ext cx="556491" cy="16910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1976582" y="4765964"/>
            <a:ext cx="110836" cy="45258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5421745" y="5052291"/>
            <a:ext cx="147782" cy="60036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32873" y="2669309"/>
            <a:ext cx="1099127" cy="535709"/>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914400" y="2770909"/>
            <a:ext cx="658091" cy="960004"/>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37913" y="2330755"/>
            <a:ext cx="1029449" cy="338554"/>
          </a:xfrm>
          <a:prstGeom prst="rect">
            <a:avLst/>
          </a:prstGeom>
          <a:solidFill>
            <a:schemeClr val="bg1"/>
          </a:solidFill>
        </p:spPr>
        <p:txBody>
          <a:bodyPr wrap="none" rtlCol="0">
            <a:spAutoFit/>
          </a:bodyPr>
          <a:lstStyle/>
          <a:p>
            <a:r>
              <a:rPr lang="en-US" sz="1600" dirty="0" smtClean="0">
                <a:solidFill>
                  <a:srgbClr val="00B050"/>
                </a:solidFill>
              </a:rPr>
              <a:t>SOL labels</a:t>
            </a:r>
            <a:endParaRPr lang="en-US" sz="1600" dirty="0">
              <a:solidFill>
                <a:srgbClr val="00B050"/>
              </a:solidFill>
            </a:endParaRPr>
          </a:p>
        </p:txBody>
      </p:sp>
      <p:sp>
        <p:nvSpPr>
          <p:cNvPr id="20" name="Slide Number Placeholder 19"/>
          <p:cNvSpPr>
            <a:spLocks noGrp="1"/>
          </p:cNvSpPr>
          <p:nvPr>
            <p:ph type="sldNum" sz="quarter" idx="12"/>
          </p:nvPr>
        </p:nvSpPr>
        <p:spPr/>
        <p:txBody>
          <a:bodyPr/>
          <a:lstStyle/>
          <a:p>
            <a:fld id="{DF6B008F-035F-4D09-96FD-285C794FDD5F}" type="slidenum">
              <a:rPr lang="en-US" smtClean="0"/>
              <a:t>19</a:t>
            </a:fld>
            <a:endParaRPr lang="en-US"/>
          </a:p>
        </p:txBody>
      </p:sp>
      <p:cxnSp>
        <p:nvCxnSpPr>
          <p:cNvPr id="18" name="Straight Arrow Connector 17"/>
          <p:cNvCxnSpPr/>
          <p:nvPr/>
        </p:nvCxnSpPr>
        <p:spPr>
          <a:xfrm>
            <a:off x="1085273" y="2821709"/>
            <a:ext cx="1205345" cy="752764"/>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0462213"/>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190</a:t>
            </a:fld>
            <a:endParaRPr lang="en-US"/>
          </a:p>
        </p:txBody>
      </p:sp>
      <p:sp>
        <p:nvSpPr>
          <p:cNvPr id="4" name="TextBox 3"/>
          <p:cNvSpPr txBox="1"/>
          <p:nvPr/>
        </p:nvSpPr>
        <p:spPr>
          <a:xfrm>
            <a:off x="152400" y="1600200"/>
            <a:ext cx="3429000" cy="1169551"/>
          </a:xfrm>
          <a:prstGeom prst="rect">
            <a:avLst/>
          </a:prstGeom>
          <a:noFill/>
        </p:spPr>
        <p:txBody>
          <a:bodyPr wrap="square" rtlCol="0">
            <a:spAutoFit/>
          </a:bodyPr>
          <a:lstStyle/>
          <a:p>
            <a:r>
              <a:rPr lang="en-US" sz="1400" dirty="0" smtClean="0"/>
              <a:t>Read off the markers’ insertion loss values:</a:t>
            </a:r>
          </a:p>
          <a:p>
            <a:r>
              <a:rPr lang="en-US" sz="1400" dirty="0" smtClean="0"/>
              <a:t>300 MHz     -0.0079  dB</a:t>
            </a:r>
          </a:p>
          <a:p>
            <a:r>
              <a:rPr lang="en-US" sz="1400" dirty="0" smtClean="0"/>
              <a:t>600 MHz     -0.0162  dB</a:t>
            </a:r>
          </a:p>
          <a:p>
            <a:r>
              <a:rPr lang="en-US" sz="1400" dirty="0" smtClean="0"/>
              <a:t>1 GHz          -0.0216  dB</a:t>
            </a:r>
          </a:p>
          <a:p>
            <a:r>
              <a:rPr lang="en-US" sz="1400" dirty="0" smtClean="0"/>
              <a:t>3 GH            -0.-345   dB</a:t>
            </a:r>
            <a:endParaRPr lang="en-US" sz="1400" dirty="0"/>
          </a:p>
        </p:txBody>
      </p:sp>
      <p:sp>
        <p:nvSpPr>
          <p:cNvPr id="5" name="TextBox 4"/>
          <p:cNvSpPr txBox="1"/>
          <p:nvPr/>
        </p:nvSpPr>
        <p:spPr>
          <a:xfrm>
            <a:off x="88600" y="4876800"/>
            <a:ext cx="8956974" cy="1169551"/>
          </a:xfrm>
          <a:prstGeom prst="rect">
            <a:avLst/>
          </a:prstGeom>
          <a:noFill/>
        </p:spPr>
        <p:txBody>
          <a:bodyPr wrap="square" rtlCol="0">
            <a:spAutoFit/>
          </a:bodyPr>
          <a:lstStyle/>
          <a:p>
            <a:r>
              <a:rPr lang="en-US" sz="1400" dirty="0" smtClean="0"/>
              <a:t>We convert this to </a:t>
            </a:r>
            <a:r>
              <a:rPr lang="en-US" sz="1400" dirty="0" smtClean="0">
                <a:latin typeface="Symbol" pitchFamily="18" charset="2"/>
              </a:rPr>
              <a:t>W</a:t>
            </a:r>
            <a:r>
              <a:rPr lang="en-US" sz="1400" dirty="0" smtClean="0"/>
              <a:t>/s offset loss by taking the return loss value at 1 GHz (0.0174 dB) and using:</a:t>
            </a:r>
          </a:p>
          <a:p>
            <a:endParaRPr lang="en-US" sz="1400" dirty="0" smtClean="0">
              <a:latin typeface="Symbol" pitchFamily="18" charset="2"/>
            </a:endParaRPr>
          </a:p>
          <a:p>
            <a:r>
              <a:rPr lang="en-US" sz="1400" dirty="0">
                <a:latin typeface="Symbol" pitchFamily="18" charset="2"/>
              </a:rPr>
              <a:t>	</a:t>
            </a:r>
            <a:r>
              <a:rPr lang="en-US" sz="1400" dirty="0" smtClean="0">
                <a:latin typeface="Symbol" pitchFamily="18" charset="2"/>
              </a:rPr>
              <a:t>Zo * (</a:t>
            </a:r>
            <a:r>
              <a:rPr lang="en-US" sz="1400" dirty="0" smtClean="0"/>
              <a:t>loss in dB @1GHz)/(offset_delay</a:t>
            </a:r>
            <a:r>
              <a:rPr lang="en-US" sz="1400" dirty="0">
                <a:latin typeface="Symbol" pitchFamily="18" charset="2"/>
              </a:rPr>
              <a:t> </a:t>
            </a:r>
            <a:r>
              <a:rPr lang="en-US" sz="1400" dirty="0" smtClean="0">
                <a:latin typeface="Symbol" pitchFamily="18" charset="2"/>
              </a:rPr>
              <a:t>* 10 *</a:t>
            </a:r>
            <a:r>
              <a:rPr lang="en-US" sz="1400" dirty="0" smtClean="0"/>
              <a:t> log(e)</a:t>
            </a:r>
          </a:p>
          <a:p>
            <a:r>
              <a:rPr lang="en-US" sz="1400" dirty="0"/>
              <a:t>	</a:t>
            </a:r>
            <a:r>
              <a:rPr lang="en-US" sz="1400" dirty="0" smtClean="0"/>
              <a:t>	= 50 *(0.0216)/(50.1e-12 * 10  * 0.434)</a:t>
            </a:r>
          </a:p>
          <a:p>
            <a:r>
              <a:rPr lang="en-US" sz="1400" dirty="0"/>
              <a:t>	</a:t>
            </a:r>
            <a:r>
              <a:rPr lang="en-US" sz="1400" dirty="0" smtClean="0"/>
              <a:t>	= 4.97e9 (ohm/sec)</a:t>
            </a:r>
            <a:r>
              <a:rPr lang="en-US" sz="1400" dirty="0">
                <a:latin typeface="Symbol" pitchFamily="18" charset="2"/>
              </a:rPr>
              <a:t>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501650"/>
            <a:ext cx="5969000" cy="3931012"/>
          </a:xfrm>
          <a:prstGeom prst="rect">
            <a:avLst/>
          </a:prstGeom>
        </p:spPr>
      </p:pic>
      <p:sp>
        <p:nvSpPr>
          <p:cNvPr id="6" name="TextBox 5"/>
          <p:cNvSpPr txBox="1"/>
          <p:nvPr/>
        </p:nvSpPr>
        <p:spPr>
          <a:xfrm>
            <a:off x="304800" y="477939"/>
            <a:ext cx="1433341" cy="307777"/>
          </a:xfrm>
          <a:prstGeom prst="rect">
            <a:avLst/>
          </a:prstGeom>
          <a:noFill/>
        </p:spPr>
        <p:txBody>
          <a:bodyPr wrap="none" rtlCol="0">
            <a:spAutoFit/>
          </a:bodyPr>
          <a:lstStyle/>
          <a:p>
            <a:r>
              <a:rPr lang="en-US" sz="1400" dirty="0" smtClean="0"/>
              <a:t>Home-Brew Thru</a:t>
            </a:r>
            <a:endParaRPr lang="en-US" sz="1400" dirty="0"/>
          </a:p>
        </p:txBody>
      </p:sp>
    </p:spTree>
    <p:extLst>
      <p:ext uri="{BB962C8B-B14F-4D97-AF65-F5344CB8AC3E}">
        <p14:creationId xmlns:p14="http://schemas.microsoft.com/office/powerpoint/2010/main" val="319065218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0FDFCD6-28FB-488A-A7F6-B4E40FB37112}" type="slidenum">
              <a:rPr lang="en-US" smtClean="0"/>
              <a:t>191</a:t>
            </a:fld>
            <a:endParaRPr lang="en-US"/>
          </a:p>
        </p:txBody>
      </p:sp>
      <p:sp>
        <p:nvSpPr>
          <p:cNvPr id="3" name="TextBox 2"/>
          <p:cNvSpPr txBox="1"/>
          <p:nvPr/>
        </p:nvSpPr>
        <p:spPr>
          <a:xfrm>
            <a:off x="990600" y="2209800"/>
            <a:ext cx="7239000" cy="2031325"/>
          </a:xfrm>
          <a:prstGeom prst="rect">
            <a:avLst/>
          </a:prstGeom>
          <a:noFill/>
        </p:spPr>
        <p:txBody>
          <a:bodyPr wrap="square" rtlCol="0">
            <a:spAutoFit/>
          </a:bodyPr>
          <a:lstStyle/>
          <a:p>
            <a:r>
              <a:rPr lang="en-US" sz="1400" dirty="0" smtClean="0"/>
              <a:t>Summarizing, maybe this Home-Brew cal kit definition should be like this:</a:t>
            </a:r>
          </a:p>
          <a:p>
            <a:endParaRPr lang="en-US" sz="1400" dirty="0" smtClean="0"/>
          </a:p>
          <a:p>
            <a:r>
              <a:rPr lang="en-US" sz="1400" dirty="0" smtClean="0"/>
              <a:t>Short:    20.0 ps  (port extension)		(L0 = 926.0 pH)</a:t>
            </a:r>
          </a:p>
          <a:p>
            <a:r>
              <a:rPr lang="en-US" sz="1400" dirty="0" smtClean="0"/>
              <a:t>Open:    20.0 ps  (port extension)  		(C0 = 340.5 fF)</a:t>
            </a:r>
          </a:p>
          <a:p>
            <a:r>
              <a:rPr lang="en-US" sz="1400" dirty="0" smtClean="0"/>
              <a:t>Load:      0 ps  (electrical delay)  		(49.9 ohms)</a:t>
            </a:r>
          </a:p>
          <a:p>
            <a:r>
              <a:rPr lang="en-US" sz="1400" dirty="0" smtClean="0"/>
              <a:t>Thru:      50.1 ps (electrical delay)</a:t>
            </a:r>
          </a:p>
          <a:p>
            <a:endParaRPr lang="en-US" sz="1400" dirty="0"/>
          </a:p>
          <a:p>
            <a:r>
              <a:rPr lang="en-US" sz="1400" dirty="0" smtClean="0"/>
              <a:t>I created this cal kit, named it amf20, and now I’m going to try and calibrate with my new Home-Brew standards...</a:t>
            </a:r>
            <a:endParaRPr lang="en-US" sz="1400" dirty="0" smtClean="0">
              <a:solidFill>
                <a:srgbClr val="FF0000"/>
              </a:solidFill>
            </a:endParaRPr>
          </a:p>
        </p:txBody>
      </p:sp>
    </p:spTree>
    <p:extLst>
      <p:ext uri="{BB962C8B-B14F-4D97-AF65-F5344CB8AC3E}">
        <p14:creationId xmlns:p14="http://schemas.microsoft.com/office/powerpoint/2010/main" val="346124042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0FDFCD6-28FB-488A-A7F6-B4E40FB37112}" type="slidenum">
              <a:rPr lang="en-US" smtClean="0"/>
              <a:t>192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143000"/>
            <a:ext cx="7543029" cy="53340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0" y="189476"/>
            <a:ext cx="2033604" cy="909311"/>
          </a:xfrm>
          <a:prstGeom prst="rect">
            <a:avLst/>
          </a:prstGeom>
        </p:spPr>
      </p:pic>
      <p:sp>
        <p:nvSpPr>
          <p:cNvPr id="5" name="TextBox 4"/>
          <p:cNvSpPr txBox="1"/>
          <p:nvPr/>
        </p:nvSpPr>
        <p:spPr>
          <a:xfrm>
            <a:off x="8001000" y="3124200"/>
            <a:ext cx="1169616" cy="369332"/>
          </a:xfrm>
          <a:prstGeom prst="rect">
            <a:avLst/>
          </a:prstGeom>
          <a:noFill/>
        </p:spPr>
        <p:txBody>
          <a:bodyPr wrap="none" rtlCol="0">
            <a:spAutoFit/>
          </a:bodyPr>
          <a:lstStyle/>
          <a:p>
            <a:r>
              <a:rPr lang="en-US" sz="1400" dirty="0" smtClean="0"/>
              <a:t>amf20 cal kit</a:t>
            </a:r>
            <a:r>
              <a:rPr lang="en-US" dirty="0" smtClean="0">
                <a:solidFill>
                  <a:srgbClr val="FF0000"/>
                </a:solidFill>
              </a:rPr>
              <a:t> </a:t>
            </a:r>
            <a:endParaRPr lang="en-US" dirty="0">
              <a:solidFill>
                <a:srgbClr val="FF0000"/>
              </a:solidFill>
            </a:endParaRPr>
          </a:p>
        </p:txBody>
      </p:sp>
      <p:cxnSp>
        <p:nvCxnSpPr>
          <p:cNvPr id="7" name="Straight Arrow Connector 6"/>
          <p:cNvCxnSpPr/>
          <p:nvPr/>
        </p:nvCxnSpPr>
        <p:spPr>
          <a:xfrm flipH="1" flipV="1">
            <a:off x="6096001" y="2895601"/>
            <a:ext cx="1825591" cy="3769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09600" y="381000"/>
            <a:ext cx="4627549" cy="523220"/>
          </a:xfrm>
          <a:prstGeom prst="rect">
            <a:avLst/>
          </a:prstGeom>
          <a:noFill/>
        </p:spPr>
        <p:txBody>
          <a:bodyPr wrap="none" rtlCol="0">
            <a:spAutoFit/>
          </a:bodyPr>
          <a:lstStyle/>
          <a:p>
            <a:r>
              <a:rPr lang="en-US" sz="1400" dirty="0" smtClean="0"/>
              <a:t>Now, I will do a 1-Port cal with these 3 Home-Brew standards</a:t>
            </a:r>
          </a:p>
          <a:p>
            <a:r>
              <a:rPr lang="en-US" sz="1400" dirty="0"/>
              <a:t>u</a:t>
            </a:r>
            <a:r>
              <a:rPr lang="en-US" sz="1400" dirty="0" smtClean="0"/>
              <a:t>sing the amf20 cal kit.</a:t>
            </a:r>
            <a:endParaRPr lang="en-US" sz="1400" dirty="0"/>
          </a:p>
        </p:txBody>
      </p:sp>
    </p:spTree>
    <p:extLst>
      <p:ext uri="{BB962C8B-B14F-4D97-AF65-F5344CB8AC3E}">
        <p14:creationId xmlns:p14="http://schemas.microsoft.com/office/powerpoint/2010/main" val="391327417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0FDFCD6-28FB-488A-A7F6-B4E40FB37112}" type="slidenum">
              <a:rPr lang="en-US" smtClean="0"/>
              <a:t>193</a:t>
            </a:fld>
            <a:endParaRPr lang="en-US"/>
          </a:p>
        </p:txBody>
      </p:sp>
      <p:sp>
        <p:nvSpPr>
          <p:cNvPr id="3" name="TextBox 2"/>
          <p:cNvSpPr txBox="1"/>
          <p:nvPr/>
        </p:nvSpPr>
        <p:spPr>
          <a:xfrm>
            <a:off x="609600" y="381000"/>
            <a:ext cx="8384924" cy="523220"/>
          </a:xfrm>
          <a:prstGeom prst="rect">
            <a:avLst/>
          </a:prstGeom>
          <a:noFill/>
        </p:spPr>
        <p:txBody>
          <a:bodyPr wrap="none" rtlCol="0">
            <a:spAutoFit/>
          </a:bodyPr>
          <a:lstStyle/>
          <a:p>
            <a:r>
              <a:rPr lang="en-US" sz="1400" dirty="0" smtClean="0"/>
              <a:t>Now I’m going to verify if my Home-Brew calibration was good or not.  I’m going to measure the 85033E Open &amp; </a:t>
            </a:r>
          </a:p>
          <a:p>
            <a:r>
              <a:rPr lang="en-US" sz="1400" dirty="0" smtClean="0"/>
              <a:t>Short female standards and a 902-60004 female Load.  Here’s what I got for the 85033-60019 Open:</a:t>
            </a:r>
            <a:endParaRPr lang="en-US"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066800"/>
            <a:ext cx="5071301" cy="37020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893498"/>
            <a:ext cx="4953000" cy="3573235"/>
          </a:xfrm>
          <a:prstGeom prst="rect">
            <a:avLst/>
          </a:prstGeom>
        </p:spPr>
      </p:pic>
      <p:sp>
        <p:nvSpPr>
          <p:cNvPr id="6" name="TextBox 5"/>
          <p:cNvSpPr txBox="1"/>
          <p:nvPr/>
        </p:nvSpPr>
        <p:spPr>
          <a:xfrm>
            <a:off x="0" y="2438400"/>
            <a:ext cx="2971800" cy="2123658"/>
          </a:xfrm>
          <a:prstGeom prst="rect">
            <a:avLst/>
          </a:prstGeom>
          <a:noFill/>
        </p:spPr>
        <p:txBody>
          <a:bodyPr wrap="square" rtlCol="0">
            <a:spAutoFit/>
          </a:bodyPr>
          <a:lstStyle/>
          <a:p>
            <a:r>
              <a:rPr lang="en-US" sz="1200" dirty="0" smtClean="0"/>
              <a:t>Applying Port Extension of 29.243 ps (the model for the 85033E Open’s offset delay):</a:t>
            </a:r>
          </a:p>
          <a:p>
            <a:endParaRPr lang="en-US" sz="1200" dirty="0" smtClean="0"/>
          </a:p>
          <a:p>
            <a:r>
              <a:rPr lang="en-US" sz="1200" dirty="0" smtClean="0"/>
              <a:t>20 </a:t>
            </a:r>
            <a:r>
              <a:rPr lang="en-US" sz="1200" dirty="0"/>
              <a:t>M</a:t>
            </a:r>
            <a:r>
              <a:rPr lang="en-US" sz="1200" dirty="0" smtClean="0"/>
              <a:t>Hz	53.740 fF</a:t>
            </a:r>
          </a:p>
          <a:p>
            <a:r>
              <a:rPr lang="en-US" sz="1200" dirty="0" smtClean="0"/>
              <a:t>50 MHz	48.540 fF</a:t>
            </a:r>
          </a:p>
          <a:p>
            <a:r>
              <a:rPr lang="en-US" sz="1200" dirty="0" smtClean="0"/>
              <a:t>100 MHz	50.181 fF</a:t>
            </a:r>
          </a:p>
          <a:p>
            <a:r>
              <a:rPr lang="en-US" sz="1200" dirty="0" smtClean="0"/>
              <a:t>150 MHz	50.859 fF</a:t>
            </a:r>
          </a:p>
          <a:p>
            <a:endParaRPr lang="en-US" sz="1200" dirty="0"/>
          </a:p>
          <a:p>
            <a:r>
              <a:rPr lang="en-US" sz="1200" dirty="0" smtClean="0"/>
              <a:t>The 85033E cal kit model calls out ~49 fF.</a:t>
            </a:r>
          </a:p>
          <a:p>
            <a:endParaRPr lang="en-US" sz="1200" dirty="0" smtClean="0"/>
          </a:p>
          <a:p>
            <a:r>
              <a:rPr lang="en-US" sz="1200" dirty="0" smtClean="0"/>
              <a:t>Yipee!</a:t>
            </a:r>
          </a:p>
        </p:txBody>
      </p:sp>
    </p:spTree>
    <p:extLst>
      <p:ext uri="{BB962C8B-B14F-4D97-AF65-F5344CB8AC3E}">
        <p14:creationId xmlns:p14="http://schemas.microsoft.com/office/powerpoint/2010/main" val="20479657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0FDFCD6-28FB-488A-A7F6-B4E40FB37112}" type="slidenum">
              <a:rPr lang="en-US" smtClean="0"/>
              <a:t>194</a:t>
            </a:fld>
            <a:endParaRPr lang="en-US"/>
          </a:p>
        </p:txBody>
      </p:sp>
      <p:sp>
        <p:nvSpPr>
          <p:cNvPr id="3" name="TextBox 2"/>
          <p:cNvSpPr txBox="1"/>
          <p:nvPr/>
        </p:nvSpPr>
        <p:spPr>
          <a:xfrm>
            <a:off x="609600" y="381000"/>
            <a:ext cx="3437992" cy="307777"/>
          </a:xfrm>
          <a:prstGeom prst="rect">
            <a:avLst/>
          </a:prstGeom>
          <a:noFill/>
        </p:spPr>
        <p:txBody>
          <a:bodyPr wrap="none" rtlCol="0">
            <a:spAutoFit/>
          </a:bodyPr>
          <a:lstStyle/>
          <a:p>
            <a:r>
              <a:rPr lang="en-US" sz="1400" dirty="0" smtClean="0"/>
              <a:t>Here’s what I got for the 85033-60021 Short:</a:t>
            </a:r>
            <a:endParaRPr lang="en-US" sz="1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7592" y="914400"/>
            <a:ext cx="4969408" cy="364186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2905179"/>
            <a:ext cx="4724400" cy="3381320"/>
          </a:xfrm>
          <a:prstGeom prst="rect">
            <a:avLst/>
          </a:prstGeom>
        </p:spPr>
      </p:pic>
      <p:sp>
        <p:nvSpPr>
          <p:cNvPr id="9" name="TextBox 8"/>
          <p:cNvSpPr txBox="1"/>
          <p:nvPr/>
        </p:nvSpPr>
        <p:spPr>
          <a:xfrm>
            <a:off x="152401" y="2438400"/>
            <a:ext cx="3048000" cy="2492990"/>
          </a:xfrm>
          <a:prstGeom prst="rect">
            <a:avLst/>
          </a:prstGeom>
          <a:noFill/>
        </p:spPr>
        <p:txBody>
          <a:bodyPr wrap="square" rtlCol="0">
            <a:spAutoFit/>
          </a:bodyPr>
          <a:lstStyle/>
          <a:p>
            <a:r>
              <a:rPr lang="en-US" sz="1200" dirty="0" smtClean="0"/>
              <a:t>Applying Port Extension of 31.785 ps (the </a:t>
            </a:r>
          </a:p>
          <a:p>
            <a:r>
              <a:rPr lang="en-US" sz="1200" dirty="0"/>
              <a:t>m</a:t>
            </a:r>
            <a:r>
              <a:rPr lang="en-US" sz="1200" dirty="0" smtClean="0"/>
              <a:t>odel for the 85033E Short’s offset delay):</a:t>
            </a:r>
          </a:p>
          <a:p>
            <a:endParaRPr lang="en-US" sz="1200" dirty="0" smtClean="0"/>
          </a:p>
          <a:p>
            <a:r>
              <a:rPr lang="en-US" sz="1200" dirty="0" smtClean="0"/>
              <a:t>20 </a:t>
            </a:r>
            <a:r>
              <a:rPr lang="en-US" sz="1200" dirty="0"/>
              <a:t>M</a:t>
            </a:r>
            <a:r>
              <a:rPr lang="en-US" sz="1200" dirty="0" smtClean="0"/>
              <a:t>Hz	150.67 pH</a:t>
            </a:r>
          </a:p>
          <a:p>
            <a:r>
              <a:rPr lang="en-US" sz="1200" dirty="0" smtClean="0"/>
              <a:t>50 MHz	117.21 pH</a:t>
            </a:r>
          </a:p>
          <a:p>
            <a:r>
              <a:rPr lang="en-US" sz="1200" dirty="0" smtClean="0"/>
              <a:t>100 MHz	105.36 pH</a:t>
            </a:r>
          </a:p>
          <a:p>
            <a:r>
              <a:rPr lang="en-US" sz="1200" dirty="0" smtClean="0"/>
              <a:t>150 MHz	104.77 pH</a:t>
            </a:r>
          </a:p>
          <a:p>
            <a:endParaRPr lang="en-US" sz="1200" dirty="0" smtClean="0"/>
          </a:p>
          <a:p>
            <a:r>
              <a:rPr lang="en-US" sz="1200" dirty="0" smtClean="0"/>
              <a:t>The 85033E cal kit calls out ~2 pH, but we decided it’s not possible to measure inductance so accurately. </a:t>
            </a:r>
          </a:p>
          <a:p>
            <a:endParaRPr lang="en-US" sz="1200" dirty="0"/>
          </a:p>
          <a:p>
            <a:r>
              <a:rPr lang="en-US" sz="1200" dirty="0" smtClean="0"/>
              <a:t>Looks good.</a:t>
            </a:r>
            <a:endParaRPr lang="en-US" sz="1200" dirty="0"/>
          </a:p>
        </p:txBody>
      </p:sp>
    </p:spTree>
    <p:extLst>
      <p:ext uri="{BB962C8B-B14F-4D97-AF65-F5344CB8AC3E}">
        <p14:creationId xmlns:p14="http://schemas.microsoft.com/office/powerpoint/2010/main" val="335590055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0FDFCD6-28FB-488A-A7F6-B4E40FB37112}" type="slidenum">
              <a:rPr lang="en-US" smtClean="0"/>
              <a:t>195</a:t>
            </a:fld>
            <a:endParaRPr lang="en-US"/>
          </a:p>
        </p:txBody>
      </p:sp>
      <p:sp>
        <p:nvSpPr>
          <p:cNvPr id="3" name="TextBox 2"/>
          <p:cNvSpPr txBox="1"/>
          <p:nvPr/>
        </p:nvSpPr>
        <p:spPr>
          <a:xfrm>
            <a:off x="609600" y="381000"/>
            <a:ext cx="3211970" cy="307777"/>
          </a:xfrm>
          <a:prstGeom prst="rect">
            <a:avLst/>
          </a:prstGeom>
          <a:noFill/>
        </p:spPr>
        <p:txBody>
          <a:bodyPr wrap="none" rtlCol="0">
            <a:spAutoFit/>
          </a:bodyPr>
          <a:lstStyle/>
          <a:p>
            <a:r>
              <a:rPr lang="en-US" sz="1400" dirty="0" smtClean="0"/>
              <a:t>Here’s what I got for the 902-60004 Load:</a:t>
            </a:r>
            <a:endParaRPr lang="en-US"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7942" y="1219200"/>
            <a:ext cx="5784196" cy="4139832"/>
          </a:xfrm>
          <a:prstGeom prst="rect">
            <a:avLst/>
          </a:prstGeom>
        </p:spPr>
      </p:pic>
      <p:sp>
        <p:nvSpPr>
          <p:cNvPr id="5" name="TextBox 4"/>
          <p:cNvSpPr txBox="1"/>
          <p:nvPr/>
        </p:nvSpPr>
        <p:spPr>
          <a:xfrm>
            <a:off x="152401" y="2438400"/>
            <a:ext cx="3048000" cy="1384995"/>
          </a:xfrm>
          <a:prstGeom prst="rect">
            <a:avLst/>
          </a:prstGeom>
          <a:noFill/>
        </p:spPr>
        <p:txBody>
          <a:bodyPr wrap="square" rtlCol="0">
            <a:spAutoFit/>
          </a:bodyPr>
          <a:lstStyle/>
          <a:p>
            <a:r>
              <a:rPr lang="en-US" sz="1200" dirty="0" smtClean="0"/>
              <a:t>With no Electrical Delay or Port Extension</a:t>
            </a:r>
          </a:p>
          <a:p>
            <a:r>
              <a:rPr lang="en-US" sz="1200" dirty="0" smtClean="0"/>
              <a:t>20 </a:t>
            </a:r>
            <a:r>
              <a:rPr lang="en-US" sz="1200" dirty="0"/>
              <a:t>M</a:t>
            </a:r>
            <a:r>
              <a:rPr lang="en-US" sz="1200" dirty="0" smtClean="0"/>
              <a:t>Hz	50.146 </a:t>
            </a:r>
            <a:r>
              <a:rPr lang="en-US" sz="1200" dirty="0" smtClean="0">
                <a:latin typeface="Symbol" pitchFamily="18" charset="2"/>
              </a:rPr>
              <a:t>W</a:t>
            </a:r>
          </a:p>
          <a:p>
            <a:r>
              <a:rPr lang="en-US" sz="1200" dirty="0" smtClean="0"/>
              <a:t>50 MHz	50.139 </a:t>
            </a:r>
            <a:r>
              <a:rPr lang="en-US" sz="1200" dirty="0" smtClean="0">
                <a:latin typeface="Symbol" pitchFamily="18" charset="2"/>
              </a:rPr>
              <a:t>W</a:t>
            </a:r>
          </a:p>
          <a:p>
            <a:r>
              <a:rPr lang="en-US" sz="1200" dirty="0" smtClean="0"/>
              <a:t>100 MHz	50.134 </a:t>
            </a:r>
            <a:r>
              <a:rPr lang="en-US" sz="1200" dirty="0" smtClean="0">
                <a:latin typeface="Symbol" pitchFamily="18" charset="2"/>
              </a:rPr>
              <a:t>W</a:t>
            </a:r>
          </a:p>
          <a:p>
            <a:r>
              <a:rPr lang="en-US" sz="1200" dirty="0" smtClean="0"/>
              <a:t>150 MHz	50.133 </a:t>
            </a:r>
            <a:r>
              <a:rPr lang="en-US" sz="1200" dirty="0" smtClean="0">
                <a:latin typeface="Symbol" pitchFamily="18" charset="2"/>
              </a:rPr>
              <a:t>W</a:t>
            </a:r>
          </a:p>
          <a:p>
            <a:endParaRPr lang="en-US" sz="1200" dirty="0"/>
          </a:p>
          <a:p>
            <a:r>
              <a:rPr lang="en-US" sz="1200" dirty="0" smtClean="0"/>
              <a:t>Hurray!!!</a:t>
            </a:r>
            <a:endParaRPr lang="en-US" sz="1200" dirty="0"/>
          </a:p>
        </p:txBody>
      </p:sp>
      <p:sp>
        <p:nvSpPr>
          <p:cNvPr id="6" name="TextBox 5"/>
          <p:cNvSpPr txBox="1"/>
          <p:nvPr/>
        </p:nvSpPr>
        <p:spPr>
          <a:xfrm>
            <a:off x="762000" y="5864423"/>
            <a:ext cx="7270067" cy="307777"/>
          </a:xfrm>
          <a:prstGeom prst="rect">
            <a:avLst/>
          </a:prstGeom>
          <a:noFill/>
        </p:spPr>
        <p:txBody>
          <a:bodyPr wrap="none" rtlCol="0">
            <a:spAutoFit/>
          </a:bodyPr>
          <a:lstStyle/>
          <a:p>
            <a:r>
              <a:rPr lang="en-US" sz="1400" dirty="0" smtClean="0"/>
              <a:t>...of course we should also test the Home-Brew Thru after a full 2-port cal, but you get the idea....</a:t>
            </a:r>
            <a:endParaRPr lang="en-US" sz="1400" dirty="0"/>
          </a:p>
        </p:txBody>
      </p:sp>
    </p:spTree>
    <p:extLst>
      <p:ext uri="{BB962C8B-B14F-4D97-AF65-F5344CB8AC3E}">
        <p14:creationId xmlns:p14="http://schemas.microsoft.com/office/powerpoint/2010/main" val="83470684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196</a:t>
            </a:fld>
            <a:endParaRPr lang="en-US"/>
          </a:p>
        </p:txBody>
      </p:sp>
      <p:sp>
        <p:nvSpPr>
          <p:cNvPr id="3" name="TextBox 2"/>
          <p:cNvSpPr txBox="1"/>
          <p:nvPr/>
        </p:nvSpPr>
        <p:spPr>
          <a:xfrm>
            <a:off x="4100557" y="2971800"/>
            <a:ext cx="942887" cy="369332"/>
          </a:xfrm>
          <a:prstGeom prst="rect">
            <a:avLst/>
          </a:prstGeom>
          <a:noFill/>
        </p:spPr>
        <p:txBody>
          <a:bodyPr wrap="none" rtlCol="0">
            <a:spAutoFit/>
          </a:bodyPr>
          <a:lstStyle/>
          <a:p>
            <a:r>
              <a:rPr lang="en-US" dirty="0" smtClean="0"/>
              <a:t>The End</a:t>
            </a:r>
            <a:endParaRPr lang="en-US" dirty="0"/>
          </a:p>
        </p:txBody>
      </p:sp>
    </p:spTree>
    <p:extLst>
      <p:ext uri="{BB962C8B-B14F-4D97-AF65-F5344CB8AC3E}">
        <p14:creationId xmlns:p14="http://schemas.microsoft.com/office/powerpoint/2010/main" val="153978683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197</a:t>
            </a:fld>
            <a:endParaRPr lang="en-US"/>
          </a:p>
        </p:txBody>
      </p:sp>
      <p:sp>
        <p:nvSpPr>
          <p:cNvPr id="3" name="TextBox 2"/>
          <p:cNvSpPr txBox="1"/>
          <p:nvPr/>
        </p:nvSpPr>
        <p:spPr>
          <a:xfrm>
            <a:off x="3942661" y="609600"/>
            <a:ext cx="1258678" cy="369332"/>
          </a:xfrm>
          <a:prstGeom prst="rect">
            <a:avLst/>
          </a:prstGeom>
          <a:noFill/>
        </p:spPr>
        <p:txBody>
          <a:bodyPr wrap="none" rtlCol="0">
            <a:spAutoFit/>
          </a:bodyPr>
          <a:lstStyle/>
          <a:p>
            <a:r>
              <a:rPr lang="en-US" dirty="0" smtClean="0"/>
              <a:t>Appendix A</a:t>
            </a:r>
            <a:endParaRPr lang="en-US" dirty="0"/>
          </a:p>
        </p:txBody>
      </p:sp>
      <p:sp>
        <p:nvSpPr>
          <p:cNvPr id="4" name="TextBox 3"/>
          <p:cNvSpPr txBox="1"/>
          <p:nvPr/>
        </p:nvSpPr>
        <p:spPr>
          <a:xfrm>
            <a:off x="381000" y="1676400"/>
            <a:ext cx="8519768" cy="2308324"/>
          </a:xfrm>
          <a:prstGeom prst="rect">
            <a:avLst/>
          </a:prstGeom>
          <a:noFill/>
        </p:spPr>
        <p:txBody>
          <a:bodyPr wrap="none" rtlCol="0">
            <a:spAutoFit/>
          </a:bodyPr>
          <a:lstStyle/>
          <a:p>
            <a:r>
              <a:rPr lang="en-US" sz="1200" dirty="0" smtClean="0"/>
              <a:t>These are the serial numbers of the 4 networks analyzers in our lab (I’ve stuck labels A, B, C &amp; D on each.  C is the one which is broken):</a:t>
            </a:r>
          </a:p>
          <a:p>
            <a:endParaRPr lang="en-US" sz="1200" dirty="0"/>
          </a:p>
          <a:p>
            <a:r>
              <a:rPr lang="en-US" sz="1200" dirty="0" smtClean="0"/>
              <a:t>A:</a:t>
            </a:r>
            <a:r>
              <a:rPr lang="en-US" sz="1200" dirty="0"/>
              <a:t>	</a:t>
            </a:r>
            <a:r>
              <a:rPr lang="en-US" sz="1200" dirty="0" smtClean="0"/>
              <a:t>E5071C-ATO-57515	MY46101237		Options UNQ, 485</a:t>
            </a:r>
          </a:p>
          <a:p>
            <a:r>
              <a:rPr lang="en-US" sz="1200" dirty="0" smtClean="0"/>
              <a:t>B:	E5071C-ATO-60230	MY46101272		Options UNQ, 008, 245</a:t>
            </a:r>
          </a:p>
          <a:p>
            <a:r>
              <a:rPr lang="en-US" sz="1200" dirty="0" smtClean="0"/>
              <a:t>C:	E5071C-ATO-60230	MY46101273		</a:t>
            </a:r>
            <a:r>
              <a:rPr lang="en-US" sz="1200" dirty="0"/>
              <a:t>Options UNQ, 008, 245</a:t>
            </a:r>
          </a:p>
          <a:p>
            <a:r>
              <a:rPr lang="en-US" sz="1200" dirty="0" smtClean="0"/>
              <a:t>D:  	E5071C-ATO-60680	MY46101151		Options UNQ, 008, 240</a:t>
            </a:r>
          </a:p>
          <a:p>
            <a:endParaRPr lang="en-US" sz="1200" dirty="0"/>
          </a:p>
          <a:p>
            <a:r>
              <a:rPr lang="en-US" sz="1200" dirty="0" smtClean="0"/>
              <a:t>Option UNQ:  Standard time base</a:t>
            </a:r>
          </a:p>
          <a:p>
            <a:r>
              <a:rPr lang="en-US" sz="1200" dirty="0" smtClean="0"/>
              <a:t>Option 008:    Frequency offset mode</a:t>
            </a:r>
          </a:p>
          <a:p>
            <a:r>
              <a:rPr lang="en-US" sz="1200" dirty="0" smtClean="0"/>
              <a:t>Option 240:    2-port S-parameter test set, 9 kHz to 4.5 GHz, without bias tees</a:t>
            </a:r>
          </a:p>
          <a:p>
            <a:r>
              <a:rPr lang="en-US" sz="1200" dirty="0" smtClean="0"/>
              <a:t>Option 245:    2-port S-parameter test set, 100 kHz to 4.5 GHz, with bias tees</a:t>
            </a:r>
          </a:p>
          <a:p>
            <a:r>
              <a:rPr lang="en-US" sz="1200" dirty="0" smtClean="0"/>
              <a:t>Option 485:    4-port S-parameter test set, 100 kHz to 8.5 GHz, with bias tees</a:t>
            </a:r>
          </a:p>
        </p:txBody>
      </p:sp>
    </p:spTree>
    <p:extLst>
      <p:ext uri="{BB962C8B-B14F-4D97-AF65-F5344CB8AC3E}">
        <p14:creationId xmlns:p14="http://schemas.microsoft.com/office/powerpoint/2010/main" val="3691629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2</a:t>
            </a:fld>
            <a:endParaRPr lang="en-US"/>
          </a:p>
        </p:txBody>
      </p:sp>
      <p:sp>
        <p:nvSpPr>
          <p:cNvPr id="3" name="TextBox 2"/>
          <p:cNvSpPr txBox="1"/>
          <p:nvPr/>
        </p:nvSpPr>
        <p:spPr>
          <a:xfrm>
            <a:off x="3861709" y="609600"/>
            <a:ext cx="1420582" cy="584775"/>
          </a:xfrm>
          <a:prstGeom prst="rect">
            <a:avLst/>
          </a:prstGeom>
          <a:noFill/>
        </p:spPr>
        <p:txBody>
          <a:bodyPr wrap="none" rtlCol="0">
            <a:spAutoFit/>
          </a:bodyPr>
          <a:lstStyle/>
          <a:p>
            <a:r>
              <a:rPr lang="en-US" sz="3200" dirty="0" smtClean="0"/>
              <a:t>Outline</a:t>
            </a:r>
            <a:endParaRPr lang="en-US" sz="3200" dirty="0"/>
          </a:p>
        </p:txBody>
      </p:sp>
      <p:sp>
        <p:nvSpPr>
          <p:cNvPr id="4" name="TextBox 3"/>
          <p:cNvSpPr txBox="1"/>
          <p:nvPr/>
        </p:nvSpPr>
        <p:spPr>
          <a:xfrm>
            <a:off x="1122915" y="1695450"/>
            <a:ext cx="5524333" cy="2862322"/>
          </a:xfrm>
          <a:prstGeom prst="rect">
            <a:avLst/>
          </a:prstGeom>
          <a:noFill/>
        </p:spPr>
        <p:txBody>
          <a:bodyPr wrap="none" rtlCol="0">
            <a:spAutoFit/>
          </a:bodyPr>
          <a:lstStyle/>
          <a:p>
            <a:pPr marL="285750" indent="-285750">
              <a:buFont typeface="Arial" pitchFamily="34" charset="0"/>
              <a:buChar char="•"/>
            </a:pPr>
            <a:r>
              <a:rPr lang="en-US" dirty="0" smtClean="0">
                <a:solidFill>
                  <a:srgbClr val="FF0000"/>
                </a:solidFill>
              </a:rPr>
              <a:t>Intro</a:t>
            </a:r>
          </a:p>
          <a:p>
            <a:pPr marL="285750" indent="-285750">
              <a:buFont typeface="Arial" pitchFamily="34" charset="0"/>
              <a:buChar char="•"/>
            </a:pPr>
            <a:r>
              <a:rPr lang="en-US" dirty="0" smtClean="0"/>
              <a:t>First Look at Our Network Analyzers</a:t>
            </a:r>
          </a:p>
          <a:p>
            <a:pPr marL="285750" indent="-285750">
              <a:buFont typeface="Arial" pitchFamily="34" charset="0"/>
              <a:buChar char="•"/>
            </a:pPr>
            <a:r>
              <a:rPr lang="en-US" dirty="0" smtClean="0"/>
              <a:t>Calibration Hardware</a:t>
            </a:r>
          </a:p>
          <a:p>
            <a:pPr marL="285750" indent="-285750">
              <a:buFont typeface="Arial" pitchFamily="34" charset="0"/>
              <a:buChar char="•"/>
            </a:pPr>
            <a:r>
              <a:rPr lang="en-US" dirty="0"/>
              <a:t>Cables:  Pre-testing Before </a:t>
            </a:r>
            <a:r>
              <a:rPr lang="en-US" dirty="0" smtClean="0"/>
              <a:t>Calibration</a:t>
            </a:r>
          </a:p>
          <a:p>
            <a:pPr marL="285750" indent="-285750">
              <a:buFont typeface="Arial" pitchFamily="34" charset="0"/>
              <a:buChar char="•"/>
            </a:pPr>
            <a:r>
              <a:rPr lang="en-US" dirty="0" smtClean="0"/>
              <a:t>Cal Kit Software in the Network Analyzer</a:t>
            </a:r>
          </a:p>
          <a:p>
            <a:pPr marL="285750" indent="-285750">
              <a:buFont typeface="Arial" pitchFamily="34" charset="0"/>
              <a:buChar char="•"/>
            </a:pPr>
            <a:r>
              <a:rPr lang="en-US" dirty="0"/>
              <a:t>D</a:t>
            </a:r>
            <a:r>
              <a:rPr lang="en-US" dirty="0" smtClean="0"/>
              <a:t>riving the Network Analyzer</a:t>
            </a:r>
          </a:p>
          <a:p>
            <a:pPr marL="285750" indent="-285750">
              <a:buFont typeface="Arial" pitchFamily="34" charset="0"/>
              <a:buChar char="•"/>
            </a:pPr>
            <a:r>
              <a:rPr lang="en-US" dirty="0"/>
              <a:t>1</a:t>
            </a:r>
            <a:r>
              <a:rPr lang="en-US" dirty="0" smtClean="0"/>
              <a:t>-Port &amp; 2-Port Cals with 85033E Standards</a:t>
            </a:r>
          </a:p>
          <a:p>
            <a:pPr marL="285750" indent="-285750">
              <a:buFont typeface="Arial" pitchFamily="34" charset="0"/>
              <a:buChar char="•"/>
            </a:pPr>
            <a:r>
              <a:rPr lang="en-US" dirty="0" smtClean="0"/>
              <a:t>Port Extension vs. Electrical Delay</a:t>
            </a:r>
          </a:p>
          <a:p>
            <a:pPr marL="285750" indent="-285750">
              <a:buFont typeface="Arial" pitchFamily="34" charset="0"/>
              <a:buChar char="•"/>
            </a:pPr>
            <a:r>
              <a:rPr lang="en-US" dirty="0" smtClean="0"/>
              <a:t>Verifying Your Cal is Good:  Measuring Something Else</a:t>
            </a:r>
          </a:p>
          <a:p>
            <a:pPr marL="285750" indent="-285750">
              <a:buFont typeface="Arial" pitchFamily="34" charset="0"/>
              <a:buChar char="•"/>
            </a:pPr>
            <a:r>
              <a:rPr lang="en-US" dirty="0" smtClean="0"/>
              <a:t>Custom Cal Standards and User Cal Kits</a:t>
            </a:r>
          </a:p>
        </p:txBody>
      </p:sp>
    </p:spTree>
    <p:extLst>
      <p:ext uri="{BB962C8B-B14F-4D97-AF65-F5344CB8AC3E}">
        <p14:creationId xmlns:p14="http://schemas.microsoft.com/office/powerpoint/2010/main" val="37580030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20</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47" y="3055414"/>
            <a:ext cx="3301605" cy="1973786"/>
          </a:xfrm>
          <a:prstGeom prst="rect">
            <a:avLst/>
          </a:prstGeom>
        </p:spPr>
      </p:pic>
      <p:sp>
        <p:nvSpPr>
          <p:cNvPr id="6" name="TextBox 5"/>
          <p:cNvSpPr txBox="1"/>
          <p:nvPr/>
        </p:nvSpPr>
        <p:spPr>
          <a:xfrm>
            <a:off x="533400" y="2819400"/>
            <a:ext cx="3505200" cy="276999"/>
          </a:xfrm>
          <a:prstGeom prst="rect">
            <a:avLst/>
          </a:prstGeom>
          <a:noFill/>
        </p:spPr>
        <p:txBody>
          <a:bodyPr wrap="square" rtlCol="0">
            <a:spAutoFit/>
          </a:bodyPr>
          <a:lstStyle/>
          <a:p>
            <a:r>
              <a:rPr lang="en-US" sz="1200" dirty="0" smtClean="0"/>
              <a:t>Female 3.5 mm  connector on one end of a Thru std</a:t>
            </a:r>
            <a:endParaRPr lang="en-US" sz="12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6443" y="2957855"/>
            <a:ext cx="3123219" cy="2425700"/>
          </a:xfrm>
          <a:prstGeom prst="rect">
            <a:avLst/>
          </a:prstGeom>
        </p:spPr>
      </p:pic>
      <p:sp>
        <p:nvSpPr>
          <p:cNvPr id="7" name="TextBox 6"/>
          <p:cNvSpPr txBox="1"/>
          <p:nvPr/>
        </p:nvSpPr>
        <p:spPr>
          <a:xfrm>
            <a:off x="5562600" y="2743199"/>
            <a:ext cx="3352800" cy="276999"/>
          </a:xfrm>
          <a:prstGeom prst="rect">
            <a:avLst/>
          </a:prstGeom>
          <a:noFill/>
        </p:spPr>
        <p:txBody>
          <a:bodyPr wrap="square" rtlCol="0">
            <a:spAutoFit/>
          </a:bodyPr>
          <a:lstStyle/>
          <a:p>
            <a:r>
              <a:rPr lang="en-US" sz="1200" dirty="0"/>
              <a:t>M</a:t>
            </a:r>
            <a:r>
              <a:rPr lang="en-US" sz="1200" dirty="0" smtClean="0"/>
              <a:t>ale 3.5 mm connector on a Short std</a:t>
            </a:r>
            <a:endParaRPr lang="en-US" sz="1200" dirty="0"/>
          </a:p>
        </p:txBody>
      </p:sp>
      <p:grpSp>
        <p:nvGrpSpPr>
          <p:cNvPr id="10" name="Group 9"/>
          <p:cNvGrpSpPr/>
          <p:nvPr/>
        </p:nvGrpSpPr>
        <p:grpSpPr>
          <a:xfrm>
            <a:off x="1372754" y="393538"/>
            <a:ext cx="6858000" cy="1970176"/>
            <a:chOff x="1676400" y="4371200"/>
            <a:chExt cx="6858000" cy="1970176"/>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7454" y="4648200"/>
              <a:ext cx="4800600" cy="1416177"/>
            </a:xfrm>
            <a:prstGeom prst="rect">
              <a:avLst/>
            </a:prstGeom>
          </p:spPr>
        </p:pic>
        <p:sp>
          <p:nvSpPr>
            <p:cNvPr id="8" name="TextBox 7"/>
            <p:cNvSpPr txBox="1"/>
            <p:nvPr/>
          </p:nvSpPr>
          <p:spPr>
            <a:xfrm>
              <a:off x="1676400" y="4371200"/>
              <a:ext cx="2438402" cy="276999"/>
            </a:xfrm>
            <a:prstGeom prst="rect">
              <a:avLst/>
            </a:prstGeom>
            <a:noFill/>
          </p:spPr>
          <p:txBody>
            <a:bodyPr wrap="square" rtlCol="0">
              <a:spAutoFit/>
            </a:bodyPr>
            <a:lstStyle/>
            <a:p>
              <a:r>
                <a:rPr lang="en-US" sz="1200" dirty="0" smtClean="0"/>
                <a:t>Female Open, Short, Load standards</a:t>
              </a:r>
              <a:endParaRPr lang="en-US" sz="1200" dirty="0"/>
            </a:p>
          </p:txBody>
        </p:sp>
        <p:sp>
          <p:nvSpPr>
            <p:cNvPr id="9" name="TextBox 8"/>
            <p:cNvSpPr txBox="1"/>
            <p:nvPr/>
          </p:nvSpPr>
          <p:spPr>
            <a:xfrm>
              <a:off x="4876799" y="6064377"/>
              <a:ext cx="3657601" cy="276999"/>
            </a:xfrm>
            <a:prstGeom prst="rect">
              <a:avLst/>
            </a:prstGeom>
            <a:noFill/>
          </p:spPr>
          <p:txBody>
            <a:bodyPr wrap="square" rtlCol="0">
              <a:spAutoFit/>
            </a:bodyPr>
            <a:lstStyle/>
            <a:p>
              <a:r>
                <a:rPr lang="en-US" sz="1200" dirty="0" smtClean="0"/>
                <a:t>Female-female Thru standard and male Short standard</a:t>
              </a:r>
              <a:endParaRPr lang="en-US" sz="1200" dirty="0"/>
            </a:p>
          </p:txBody>
        </p:sp>
      </p:grpSp>
    </p:spTree>
    <p:extLst>
      <p:ext uri="{BB962C8B-B14F-4D97-AF65-F5344CB8AC3E}">
        <p14:creationId xmlns:p14="http://schemas.microsoft.com/office/powerpoint/2010/main" val="33230050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B88B3E5-8DBD-413F-A3F0-26A2FEE5F419}" type="slidenum">
              <a:rPr lang="en-US" smtClean="0"/>
              <a:t>21</a:t>
            </a:fld>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3102" y="3276600"/>
            <a:ext cx="4838498" cy="2730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650" y="1270000"/>
            <a:ext cx="5791200" cy="1864766"/>
          </a:xfrm>
          <a:prstGeom prst="rect">
            <a:avLst/>
          </a:prstGeom>
        </p:spPr>
      </p:pic>
      <p:sp>
        <p:nvSpPr>
          <p:cNvPr id="6" name="TextBox 5"/>
          <p:cNvSpPr txBox="1"/>
          <p:nvPr/>
        </p:nvSpPr>
        <p:spPr>
          <a:xfrm>
            <a:off x="191241" y="271790"/>
            <a:ext cx="8724159" cy="954107"/>
          </a:xfrm>
          <a:prstGeom prst="rect">
            <a:avLst/>
          </a:prstGeom>
          <a:noFill/>
        </p:spPr>
        <p:txBody>
          <a:bodyPr wrap="square" rtlCol="0">
            <a:spAutoFit/>
          </a:bodyPr>
          <a:lstStyle/>
          <a:p>
            <a:r>
              <a:rPr lang="en-US" sz="1400" dirty="0" smtClean="0"/>
              <a:t>Get in the habit of looking carefully at the calibration standards before you use them.  Look at them under the</a:t>
            </a:r>
          </a:p>
          <a:p>
            <a:r>
              <a:rPr lang="en-US" sz="1400" dirty="0"/>
              <a:t>s</a:t>
            </a:r>
            <a:r>
              <a:rPr lang="en-US" sz="1400" dirty="0" smtClean="0"/>
              <a:t>tereo microscope, with the microscope light on.  Hang the stereo microscope head over the edge of the table so you have plenty of distance to hold the standard and move your hands up and down to change the plane of focus so that you can see all the way to the bottom of these 3.5 mm connectors’ insides.</a:t>
            </a:r>
            <a:endParaRPr lang="en-US" sz="1400" dirty="0"/>
          </a:p>
        </p:txBody>
      </p:sp>
      <p:cxnSp>
        <p:nvCxnSpPr>
          <p:cNvPr id="8" name="Straight Arrow Connector 7"/>
          <p:cNvCxnSpPr/>
          <p:nvPr/>
        </p:nvCxnSpPr>
        <p:spPr>
          <a:xfrm>
            <a:off x="2324100" y="4838700"/>
            <a:ext cx="1828800" cy="381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8721" y="4454236"/>
            <a:ext cx="2425879" cy="1169551"/>
          </a:xfrm>
          <a:prstGeom prst="rect">
            <a:avLst/>
          </a:prstGeom>
          <a:noFill/>
        </p:spPr>
        <p:txBody>
          <a:bodyPr wrap="square" rtlCol="0">
            <a:spAutoFit/>
          </a:bodyPr>
          <a:lstStyle/>
          <a:p>
            <a:r>
              <a:rPr lang="en-US" sz="1400" dirty="0" smtClean="0"/>
              <a:t>This Open is broken.  It’s completely missing its insert.  We wasted hours and hours trying to calibrate with no success, before we noticed.</a:t>
            </a:r>
            <a:endParaRPr lang="en-US" sz="1400" dirty="0"/>
          </a:p>
        </p:txBody>
      </p:sp>
      <p:cxnSp>
        <p:nvCxnSpPr>
          <p:cNvPr id="11" name="Straight Arrow Connector 10"/>
          <p:cNvCxnSpPr/>
          <p:nvPr/>
        </p:nvCxnSpPr>
        <p:spPr>
          <a:xfrm flipH="1" flipV="1">
            <a:off x="5486400" y="4800601"/>
            <a:ext cx="447962" cy="123074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67201" y="6067347"/>
            <a:ext cx="3962400" cy="738664"/>
          </a:xfrm>
          <a:prstGeom prst="rect">
            <a:avLst/>
          </a:prstGeom>
          <a:noFill/>
        </p:spPr>
        <p:txBody>
          <a:bodyPr wrap="square" rtlCol="0">
            <a:spAutoFit/>
          </a:bodyPr>
          <a:lstStyle/>
          <a:p>
            <a:r>
              <a:rPr lang="en-US" sz="1400" dirty="0"/>
              <a:t>A</a:t>
            </a:r>
            <a:r>
              <a:rPr lang="en-US" sz="1400" dirty="0" smtClean="0"/>
              <a:t> female standard should look like this.  It should have this female center insert that accepts the male signal pin from the mating male connector.</a:t>
            </a:r>
            <a:endParaRPr lang="en-US" sz="1400" dirty="0"/>
          </a:p>
        </p:txBody>
      </p:sp>
    </p:spTree>
    <p:extLst>
      <p:ext uri="{BB962C8B-B14F-4D97-AF65-F5344CB8AC3E}">
        <p14:creationId xmlns:p14="http://schemas.microsoft.com/office/powerpoint/2010/main" val="7067255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654" y="3179449"/>
            <a:ext cx="3464146" cy="2124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DF6B008F-035F-4D09-96FD-285C794FDD5F}" type="slidenum">
              <a:rPr lang="en-US" smtClean="0"/>
              <a:t>22</a:t>
            </a:fld>
            <a:endParaRPr lang="en-US"/>
          </a:p>
        </p:txBody>
      </p:sp>
      <p:sp>
        <p:nvSpPr>
          <p:cNvPr id="3" name="TextBox 2"/>
          <p:cNvSpPr txBox="1"/>
          <p:nvPr/>
        </p:nvSpPr>
        <p:spPr>
          <a:xfrm>
            <a:off x="1845581" y="152400"/>
            <a:ext cx="5452839" cy="369332"/>
          </a:xfrm>
          <a:prstGeom prst="rect">
            <a:avLst/>
          </a:prstGeom>
          <a:noFill/>
        </p:spPr>
        <p:txBody>
          <a:bodyPr wrap="none" rtlCol="0">
            <a:spAutoFit/>
          </a:bodyPr>
          <a:lstStyle/>
          <a:p>
            <a:pPr algn="ctr"/>
            <a:r>
              <a:rPr lang="en-US" dirty="0" smtClean="0"/>
              <a:t>Part Numbers of the 10 Calibration Standards in Our Lab</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927082"/>
            <a:ext cx="3132667" cy="14097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54" y="2059955"/>
            <a:ext cx="1164473" cy="1030559"/>
          </a:xfrm>
          <a:prstGeom prst="rect">
            <a:avLst/>
          </a:prstGeom>
        </p:spPr>
      </p:pic>
      <p:sp>
        <p:nvSpPr>
          <p:cNvPr id="8" name="TextBox 7"/>
          <p:cNvSpPr txBox="1"/>
          <p:nvPr/>
        </p:nvSpPr>
        <p:spPr>
          <a:xfrm>
            <a:off x="3825223" y="822948"/>
            <a:ext cx="4724400" cy="830997"/>
          </a:xfrm>
          <a:prstGeom prst="rect">
            <a:avLst/>
          </a:prstGeom>
          <a:noFill/>
        </p:spPr>
        <p:txBody>
          <a:bodyPr wrap="square" rtlCol="0">
            <a:spAutoFit/>
          </a:bodyPr>
          <a:lstStyle/>
          <a:p>
            <a:r>
              <a:rPr lang="en-US" sz="1200" dirty="0" smtClean="0"/>
              <a:t>These are all the mechanical calibration standards we have in the Cory 111 (EE142/242) lab.  They are all Agilent products (even the ones marked HP) and so can be looked up on the Agilent web page.  The part number is this tiny number at the top left of each label.</a:t>
            </a:r>
            <a:endParaRPr lang="en-US" sz="1000" dirty="0"/>
          </a:p>
        </p:txBody>
      </p:sp>
      <p:cxnSp>
        <p:nvCxnSpPr>
          <p:cNvPr id="9" name="Straight Arrow Connector 8"/>
          <p:cNvCxnSpPr/>
          <p:nvPr/>
        </p:nvCxnSpPr>
        <p:spPr>
          <a:xfrm flipH="1" flipV="1">
            <a:off x="3152505" y="1158241"/>
            <a:ext cx="714101" cy="3309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732065" y="4131317"/>
            <a:ext cx="1706335" cy="5731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567431" y="680860"/>
            <a:ext cx="880369" cy="246221"/>
          </a:xfrm>
          <a:prstGeom prst="rect">
            <a:avLst/>
          </a:prstGeom>
          <a:noFill/>
        </p:spPr>
        <p:txBody>
          <a:bodyPr wrap="none" rtlCol="0">
            <a:spAutoFit/>
          </a:bodyPr>
          <a:lstStyle/>
          <a:p>
            <a:r>
              <a:rPr lang="en-US" sz="1000" dirty="0" smtClean="0"/>
              <a:t>85033-60018</a:t>
            </a:r>
            <a:endParaRPr lang="en-US" sz="1000" dirty="0"/>
          </a:p>
        </p:txBody>
      </p:sp>
      <p:sp>
        <p:nvSpPr>
          <p:cNvPr id="25" name="TextBox 24"/>
          <p:cNvSpPr txBox="1"/>
          <p:nvPr/>
        </p:nvSpPr>
        <p:spPr>
          <a:xfrm>
            <a:off x="1558031" y="680860"/>
            <a:ext cx="880369" cy="246221"/>
          </a:xfrm>
          <a:prstGeom prst="rect">
            <a:avLst/>
          </a:prstGeom>
          <a:noFill/>
        </p:spPr>
        <p:txBody>
          <a:bodyPr wrap="none" rtlCol="0">
            <a:spAutoFit/>
          </a:bodyPr>
          <a:lstStyle/>
          <a:p>
            <a:r>
              <a:rPr lang="en-US" sz="1000" dirty="0" smtClean="0"/>
              <a:t>85033-60020</a:t>
            </a:r>
            <a:endParaRPr lang="en-US" sz="1000" dirty="0"/>
          </a:p>
        </p:txBody>
      </p:sp>
      <p:sp>
        <p:nvSpPr>
          <p:cNvPr id="26" name="TextBox 25"/>
          <p:cNvSpPr txBox="1"/>
          <p:nvPr/>
        </p:nvSpPr>
        <p:spPr>
          <a:xfrm>
            <a:off x="2624831" y="680860"/>
            <a:ext cx="880369" cy="246221"/>
          </a:xfrm>
          <a:prstGeom prst="rect">
            <a:avLst/>
          </a:prstGeom>
          <a:noFill/>
        </p:spPr>
        <p:txBody>
          <a:bodyPr wrap="none" rtlCol="0">
            <a:spAutoFit/>
          </a:bodyPr>
          <a:lstStyle/>
          <a:p>
            <a:r>
              <a:rPr lang="en-US" sz="1000" dirty="0" smtClean="0"/>
              <a:t>85033-60016</a:t>
            </a:r>
            <a:endParaRPr lang="en-US" sz="1000" dirty="0"/>
          </a:p>
        </p:txBody>
      </p:sp>
      <p:cxnSp>
        <p:nvCxnSpPr>
          <p:cNvPr id="27" name="Straight Arrow Connector 26"/>
          <p:cNvCxnSpPr/>
          <p:nvPr/>
        </p:nvCxnSpPr>
        <p:spPr>
          <a:xfrm flipH="1">
            <a:off x="2873829" y="879566"/>
            <a:ext cx="17417" cy="13933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959429" y="888274"/>
            <a:ext cx="21772" cy="19594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1071154" y="892629"/>
            <a:ext cx="33747" cy="27432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33800" y="2212110"/>
            <a:ext cx="2438400" cy="1308608"/>
          </a:xfrm>
          <a:prstGeom prst="rect">
            <a:avLst/>
          </a:prstGeom>
        </p:spPr>
      </p:pic>
      <p:cxnSp>
        <p:nvCxnSpPr>
          <p:cNvPr id="11" name="Straight Arrow Connector 10"/>
          <p:cNvCxnSpPr/>
          <p:nvPr/>
        </p:nvCxnSpPr>
        <p:spPr>
          <a:xfrm>
            <a:off x="4241074" y="2175170"/>
            <a:ext cx="43543" cy="32221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800903" y="1965506"/>
            <a:ext cx="880369" cy="246221"/>
          </a:xfrm>
          <a:prstGeom prst="rect">
            <a:avLst/>
          </a:prstGeom>
          <a:noFill/>
        </p:spPr>
        <p:txBody>
          <a:bodyPr wrap="none" rtlCol="0">
            <a:spAutoFit/>
          </a:bodyPr>
          <a:lstStyle/>
          <a:p>
            <a:r>
              <a:rPr lang="en-US" sz="1000" dirty="0" smtClean="0"/>
              <a:t>85033-60019</a:t>
            </a:r>
            <a:endParaRPr lang="en-US" sz="1000" dirty="0"/>
          </a:p>
        </p:txBody>
      </p:sp>
      <p:sp>
        <p:nvSpPr>
          <p:cNvPr id="38" name="TextBox 37"/>
          <p:cNvSpPr txBox="1"/>
          <p:nvPr/>
        </p:nvSpPr>
        <p:spPr>
          <a:xfrm>
            <a:off x="5155474" y="1965506"/>
            <a:ext cx="880369" cy="246221"/>
          </a:xfrm>
          <a:prstGeom prst="rect">
            <a:avLst/>
          </a:prstGeom>
          <a:noFill/>
        </p:spPr>
        <p:txBody>
          <a:bodyPr wrap="none" rtlCol="0">
            <a:spAutoFit/>
          </a:bodyPr>
          <a:lstStyle/>
          <a:p>
            <a:r>
              <a:rPr lang="en-US" sz="1000" dirty="0" smtClean="0"/>
              <a:t>85033-60019</a:t>
            </a:r>
            <a:endParaRPr lang="en-US" sz="1000" dirty="0"/>
          </a:p>
        </p:txBody>
      </p:sp>
      <p:cxnSp>
        <p:nvCxnSpPr>
          <p:cNvPr id="39" name="Straight Arrow Connector 38"/>
          <p:cNvCxnSpPr/>
          <p:nvPr/>
        </p:nvCxnSpPr>
        <p:spPr>
          <a:xfrm>
            <a:off x="5460274" y="2160637"/>
            <a:ext cx="43543" cy="32221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241074" y="1828800"/>
            <a:ext cx="1524776" cy="246221"/>
          </a:xfrm>
          <a:prstGeom prst="rect">
            <a:avLst/>
          </a:prstGeom>
          <a:noFill/>
        </p:spPr>
        <p:txBody>
          <a:bodyPr wrap="none" rtlCol="0">
            <a:spAutoFit/>
          </a:bodyPr>
          <a:lstStyle/>
          <a:p>
            <a:r>
              <a:rPr lang="en-US" sz="1000" dirty="0" smtClean="0"/>
              <a:t>Female 85033E standards</a:t>
            </a:r>
            <a:endParaRPr lang="en-US" sz="1000" dirty="0"/>
          </a:p>
        </p:txBody>
      </p:sp>
      <p:sp>
        <p:nvSpPr>
          <p:cNvPr id="42" name="TextBox 41"/>
          <p:cNvSpPr txBox="1"/>
          <p:nvPr/>
        </p:nvSpPr>
        <p:spPr>
          <a:xfrm>
            <a:off x="1235827" y="504311"/>
            <a:ext cx="1407758" cy="246221"/>
          </a:xfrm>
          <a:prstGeom prst="rect">
            <a:avLst/>
          </a:prstGeom>
          <a:noFill/>
        </p:spPr>
        <p:txBody>
          <a:bodyPr wrap="none" rtlCol="0">
            <a:spAutoFit/>
          </a:bodyPr>
          <a:lstStyle/>
          <a:p>
            <a:r>
              <a:rPr lang="en-US" sz="1000" dirty="0"/>
              <a:t>M</a:t>
            </a:r>
            <a:r>
              <a:rPr lang="en-US" sz="1000" dirty="0" smtClean="0"/>
              <a:t>ale 85033E standards</a:t>
            </a:r>
            <a:endParaRPr lang="en-US" sz="1000" dirty="0"/>
          </a:p>
        </p:txBody>
      </p:sp>
      <p:cxnSp>
        <p:nvCxnSpPr>
          <p:cNvPr id="43" name="Straight Arrow Connector 42"/>
          <p:cNvCxnSpPr/>
          <p:nvPr/>
        </p:nvCxnSpPr>
        <p:spPr>
          <a:xfrm flipV="1">
            <a:off x="643345" y="2037806"/>
            <a:ext cx="183969" cy="26178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9756" y="5080148"/>
            <a:ext cx="2212675" cy="1270075"/>
          </a:xfrm>
          <a:prstGeom prst="rect">
            <a:avLst/>
          </a:prstGeom>
        </p:spPr>
      </p:pic>
      <p:grpSp>
        <p:nvGrpSpPr>
          <p:cNvPr id="57" name="Group 56"/>
          <p:cNvGrpSpPr/>
          <p:nvPr/>
        </p:nvGrpSpPr>
        <p:grpSpPr>
          <a:xfrm>
            <a:off x="6279877" y="2673009"/>
            <a:ext cx="2613780" cy="1413918"/>
            <a:chOff x="6279877" y="2673009"/>
            <a:chExt cx="2613780" cy="1413918"/>
          </a:xfrm>
        </p:grpSpPr>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0583" y="3121402"/>
              <a:ext cx="2463074" cy="965525"/>
            </a:xfrm>
            <a:prstGeom prst="rect">
              <a:avLst/>
            </a:prstGeom>
          </p:spPr>
        </p:pic>
        <p:sp>
          <p:nvSpPr>
            <p:cNvPr id="49" name="TextBox 48"/>
            <p:cNvSpPr txBox="1"/>
            <p:nvPr/>
          </p:nvSpPr>
          <p:spPr>
            <a:xfrm>
              <a:off x="6279877" y="2843911"/>
              <a:ext cx="880369" cy="246221"/>
            </a:xfrm>
            <a:prstGeom prst="rect">
              <a:avLst/>
            </a:prstGeom>
            <a:noFill/>
          </p:spPr>
          <p:txBody>
            <a:bodyPr wrap="none" rtlCol="0">
              <a:spAutoFit/>
            </a:bodyPr>
            <a:lstStyle/>
            <a:p>
              <a:r>
                <a:rPr lang="en-US" sz="1000" dirty="0" smtClean="0"/>
                <a:t>85052-60008</a:t>
              </a:r>
              <a:endParaRPr lang="en-US" sz="1000" dirty="0"/>
            </a:p>
          </p:txBody>
        </p:sp>
        <p:sp>
          <p:nvSpPr>
            <p:cNvPr id="50" name="TextBox 49"/>
            <p:cNvSpPr txBox="1"/>
            <p:nvPr/>
          </p:nvSpPr>
          <p:spPr>
            <a:xfrm>
              <a:off x="7196831" y="2843911"/>
              <a:ext cx="880369" cy="246221"/>
            </a:xfrm>
            <a:prstGeom prst="rect">
              <a:avLst/>
            </a:prstGeom>
            <a:noFill/>
          </p:spPr>
          <p:txBody>
            <a:bodyPr wrap="none" rtlCol="0">
              <a:spAutoFit/>
            </a:bodyPr>
            <a:lstStyle/>
            <a:p>
              <a:r>
                <a:rPr lang="en-US" sz="1000" dirty="0" smtClean="0"/>
                <a:t>85052-60006</a:t>
              </a:r>
              <a:endParaRPr lang="en-US" sz="1000" dirty="0"/>
            </a:p>
          </p:txBody>
        </p:sp>
        <p:sp>
          <p:nvSpPr>
            <p:cNvPr id="51" name="TextBox 50"/>
            <p:cNvSpPr txBox="1"/>
            <p:nvPr/>
          </p:nvSpPr>
          <p:spPr>
            <a:xfrm>
              <a:off x="8121350" y="2844293"/>
              <a:ext cx="748923" cy="246221"/>
            </a:xfrm>
            <a:prstGeom prst="rect">
              <a:avLst/>
            </a:prstGeom>
            <a:noFill/>
          </p:spPr>
          <p:txBody>
            <a:bodyPr wrap="none" rtlCol="0">
              <a:spAutoFit/>
            </a:bodyPr>
            <a:lstStyle/>
            <a:p>
              <a:r>
                <a:rPr lang="en-US" sz="1000" dirty="0" smtClean="0"/>
                <a:t>902-60003</a:t>
              </a:r>
              <a:endParaRPr lang="en-US" sz="1000" dirty="0"/>
            </a:p>
          </p:txBody>
        </p:sp>
        <p:cxnSp>
          <p:nvCxnSpPr>
            <p:cNvPr id="52" name="Straight Arrow Connector 51"/>
            <p:cNvCxnSpPr/>
            <p:nvPr/>
          </p:nvCxnSpPr>
          <p:spPr>
            <a:xfrm>
              <a:off x="6720062" y="3063240"/>
              <a:ext cx="81332" cy="21118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545497" y="3063239"/>
              <a:ext cx="48377" cy="20247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8429897" y="3063238"/>
              <a:ext cx="95537" cy="15893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934200" y="2673009"/>
              <a:ext cx="1423788" cy="246221"/>
            </a:xfrm>
            <a:prstGeom prst="rect">
              <a:avLst/>
            </a:prstGeom>
            <a:noFill/>
          </p:spPr>
          <p:txBody>
            <a:bodyPr wrap="none" rtlCol="0">
              <a:spAutoFit/>
            </a:bodyPr>
            <a:lstStyle/>
            <a:p>
              <a:r>
                <a:rPr lang="en-US" sz="1000" dirty="0" smtClean="0"/>
                <a:t>Male 85052D standards</a:t>
              </a:r>
              <a:endParaRPr lang="en-US" sz="1000" dirty="0"/>
            </a:p>
          </p:txBody>
        </p:sp>
      </p:grpSp>
      <p:sp>
        <p:nvSpPr>
          <p:cNvPr id="61" name="TextBox 60"/>
          <p:cNvSpPr txBox="1"/>
          <p:nvPr/>
        </p:nvSpPr>
        <p:spPr>
          <a:xfrm>
            <a:off x="6663431" y="4818447"/>
            <a:ext cx="880369" cy="246221"/>
          </a:xfrm>
          <a:prstGeom prst="rect">
            <a:avLst/>
          </a:prstGeom>
          <a:noFill/>
        </p:spPr>
        <p:txBody>
          <a:bodyPr wrap="none" rtlCol="0">
            <a:spAutoFit/>
          </a:bodyPr>
          <a:lstStyle/>
          <a:p>
            <a:r>
              <a:rPr lang="en-US" sz="1000" dirty="0" smtClean="0"/>
              <a:t>85052-60007</a:t>
            </a:r>
            <a:endParaRPr lang="en-US" sz="1000" dirty="0"/>
          </a:p>
        </p:txBody>
      </p:sp>
      <p:cxnSp>
        <p:nvCxnSpPr>
          <p:cNvPr id="62" name="Straight Arrow Connector 61"/>
          <p:cNvCxnSpPr/>
          <p:nvPr/>
        </p:nvCxnSpPr>
        <p:spPr>
          <a:xfrm>
            <a:off x="7045234" y="5042263"/>
            <a:ext cx="60971" cy="26125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7681165" y="4818447"/>
            <a:ext cx="748923" cy="246221"/>
          </a:xfrm>
          <a:prstGeom prst="rect">
            <a:avLst/>
          </a:prstGeom>
          <a:noFill/>
        </p:spPr>
        <p:txBody>
          <a:bodyPr wrap="none" rtlCol="0">
            <a:spAutoFit/>
          </a:bodyPr>
          <a:lstStyle/>
          <a:p>
            <a:r>
              <a:rPr lang="en-US" sz="1000" dirty="0" smtClean="0"/>
              <a:t>902-60004</a:t>
            </a:r>
            <a:endParaRPr lang="en-US" sz="1000" dirty="0"/>
          </a:p>
        </p:txBody>
      </p:sp>
      <p:cxnSp>
        <p:nvCxnSpPr>
          <p:cNvPr id="65" name="Straight Arrow Connector 64"/>
          <p:cNvCxnSpPr/>
          <p:nvPr/>
        </p:nvCxnSpPr>
        <p:spPr>
          <a:xfrm>
            <a:off x="7981264" y="5028547"/>
            <a:ext cx="39330" cy="25755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934200" y="4660071"/>
            <a:ext cx="1462260" cy="246221"/>
          </a:xfrm>
          <a:prstGeom prst="rect">
            <a:avLst/>
          </a:prstGeom>
          <a:noFill/>
        </p:spPr>
        <p:txBody>
          <a:bodyPr wrap="none" rtlCol="0">
            <a:spAutoFit/>
          </a:bodyPr>
          <a:lstStyle/>
          <a:p>
            <a:r>
              <a:rPr lang="en-US" sz="1000" dirty="0" smtClean="0"/>
              <a:t>Female 85052 standards</a:t>
            </a:r>
            <a:endParaRPr lang="en-US" sz="1000" dirty="0"/>
          </a:p>
        </p:txBody>
      </p:sp>
      <p:pic>
        <p:nvPicPr>
          <p:cNvPr id="67" name="Picture 6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25594" y="4495801"/>
            <a:ext cx="2966766" cy="2177606"/>
          </a:xfrm>
          <a:prstGeom prst="rect">
            <a:avLst/>
          </a:prstGeom>
        </p:spPr>
      </p:pic>
      <p:sp>
        <p:nvSpPr>
          <p:cNvPr id="71" name="Oval 70"/>
          <p:cNvSpPr/>
          <p:nvPr/>
        </p:nvSpPr>
        <p:spPr>
          <a:xfrm>
            <a:off x="4099832" y="6273851"/>
            <a:ext cx="1843768" cy="5731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Arrow Connector 71"/>
          <p:cNvCxnSpPr/>
          <p:nvPr/>
        </p:nvCxnSpPr>
        <p:spPr>
          <a:xfrm flipV="1">
            <a:off x="2476870" y="3222171"/>
            <a:ext cx="1389736" cy="107462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2441359" y="2308195"/>
            <a:ext cx="497150" cy="191757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6001305" y="6116830"/>
            <a:ext cx="682026" cy="36386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5937872" y="3994951"/>
            <a:ext cx="596093" cy="235527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2374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4320703"/>
            <a:ext cx="3873376" cy="1775297"/>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5402" y="990600"/>
            <a:ext cx="3253194" cy="3285726"/>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23</a:t>
            </a:fld>
            <a:endParaRPr lang="en-US"/>
          </a:p>
        </p:txBody>
      </p:sp>
      <p:sp>
        <p:nvSpPr>
          <p:cNvPr id="5" name="TextBox 4"/>
          <p:cNvSpPr txBox="1"/>
          <p:nvPr/>
        </p:nvSpPr>
        <p:spPr>
          <a:xfrm>
            <a:off x="2152651" y="381000"/>
            <a:ext cx="4838697" cy="369332"/>
          </a:xfrm>
          <a:prstGeom prst="rect">
            <a:avLst/>
          </a:prstGeom>
          <a:noFill/>
        </p:spPr>
        <p:txBody>
          <a:bodyPr wrap="none" rtlCol="0">
            <a:spAutoFit/>
          </a:bodyPr>
          <a:lstStyle/>
          <a:p>
            <a:r>
              <a:rPr lang="en-US" dirty="0" smtClean="0"/>
              <a:t>Adapters in the 3.5 mm Calibration Standards Kits</a:t>
            </a:r>
            <a:endParaRPr lang="en-US" dirty="0"/>
          </a:p>
        </p:txBody>
      </p:sp>
      <p:sp>
        <p:nvSpPr>
          <p:cNvPr id="6" name="TextBox 5"/>
          <p:cNvSpPr txBox="1"/>
          <p:nvPr/>
        </p:nvSpPr>
        <p:spPr>
          <a:xfrm>
            <a:off x="257175" y="2950505"/>
            <a:ext cx="1950983" cy="646331"/>
          </a:xfrm>
          <a:prstGeom prst="rect">
            <a:avLst/>
          </a:prstGeom>
          <a:noFill/>
        </p:spPr>
        <p:txBody>
          <a:bodyPr wrap="none" rtlCol="0">
            <a:spAutoFit/>
          </a:bodyPr>
          <a:lstStyle/>
          <a:p>
            <a:r>
              <a:rPr lang="en-US" sz="1200" dirty="0" smtClean="0"/>
              <a:t>Male-male 3.5 mm adapters</a:t>
            </a:r>
          </a:p>
          <a:p>
            <a:r>
              <a:rPr lang="en-US" sz="1200" dirty="0"/>
              <a:t> </a:t>
            </a:r>
            <a:r>
              <a:rPr lang="en-US" sz="1200" dirty="0" smtClean="0"/>
              <a:t> 95 ps delay</a:t>
            </a:r>
          </a:p>
          <a:p>
            <a:r>
              <a:rPr lang="en-US" sz="1200" dirty="0" smtClean="0"/>
              <a:t>138 ps delay</a:t>
            </a:r>
            <a:endParaRPr lang="en-US" sz="1200" dirty="0"/>
          </a:p>
        </p:txBody>
      </p:sp>
      <p:cxnSp>
        <p:nvCxnSpPr>
          <p:cNvPr id="7" name="Straight Arrow Connector 6"/>
          <p:cNvCxnSpPr/>
          <p:nvPr/>
        </p:nvCxnSpPr>
        <p:spPr>
          <a:xfrm flipV="1">
            <a:off x="2190750" y="2066927"/>
            <a:ext cx="1276350" cy="15239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181225" y="2619376"/>
            <a:ext cx="1057275" cy="44767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57175" y="2066926"/>
            <a:ext cx="2012282" cy="461665"/>
          </a:xfrm>
          <a:prstGeom prst="rect">
            <a:avLst/>
          </a:prstGeom>
          <a:noFill/>
        </p:spPr>
        <p:txBody>
          <a:bodyPr wrap="none" rtlCol="0">
            <a:spAutoFit/>
          </a:bodyPr>
          <a:lstStyle/>
          <a:p>
            <a:r>
              <a:rPr lang="en-US" sz="1200" dirty="0" smtClean="0"/>
              <a:t>Male-female 3.5 mm adapter</a:t>
            </a:r>
          </a:p>
          <a:p>
            <a:r>
              <a:rPr lang="en-US" sz="1200" dirty="0"/>
              <a:t> </a:t>
            </a:r>
            <a:r>
              <a:rPr lang="en-US" sz="1200" dirty="0" smtClean="0"/>
              <a:t> 95 ps delay</a:t>
            </a:r>
            <a:endParaRPr lang="en-US" sz="1200" dirty="0"/>
          </a:p>
        </p:txBody>
      </p:sp>
      <p:cxnSp>
        <p:nvCxnSpPr>
          <p:cNvPr id="13" name="Straight Arrow Connector 12"/>
          <p:cNvCxnSpPr/>
          <p:nvPr/>
        </p:nvCxnSpPr>
        <p:spPr>
          <a:xfrm>
            <a:off x="2181225" y="3162300"/>
            <a:ext cx="887341" cy="32292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85800" y="6010959"/>
            <a:ext cx="4168651" cy="461665"/>
          </a:xfrm>
          <a:prstGeom prst="rect">
            <a:avLst/>
          </a:prstGeom>
          <a:noFill/>
        </p:spPr>
        <p:txBody>
          <a:bodyPr wrap="square" rtlCol="0">
            <a:spAutoFit/>
          </a:bodyPr>
          <a:lstStyle/>
          <a:p>
            <a:r>
              <a:rPr lang="en-US" sz="1200" dirty="0" smtClean="0"/>
              <a:t>You can tell these are 3.5 mm adapters (as opposed to SMA adapters) because the dielectric is air rather than plastic.</a:t>
            </a:r>
            <a:endParaRPr lang="en-US" sz="1200" dirty="0"/>
          </a:p>
        </p:txBody>
      </p:sp>
      <p:cxnSp>
        <p:nvCxnSpPr>
          <p:cNvPr id="16" name="Straight Arrow Connector 15"/>
          <p:cNvCxnSpPr/>
          <p:nvPr/>
        </p:nvCxnSpPr>
        <p:spPr>
          <a:xfrm flipV="1">
            <a:off x="4610100" y="5711303"/>
            <a:ext cx="609601" cy="37517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57175" y="1143000"/>
            <a:ext cx="2149499" cy="461665"/>
          </a:xfrm>
          <a:prstGeom prst="rect">
            <a:avLst/>
          </a:prstGeom>
          <a:noFill/>
        </p:spPr>
        <p:txBody>
          <a:bodyPr wrap="none" rtlCol="0">
            <a:spAutoFit/>
          </a:bodyPr>
          <a:lstStyle/>
          <a:p>
            <a:r>
              <a:rPr lang="en-US" sz="1200" dirty="0" smtClean="0"/>
              <a:t>Female-female 3.5 mm adapter</a:t>
            </a:r>
          </a:p>
          <a:p>
            <a:r>
              <a:rPr lang="en-US" sz="1200" dirty="0" smtClean="0"/>
              <a:t>  95 ps delay</a:t>
            </a:r>
            <a:endParaRPr lang="en-US" sz="1200" dirty="0"/>
          </a:p>
        </p:txBody>
      </p:sp>
      <p:cxnSp>
        <p:nvCxnSpPr>
          <p:cNvPr id="32" name="Straight Arrow Connector 31"/>
          <p:cNvCxnSpPr/>
          <p:nvPr/>
        </p:nvCxnSpPr>
        <p:spPr>
          <a:xfrm flipV="1">
            <a:off x="2333625" y="1285875"/>
            <a:ext cx="1123950" cy="571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7536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24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336" y="1367409"/>
            <a:ext cx="2590800" cy="2284222"/>
          </a:xfrm>
          <a:prstGeom prst="rect">
            <a:avLst/>
          </a:prstGeom>
        </p:spPr>
      </p:pic>
      <p:sp>
        <p:nvSpPr>
          <p:cNvPr id="6" name="TextBox 5"/>
          <p:cNvSpPr txBox="1"/>
          <p:nvPr/>
        </p:nvSpPr>
        <p:spPr>
          <a:xfrm>
            <a:off x="2057401" y="1090410"/>
            <a:ext cx="3542238" cy="246221"/>
          </a:xfrm>
          <a:prstGeom prst="rect">
            <a:avLst/>
          </a:prstGeom>
          <a:noFill/>
        </p:spPr>
        <p:txBody>
          <a:bodyPr wrap="square" rtlCol="0">
            <a:spAutoFit/>
          </a:bodyPr>
          <a:lstStyle/>
          <a:p>
            <a:pPr algn="ctr"/>
            <a:r>
              <a:rPr lang="en-US" sz="1000" dirty="0" smtClean="0"/>
              <a:t>Male SMA (plastic dielectric) connector on the end of a cable</a:t>
            </a:r>
            <a:endParaRPr lang="en-US" sz="1000" dirty="0"/>
          </a:p>
        </p:txBody>
      </p:sp>
      <p:sp>
        <p:nvSpPr>
          <p:cNvPr id="7" name="TextBox 6"/>
          <p:cNvSpPr txBox="1"/>
          <p:nvPr/>
        </p:nvSpPr>
        <p:spPr>
          <a:xfrm>
            <a:off x="76200" y="1750419"/>
            <a:ext cx="2459136" cy="2677656"/>
          </a:xfrm>
          <a:prstGeom prst="rect">
            <a:avLst/>
          </a:prstGeom>
          <a:noFill/>
        </p:spPr>
        <p:txBody>
          <a:bodyPr wrap="square" rtlCol="0">
            <a:spAutoFit/>
          </a:bodyPr>
          <a:lstStyle/>
          <a:p>
            <a:r>
              <a:rPr lang="en-US" sz="1200" dirty="0" smtClean="0"/>
              <a:t>After we calibrate to the end of this SMA test cable, the new calibration reference plane will be coincident with the edge face of this metal ground cylinder which surrounds the center signal pin.  </a:t>
            </a:r>
          </a:p>
          <a:p>
            <a:endParaRPr lang="en-US" sz="1200" dirty="0" smtClean="0"/>
          </a:p>
          <a:p>
            <a:endParaRPr lang="en-US" sz="1200" dirty="0"/>
          </a:p>
          <a:p>
            <a:r>
              <a:rPr lang="en-US" sz="1200" dirty="0" smtClean="0"/>
              <a:t>Here is the mating ground surface lip on the female 3.5 mm standard which contacts the metal ground cylinder of the male SMA (like the ends of two pipes touching each other).</a:t>
            </a:r>
            <a:endParaRPr lang="en-US" sz="12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1367409"/>
            <a:ext cx="3124200" cy="1910969"/>
          </a:xfrm>
          <a:prstGeom prst="rect">
            <a:avLst/>
          </a:prstGeom>
        </p:spPr>
      </p:pic>
      <p:sp>
        <p:nvSpPr>
          <p:cNvPr id="8" name="TextBox 7"/>
          <p:cNvSpPr txBox="1"/>
          <p:nvPr/>
        </p:nvSpPr>
        <p:spPr>
          <a:xfrm>
            <a:off x="5334000" y="1103733"/>
            <a:ext cx="3733799" cy="246221"/>
          </a:xfrm>
          <a:prstGeom prst="rect">
            <a:avLst/>
          </a:prstGeom>
          <a:noFill/>
        </p:spPr>
        <p:txBody>
          <a:bodyPr wrap="square" rtlCol="0">
            <a:spAutoFit/>
          </a:bodyPr>
          <a:lstStyle/>
          <a:p>
            <a:pPr algn="ctr"/>
            <a:r>
              <a:rPr lang="en-US" sz="1000" dirty="0" smtClean="0"/>
              <a:t>Female 3.5 mm (air dielectric) connector on an Open standard</a:t>
            </a:r>
            <a:endParaRPr lang="en-US" sz="1000" dirty="0"/>
          </a:p>
        </p:txBody>
      </p:sp>
      <p:sp>
        <p:nvSpPr>
          <p:cNvPr id="9" name="TextBox 8"/>
          <p:cNvSpPr txBox="1"/>
          <p:nvPr/>
        </p:nvSpPr>
        <p:spPr>
          <a:xfrm>
            <a:off x="2282687" y="381000"/>
            <a:ext cx="4578626" cy="369332"/>
          </a:xfrm>
          <a:prstGeom prst="rect">
            <a:avLst/>
          </a:prstGeom>
          <a:noFill/>
        </p:spPr>
        <p:txBody>
          <a:bodyPr wrap="none" rtlCol="0">
            <a:spAutoFit/>
          </a:bodyPr>
          <a:lstStyle/>
          <a:p>
            <a:r>
              <a:rPr lang="en-US" dirty="0" smtClean="0"/>
              <a:t>Calibration Process Moves the Reference Plane</a:t>
            </a:r>
            <a:endParaRPr lang="en-US" dirty="0"/>
          </a:p>
        </p:txBody>
      </p:sp>
      <p:cxnSp>
        <p:nvCxnSpPr>
          <p:cNvPr id="13" name="Straight Arrow Connector 12"/>
          <p:cNvCxnSpPr/>
          <p:nvPr/>
        </p:nvCxnSpPr>
        <p:spPr>
          <a:xfrm>
            <a:off x="2409825" y="2238375"/>
            <a:ext cx="1349330" cy="8683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362200" y="2209171"/>
            <a:ext cx="4196675" cy="113410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9639" y="4223327"/>
            <a:ext cx="2934761" cy="2284222"/>
          </a:xfrm>
          <a:prstGeom prst="rect">
            <a:avLst/>
          </a:prstGeom>
        </p:spPr>
      </p:pic>
      <p:sp>
        <p:nvSpPr>
          <p:cNvPr id="22" name="TextBox 21"/>
          <p:cNvSpPr txBox="1"/>
          <p:nvPr/>
        </p:nvSpPr>
        <p:spPr>
          <a:xfrm>
            <a:off x="5562600" y="3946328"/>
            <a:ext cx="3276600" cy="246221"/>
          </a:xfrm>
          <a:prstGeom prst="rect">
            <a:avLst/>
          </a:prstGeom>
          <a:noFill/>
        </p:spPr>
        <p:txBody>
          <a:bodyPr wrap="square" rtlCol="0">
            <a:spAutoFit/>
          </a:bodyPr>
          <a:lstStyle/>
          <a:p>
            <a:pPr algn="ctr"/>
            <a:r>
              <a:rPr lang="en-US" sz="1000" dirty="0" smtClean="0"/>
              <a:t>Female SMA connector on a board under test</a:t>
            </a:r>
            <a:endParaRPr lang="en-US" sz="1000" dirty="0"/>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4191000"/>
            <a:ext cx="2590800" cy="2284222"/>
          </a:xfrm>
          <a:prstGeom prst="rect">
            <a:avLst/>
          </a:prstGeom>
        </p:spPr>
      </p:pic>
      <p:cxnSp>
        <p:nvCxnSpPr>
          <p:cNvPr id="38" name="Straight Arrow Connector 37"/>
          <p:cNvCxnSpPr/>
          <p:nvPr/>
        </p:nvCxnSpPr>
        <p:spPr>
          <a:xfrm>
            <a:off x="2216727" y="4886036"/>
            <a:ext cx="1551709" cy="193964"/>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2457450" y="5166760"/>
            <a:ext cx="4139555" cy="71969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76200" y="4602540"/>
            <a:ext cx="2459136" cy="1754326"/>
          </a:xfrm>
          <a:prstGeom prst="rect">
            <a:avLst/>
          </a:prstGeom>
          <a:noFill/>
        </p:spPr>
        <p:txBody>
          <a:bodyPr wrap="square" rtlCol="0">
            <a:spAutoFit/>
          </a:bodyPr>
          <a:lstStyle/>
          <a:p>
            <a:r>
              <a:rPr lang="en-US" sz="1200" dirty="0" smtClean="0"/>
              <a:t>Since this is now the calibration refrence plane...</a:t>
            </a:r>
          </a:p>
          <a:p>
            <a:endParaRPr lang="en-US" sz="1200" dirty="0"/>
          </a:p>
          <a:p>
            <a:endParaRPr lang="en-US" sz="1200" dirty="0" smtClean="0"/>
          </a:p>
          <a:p>
            <a:endParaRPr lang="en-US" sz="1200" dirty="0"/>
          </a:p>
          <a:p>
            <a:r>
              <a:rPr lang="en-US" sz="1200" dirty="0" smtClean="0"/>
              <a:t>...when we attach a device to test, the reference plane of zero phase, zero loss, zero mismatch, etc., is this plane here. </a:t>
            </a:r>
          </a:p>
        </p:txBody>
      </p:sp>
      <p:sp>
        <p:nvSpPr>
          <p:cNvPr id="46" name="TextBox 45"/>
          <p:cNvSpPr txBox="1"/>
          <p:nvPr/>
        </p:nvSpPr>
        <p:spPr>
          <a:xfrm>
            <a:off x="5257800" y="6047667"/>
            <a:ext cx="3809999" cy="646331"/>
          </a:xfrm>
          <a:prstGeom prst="rect">
            <a:avLst/>
          </a:prstGeom>
          <a:solidFill>
            <a:schemeClr val="bg1"/>
          </a:solidFill>
        </p:spPr>
        <p:txBody>
          <a:bodyPr wrap="square" rtlCol="0">
            <a:spAutoFit/>
          </a:bodyPr>
          <a:lstStyle/>
          <a:p>
            <a:r>
              <a:rPr lang="en-US" sz="1200" dirty="0" smtClean="0">
                <a:solidFill>
                  <a:schemeClr val="tx2"/>
                </a:solidFill>
              </a:rPr>
              <a:t>Any length of transmission line beyond this plane along this board (in the direction of the blue arrow) will measure as some finite phase delay.</a:t>
            </a:r>
          </a:p>
        </p:txBody>
      </p:sp>
      <p:cxnSp>
        <p:nvCxnSpPr>
          <p:cNvPr id="47" name="Straight Arrow Connector 46"/>
          <p:cNvCxnSpPr/>
          <p:nvPr/>
        </p:nvCxnSpPr>
        <p:spPr>
          <a:xfrm>
            <a:off x="6792330" y="5080000"/>
            <a:ext cx="716834" cy="249382"/>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7265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25</a:t>
            </a:fld>
            <a:endParaRPr lang="en-US"/>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85800"/>
            <a:ext cx="7289184"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0" y="225623"/>
            <a:ext cx="2743200" cy="307777"/>
          </a:xfrm>
          <a:prstGeom prst="rect">
            <a:avLst/>
          </a:prstGeom>
          <a:noFill/>
        </p:spPr>
        <p:txBody>
          <a:bodyPr wrap="square" rtlCol="0">
            <a:spAutoFit/>
          </a:bodyPr>
          <a:lstStyle/>
          <a:p>
            <a:r>
              <a:rPr lang="en-US" sz="1400" dirty="0" smtClean="0"/>
              <a:t>From the 85033E service manual: </a:t>
            </a:r>
            <a:endParaRPr lang="en-US" sz="14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38400"/>
            <a:ext cx="6486525"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85762" y="2057400"/>
            <a:ext cx="8153400" cy="307777"/>
          </a:xfrm>
          <a:prstGeom prst="rect">
            <a:avLst/>
          </a:prstGeom>
          <a:noFill/>
        </p:spPr>
        <p:txBody>
          <a:bodyPr wrap="square" rtlCol="0">
            <a:spAutoFit/>
          </a:bodyPr>
          <a:lstStyle/>
          <a:p>
            <a:r>
              <a:rPr lang="en-US" sz="1400" dirty="0" smtClean="0"/>
              <a:t>First, you do a </a:t>
            </a:r>
            <a:r>
              <a:rPr lang="en-US" sz="1400" i="1" dirty="0" smtClean="0">
                <a:solidFill>
                  <a:srgbClr val="FF0000"/>
                </a:solidFill>
              </a:rPr>
              <a:t>preliminary connection</a:t>
            </a:r>
            <a:r>
              <a:rPr lang="en-US" sz="1400" dirty="0" smtClean="0"/>
              <a:t>, using just your fingers:</a:t>
            </a:r>
            <a:endParaRPr lang="en-US" sz="1400" dirty="0"/>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3429000"/>
            <a:ext cx="43243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810000"/>
            <a:ext cx="6362700" cy="136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 y="5849421"/>
            <a:ext cx="363855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538162" y="5324475"/>
            <a:ext cx="8153400" cy="307777"/>
          </a:xfrm>
          <a:prstGeom prst="rect">
            <a:avLst/>
          </a:prstGeom>
          <a:noFill/>
        </p:spPr>
        <p:txBody>
          <a:bodyPr wrap="square" rtlCol="0">
            <a:spAutoFit/>
          </a:bodyPr>
          <a:lstStyle/>
          <a:p>
            <a:r>
              <a:rPr lang="en-US" sz="1400" dirty="0" smtClean="0"/>
              <a:t>Then you do the </a:t>
            </a:r>
            <a:r>
              <a:rPr lang="en-US" sz="1400" i="1" dirty="0" smtClean="0">
                <a:solidFill>
                  <a:srgbClr val="FF0000"/>
                </a:solidFill>
              </a:rPr>
              <a:t>final connection</a:t>
            </a:r>
            <a:r>
              <a:rPr lang="en-US" sz="1400" dirty="0" smtClean="0"/>
              <a:t>:</a:t>
            </a:r>
            <a:endParaRPr lang="en-US" sz="1400" dirty="0"/>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00525" y="5324475"/>
            <a:ext cx="2886075" cy="1265063"/>
          </a:xfrm>
          <a:prstGeom prst="rect">
            <a:avLst/>
          </a:prstGeom>
        </p:spPr>
      </p:pic>
      <p:sp>
        <p:nvSpPr>
          <p:cNvPr id="8" name="TextBox 7"/>
          <p:cNvSpPr txBox="1"/>
          <p:nvPr/>
        </p:nvSpPr>
        <p:spPr>
          <a:xfrm>
            <a:off x="6553200" y="5544144"/>
            <a:ext cx="2534224" cy="276999"/>
          </a:xfrm>
          <a:prstGeom prst="rect">
            <a:avLst/>
          </a:prstGeom>
          <a:solidFill>
            <a:schemeClr val="bg1"/>
          </a:solidFill>
        </p:spPr>
        <p:txBody>
          <a:bodyPr wrap="square" rtlCol="0">
            <a:spAutoFit/>
          </a:bodyPr>
          <a:lstStyle/>
          <a:p>
            <a:r>
              <a:rPr lang="en-US" sz="1200" dirty="0" smtClean="0">
                <a:solidFill>
                  <a:srgbClr val="FF0000"/>
                </a:solidFill>
              </a:rPr>
              <a:t>Open-end 7 mm and 8 mm wrenches</a:t>
            </a:r>
            <a:endParaRPr lang="en-US" sz="1200" dirty="0">
              <a:solidFill>
                <a:srgbClr val="FF0000"/>
              </a:solidFill>
            </a:endParaRPr>
          </a:p>
        </p:txBody>
      </p:sp>
      <p:sp>
        <p:nvSpPr>
          <p:cNvPr id="14" name="TextBox 13"/>
          <p:cNvSpPr txBox="1"/>
          <p:nvPr/>
        </p:nvSpPr>
        <p:spPr>
          <a:xfrm>
            <a:off x="7105650" y="6236339"/>
            <a:ext cx="1143000" cy="276999"/>
          </a:xfrm>
          <a:prstGeom prst="rect">
            <a:avLst/>
          </a:prstGeom>
          <a:solidFill>
            <a:schemeClr val="bg1"/>
          </a:solidFill>
        </p:spPr>
        <p:txBody>
          <a:bodyPr wrap="square" rtlCol="0">
            <a:spAutoFit/>
          </a:bodyPr>
          <a:lstStyle/>
          <a:p>
            <a:r>
              <a:rPr lang="en-US" sz="1200" dirty="0" smtClean="0">
                <a:solidFill>
                  <a:srgbClr val="FF0000"/>
                </a:solidFill>
              </a:rPr>
              <a:t>Torque wrench</a:t>
            </a:r>
            <a:endParaRPr lang="en-US" sz="1200" dirty="0">
              <a:solidFill>
                <a:srgbClr val="FF0000"/>
              </a:solidFill>
            </a:endParaRPr>
          </a:p>
        </p:txBody>
      </p:sp>
      <p:sp>
        <p:nvSpPr>
          <p:cNvPr id="16" name="TextBox 15"/>
          <p:cNvSpPr txBox="1"/>
          <p:nvPr/>
        </p:nvSpPr>
        <p:spPr>
          <a:xfrm>
            <a:off x="2895600" y="259318"/>
            <a:ext cx="3984360" cy="276999"/>
          </a:xfrm>
          <a:prstGeom prst="rect">
            <a:avLst/>
          </a:prstGeom>
          <a:noFill/>
        </p:spPr>
        <p:txBody>
          <a:bodyPr wrap="none" rtlCol="0">
            <a:spAutoFit/>
          </a:bodyPr>
          <a:lstStyle/>
          <a:p>
            <a:r>
              <a:rPr lang="en-US" sz="1200" dirty="0"/>
              <a:t>http://cp.literature.agilent.com/litweb/pdf/85033-90028.pdf</a:t>
            </a:r>
          </a:p>
        </p:txBody>
      </p:sp>
    </p:spTree>
    <p:extLst>
      <p:ext uri="{BB962C8B-B14F-4D97-AF65-F5344CB8AC3E}">
        <p14:creationId xmlns:p14="http://schemas.microsoft.com/office/powerpoint/2010/main" val="37906922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26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457199"/>
            <a:ext cx="6618990" cy="2048371"/>
          </a:xfrm>
          <a:prstGeom prst="rect">
            <a:avLst/>
          </a:prstGeom>
        </p:spPr>
      </p:pic>
      <p:cxnSp>
        <p:nvCxnSpPr>
          <p:cNvPr id="5" name="Straight Connector 4"/>
          <p:cNvCxnSpPr/>
          <p:nvPr/>
        </p:nvCxnSpPr>
        <p:spPr>
          <a:xfrm>
            <a:off x="2971800" y="1333500"/>
            <a:ext cx="3048000" cy="533400"/>
          </a:xfrm>
          <a:prstGeom prst="line">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5895975" y="1866900"/>
            <a:ext cx="123825" cy="800100"/>
          </a:xfrm>
          <a:prstGeom prst="line">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334000" y="1509236"/>
            <a:ext cx="264816" cy="369332"/>
          </a:xfrm>
          <a:prstGeom prst="rect">
            <a:avLst/>
          </a:prstGeom>
          <a:noFill/>
        </p:spPr>
        <p:txBody>
          <a:bodyPr wrap="none" rtlCol="0">
            <a:spAutoFit/>
          </a:bodyPr>
          <a:lstStyle/>
          <a:p>
            <a:r>
              <a:rPr lang="en-US" dirty="0" smtClean="0">
                <a:solidFill>
                  <a:srgbClr val="FF0000"/>
                </a:solidFill>
              </a:rPr>
              <a:t>r</a:t>
            </a:r>
            <a:endParaRPr lang="en-US" dirty="0">
              <a:solidFill>
                <a:srgbClr val="FF0000"/>
              </a:solidFill>
            </a:endParaRPr>
          </a:p>
        </p:txBody>
      </p:sp>
      <p:sp>
        <p:nvSpPr>
          <p:cNvPr id="12" name="TextBox 11"/>
          <p:cNvSpPr txBox="1"/>
          <p:nvPr/>
        </p:nvSpPr>
        <p:spPr>
          <a:xfrm>
            <a:off x="5655024" y="2320904"/>
            <a:ext cx="290464" cy="369332"/>
          </a:xfrm>
          <a:prstGeom prst="rect">
            <a:avLst/>
          </a:prstGeom>
          <a:noFill/>
        </p:spPr>
        <p:txBody>
          <a:bodyPr wrap="none" rtlCol="0">
            <a:spAutoFit/>
          </a:bodyPr>
          <a:lstStyle/>
          <a:p>
            <a:r>
              <a:rPr lang="en-US" dirty="0">
                <a:solidFill>
                  <a:srgbClr val="FF0000"/>
                </a:solidFill>
              </a:rPr>
              <a:t>F</a:t>
            </a:r>
          </a:p>
        </p:txBody>
      </p:sp>
      <p:sp>
        <p:nvSpPr>
          <p:cNvPr id="10" name="Arc 9"/>
          <p:cNvSpPr/>
          <p:nvPr/>
        </p:nvSpPr>
        <p:spPr>
          <a:xfrm>
            <a:off x="2809875" y="971550"/>
            <a:ext cx="533400" cy="533400"/>
          </a:xfrm>
          <a:prstGeom prst="arc">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Arrow Connector 12"/>
          <p:cNvCxnSpPr/>
          <p:nvPr/>
        </p:nvCxnSpPr>
        <p:spPr>
          <a:xfrm>
            <a:off x="5219700" y="628650"/>
            <a:ext cx="628650" cy="990600"/>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429000" y="287893"/>
            <a:ext cx="5143075" cy="369332"/>
          </a:xfrm>
          <a:prstGeom prst="rect">
            <a:avLst/>
          </a:prstGeom>
          <a:noFill/>
        </p:spPr>
        <p:txBody>
          <a:bodyPr wrap="none" rtlCol="0">
            <a:spAutoFit/>
          </a:bodyPr>
          <a:lstStyle/>
          <a:p>
            <a:r>
              <a:rPr lang="en-US" dirty="0" smtClean="0"/>
              <a:t>Always hold the torque wrench past these grooves ...</a:t>
            </a:r>
            <a:endParaRPr lang="en-US" dirty="0"/>
          </a:p>
        </p:txBody>
      </p:sp>
      <p:sp>
        <p:nvSpPr>
          <p:cNvPr id="19" name="TextBox 18"/>
          <p:cNvSpPr txBox="1"/>
          <p:nvPr/>
        </p:nvSpPr>
        <p:spPr>
          <a:xfrm>
            <a:off x="228600" y="2590800"/>
            <a:ext cx="8915400" cy="1600438"/>
          </a:xfrm>
          <a:prstGeom prst="rect">
            <a:avLst/>
          </a:prstGeom>
          <a:noFill/>
        </p:spPr>
        <p:txBody>
          <a:bodyPr wrap="square" rtlCol="0">
            <a:spAutoFit/>
          </a:bodyPr>
          <a:lstStyle/>
          <a:p>
            <a:r>
              <a:rPr lang="en-US" sz="1600" dirty="0" smtClean="0"/>
              <a:t>... because torque is the product of force and distance:</a:t>
            </a:r>
          </a:p>
          <a:p>
            <a:r>
              <a:rPr lang="en-US" dirty="0"/>
              <a:t> </a:t>
            </a:r>
            <a:r>
              <a:rPr lang="en-US" dirty="0" smtClean="0"/>
              <a:t>                                       </a:t>
            </a:r>
            <a:r>
              <a:rPr lang="en-US" dirty="0" smtClean="0">
                <a:latin typeface="Symbol" pitchFamily="18" charset="2"/>
              </a:rPr>
              <a:t>t</a:t>
            </a:r>
            <a:r>
              <a:rPr lang="en-US" dirty="0" smtClean="0"/>
              <a:t> = F*r</a:t>
            </a:r>
            <a:endParaRPr lang="en-US" dirty="0"/>
          </a:p>
          <a:p>
            <a:r>
              <a:rPr lang="en-US" sz="1600" dirty="0"/>
              <a:t>T</a:t>
            </a:r>
            <a:r>
              <a:rPr lang="en-US" sz="1600" dirty="0" smtClean="0"/>
              <a:t>he calibration standards are all designed to be torqued to 0.9 Nm (which is 8 inch-lbs.)</a:t>
            </a:r>
          </a:p>
          <a:p>
            <a:r>
              <a:rPr lang="en-US" sz="1600" dirty="0" smtClean="0"/>
              <a:t>The torque wrench supplied with the calibration standards is designed to be held behind these grooves. The torque wrench will begin to break at 0.9 Nm, which requires only a small force when held at that distance.    </a:t>
            </a:r>
            <a:endParaRPr lang="en-US" sz="1600" dirty="0"/>
          </a:p>
        </p:txBody>
      </p:sp>
      <p:cxnSp>
        <p:nvCxnSpPr>
          <p:cNvPr id="20" name="Straight Arrow Connector 19"/>
          <p:cNvCxnSpPr/>
          <p:nvPr/>
        </p:nvCxnSpPr>
        <p:spPr>
          <a:xfrm flipH="1" flipV="1">
            <a:off x="5962650" y="1762129"/>
            <a:ext cx="2209800" cy="1638296"/>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2400" y="4051995"/>
            <a:ext cx="2199155" cy="2563586"/>
          </a:xfrm>
          <a:prstGeom prst="rect">
            <a:avLst/>
          </a:prstGeom>
        </p:spPr>
      </p:pic>
      <p:sp>
        <p:nvSpPr>
          <p:cNvPr id="25" name="TextBox 24"/>
          <p:cNvSpPr txBox="1"/>
          <p:nvPr/>
        </p:nvSpPr>
        <p:spPr>
          <a:xfrm>
            <a:off x="6285380" y="4257675"/>
            <a:ext cx="2590800" cy="1200329"/>
          </a:xfrm>
          <a:prstGeom prst="rect">
            <a:avLst/>
          </a:prstGeom>
          <a:noFill/>
        </p:spPr>
        <p:txBody>
          <a:bodyPr wrap="square" rtlCol="0">
            <a:spAutoFit/>
          </a:bodyPr>
          <a:lstStyle/>
          <a:p>
            <a:r>
              <a:rPr lang="en-US" sz="1200" dirty="0" smtClean="0"/>
              <a:t>Don’t hold the torque wrench here.  Holding the torque wrench at too short of a radius sometimes leads you to accidentally override the ball joint mechanism that creates the breaking at the torque setting.</a:t>
            </a:r>
            <a:endParaRPr lang="en-US" sz="1200" dirty="0"/>
          </a:p>
        </p:txBody>
      </p:sp>
      <p:cxnSp>
        <p:nvCxnSpPr>
          <p:cNvPr id="26" name="Straight Connector 25"/>
          <p:cNvCxnSpPr/>
          <p:nvPr/>
        </p:nvCxnSpPr>
        <p:spPr>
          <a:xfrm flipV="1">
            <a:off x="5390030" y="4419600"/>
            <a:ext cx="962025" cy="228942"/>
          </a:xfrm>
          <a:prstGeom prst="line">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3999607"/>
            <a:ext cx="1527230" cy="1029593"/>
          </a:xfrm>
          <a:prstGeom prst="rect">
            <a:avLst/>
          </a:prstGeom>
        </p:spPr>
      </p:pic>
      <p:cxnSp>
        <p:nvCxnSpPr>
          <p:cNvPr id="35" name="Straight Connector 34"/>
          <p:cNvCxnSpPr/>
          <p:nvPr/>
        </p:nvCxnSpPr>
        <p:spPr>
          <a:xfrm flipH="1" flipV="1">
            <a:off x="3048000" y="4724400"/>
            <a:ext cx="1647825" cy="409575"/>
          </a:xfrm>
          <a:prstGeom prst="line">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447800" y="5032976"/>
            <a:ext cx="2033890" cy="276999"/>
          </a:xfrm>
          <a:prstGeom prst="rect">
            <a:avLst/>
          </a:prstGeom>
          <a:noFill/>
        </p:spPr>
        <p:txBody>
          <a:bodyPr wrap="none" rtlCol="0">
            <a:spAutoFit/>
          </a:bodyPr>
          <a:lstStyle/>
          <a:p>
            <a:r>
              <a:rPr lang="en-US" sz="1200" dirty="0" smtClean="0"/>
              <a:t>male-N-to-male-SMA adapter</a:t>
            </a:r>
            <a:endParaRPr lang="en-US" sz="1200" dirty="0"/>
          </a:p>
        </p:txBody>
      </p:sp>
    </p:spTree>
    <p:extLst>
      <p:ext uri="{BB962C8B-B14F-4D97-AF65-F5344CB8AC3E}">
        <p14:creationId xmlns:p14="http://schemas.microsoft.com/office/powerpoint/2010/main" val="37887031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27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1896157"/>
            <a:ext cx="6156913" cy="3964039"/>
          </a:xfrm>
          <a:prstGeom prst="rect">
            <a:avLst/>
          </a:prstGeom>
        </p:spPr>
      </p:pic>
      <p:sp>
        <p:nvSpPr>
          <p:cNvPr id="4" name="TextBox 3"/>
          <p:cNvSpPr txBox="1"/>
          <p:nvPr/>
        </p:nvSpPr>
        <p:spPr>
          <a:xfrm>
            <a:off x="2041906" y="188893"/>
            <a:ext cx="5928312" cy="1384995"/>
          </a:xfrm>
          <a:prstGeom prst="rect">
            <a:avLst/>
          </a:prstGeom>
          <a:noFill/>
        </p:spPr>
        <p:txBody>
          <a:bodyPr wrap="square" rtlCol="0">
            <a:spAutoFit/>
          </a:bodyPr>
          <a:lstStyle/>
          <a:p>
            <a:r>
              <a:rPr lang="en-US" sz="1400" dirty="0" smtClean="0"/>
              <a:t>Here’s an example of busting a male-N-to-male-SMA.  It was an old adapter I find lying around the lab (might have been slightly bent or damaged).  It required quite a bit of torque to tighten the nut, and made a scraping sound.  The male nut came off the SMA end of the adapter because the nut was held on by this retaining ring which couldn’t handle the amount of force applied to it when the nut was over-torqued.</a:t>
            </a:r>
            <a:endParaRPr lang="en-US" sz="14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524000"/>
            <a:ext cx="1841074" cy="2071208"/>
          </a:xfrm>
          <a:prstGeom prst="rect">
            <a:avLst/>
          </a:prstGeom>
        </p:spPr>
      </p:pic>
      <p:sp>
        <p:nvSpPr>
          <p:cNvPr id="6" name="TextBox 5"/>
          <p:cNvSpPr txBox="1"/>
          <p:nvPr/>
        </p:nvSpPr>
        <p:spPr>
          <a:xfrm>
            <a:off x="191548" y="1370111"/>
            <a:ext cx="646652" cy="307777"/>
          </a:xfrm>
          <a:prstGeom prst="rect">
            <a:avLst/>
          </a:prstGeom>
          <a:noFill/>
        </p:spPr>
        <p:txBody>
          <a:bodyPr wrap="none" rtlCol="0">
            <a:spAutoFit/>
          </a:bodyPr>
          <a:lstStyle/>
          <a:p>
            <a:r>
              <a:rPr lang="en-US" sz="1400" dirty="0" smtClean="0">
                <a:solidFill>
                  <a:srgbClr val="FF0000"/>
                </a:solidFill>
              </a:rPr>
              <a:t>wrong</a:t>
            </a:r>
            <a:endParaRPr lang="en-US" sz="1400" dirty="0">
              <a:solidFill>
                <a:srgbClr val="FF0000"/>
              </a:solidFill>
            </a:endParaRPr>
          </a:p>
        </p:txBody>
      </p:sp>
      <p:cxnSp>
        <p:nvCxnSpPr>
          <p:cNvPr id="7" name="Straight Connector 6"/>
          <p:cNvCxnSpPr/>
          <p:nvPr/>
        </p:nvCxnSpPr>
        <p:spPr>
          <a:xfrm flipH="1" flipV="1">
            <a:off x="800100" y="1552575"/>
            <a:ext cx="1419226" cy="447675"/>
          </a:xfrm>
          <a:prstGeom prst="line">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0" y="3965402"/>
            <a:ext cx="2033890" cy="276999"/>
          </a:xfrm>
          <a:prstGeom prst="rect">
            <a:avLst/>
          </a:prstGeom>
          <a:noFill/>
        </p:spPr>
        <p:txBody>
          <a:bodyPr wrap="none" rtlCol="0">
            <a:spAutoFit/>
          </a:bodyPr>
          <a:lstStyle/>
          <a:p>
            <a:r>
              <a:rPr lang="en-US" sz="1200" dirty="0" smtClean="0"/>
              <a:t>male-N-to-male-SMA adapter</a:t>
            </a:r>
            <a:endParaRPr lang="en-US" sz="1200" dirty="0"/>
          </a:p>
        </p:txBody>
      </p:sp>
      <p:sp>
        <p:nvSpPr>
          <p:cNvPr id="11" name="TextBox 10"/>
          <p:cNvSpPr txBox="1"/>
          <p:nvPr/>
        </p:nvSpPr>
        <p:spPr>
          <a:xfrm>
            <a:off x="737784" y="4394801"/>
            <a:ext cx="2153475" cy="276999"/>
          </a:xfrm>
          <a:prstGeom prst="rect">
            <a:avLst/>
          </a:prstGeom>
          <a:noFill/>
        </p:spPr>
        <p:txBody>
          <a:bodyPr wrap="none" rtlCol="0">
            <a:spAutoFit/>
          </a:bodyPr>
          <a:lstStyle/>
          <a:p>
            <a:r>
              <a:rPr lang="en-US" sz="1200" dirty="0"/>
              <a:t>m</a:t>
            </a:r>
            <a:r>
              <a:rPr lang="en-US" sz="1200" dirty="0" smtClean="0"/>
              <a:t>ale-N-to-female-SMA adapter</a:t>
            </a:r>
            <a:endParaRPr lang="en-US" sz="1200" dirty="0"/>
          </a:p>
        </p:txBody>
      </p:sp>
      <p:sp>
        <p:nvSpPr>
          <p:cNvPr id="12" name="TextBox 11"/>
          <p:cNvSpPr txBox="1"/>
          <p:nvPr/>
        </p:nvSpPr>
        <p:spPr>
          <a:xfrm>
            <a:off x="878961" y="3684155"/>
            <a:ext cx="1196225" cy="276999"/>
          </a:xfrm>
          <a:prstGeom prst="rect">
            <a:avLst/>
          </a:prstGeom>
          <a:noFill/>
        </p:spPr>
        <p:txBody>
          <a:bodyPr wrap="none" rtlCol="0">
            <a:spAutoFit/>
          </a:bodyPr>
          <a:lstStyle/>
          <a:p>
            <a:r>
              <a:rPr lang="en-US" sz="1200" dirty="0"/>
              <a:t>f</a:t>
            </a:r>
            <a:r>
              <a:rPr lang="en-US" sz="1200" dirty="0" smtClean="0"/>
              <a:t>emale standard</a:t>
            </a:r>
            <a:endParaRPr lang="en-US" sz="1200" dirty="0"/>
          </a:p>
        </p:txBody>
      </p:sp>
      <p:cxnSp>
        <p:nvCxnSpPr>
          <p:cNvPr id="13" name="Straight Connector 12"/>
          <p:cNvCxnSpPr/>
          <p:nvPr/>
        </p:nvCxnSpPr>
        <p:spPr>
          <a:xfrm>
            <a:off x="1419226" y="3419476"/>
            <a:ext cx="85724" cy="295274"/>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00050" y="3346019"/>
            <a:ext cx="606616" cy="654481"/>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2343150" y="3223695"/>
            <a:ext cx="2064" cy="1214955"/>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4591050" y="1552575"/>
            <a:ext cx="781052" cy="2495552"/>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257800" y="2005547"/>
            <a:ext cx="2781300" cy="307777"/>
          </a:xfrm>
          <a:prstGeom prst="rect">
            <a:avLst/>
          </a:prstGeom>
          <a:solidFill>
            <a:schemeClr val="bg1"/>
          </a:solidFill>
        </p:spPr>
        <p:txBody>
          <a:bodyPr wrap="square" rtlCol="0">
            <a:spAutoFit/>
          </a:bodyPr>
          <a:lstStyle/>
          <a:p>
            <a:pPr algn="ctr"/>
            <a:r>
              <a:rPr lang="en-US" sz="1400" dirty="0" smtClean="0">
                <a:solidFill>
                  <a:srgbClr val="FF0000"/>
                </a:solidFill>
              </a:rPr>
              <a:t>What can go wrong will go wrong.</a:t>
            </a:r>
            <a:endParaRPr lang="en-US" sz="1400" dirty="0">
              <a:solidFill>
                <a:srgbClr val="FF0000"/>
              </a:solidFill>
            </a:endParaRPr>
          </a:p>
        </p:txBody>
      </p:sp>
      <p:sp>
        <p:nvSpPr>
          <p:cNvPr id="18" name="TextBox 17"/>
          <p:cNvSpPr txBox="1"/>
          <p:nvPr/>
        </p:nvSpPr>
        <p:spPr>
          <a:xfrm>
            <a:off x="57150" y="5943600"/>
            <a:ext cx="8401050" cy="954107"/>
          </a:xfrm>
          <a:prstGeom prst="rect">
            <a:avLst/>
          </a:prstGeom>
          <a:noFill/>
        </p:spPr>
        <p:txBody>
          <a:bodyPr wrap="square" rtlCol="0">
            <a:spAutoFit/>
          </a:bodyPr>
          <a:lstStyle/>
          <a:p>
            <a:r>
              <a:rPr lang="en-US" sz="1400" dirty="0" smtClean="0"/>
              <a:t>Whenever you have one bad connector in your lab, its effects can spread like a virus and ruin all tje cal standards and cables in the lab.  This is because the shoulder on each male pin is supposed to be flush with the outer coax ring (or a little negative below it).  If its shoulder sticks out positive, it can compress the mating ring of the female cal standard (pic at upper left).  Then your cal standard no longer has the offset length it was calibrated at.</a:t>
            </a:r>
            <a:endParaRPr lang="en-US" sz="1400" dirty="0"/>
          </a:p>
        </p:txBody>
      </p:sp>
      <p:cxnSp>
        <p:nvCxnSpPr>
          <p:cNvPr id="20" name="Straight Connector 19"/>
          <p:cNvCxnSpPr/>
          <p:nvPr/>
        </p:nvCxnSpPr>
        <p:spPr>
          <a:xfrm flipH="1">
            <a:off x="5715000" y="4387398"/>
            <a:ext cx="201907" cy="1594302"/>
          </a:xfrm>
          <a:prstGeom prst="line">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5743575" y="4349298"/>
            <a:ext cx="344783" cy="1556202"/>
          </a:xfrm>
          <a:prstGeom prst="line">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6482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295400"/>
            <a:ext cx="6132594" cy="4213091"/>
          </a:xfrm>
          <a:prstGeom prst="rect">
            <a:avLst/>
          </a:prstGeom>
        </p:spPr>
      </p:pic>
      <p:sp>
        <p:nvSpPr>
          <p:cNvPr id="2" name="Slide Number Placeholder 1"/>
          <p:cNvSpPr>
            <a:spLocks noGrp="1"/>
          </p:cNvSpPr>
          <p:nvPr>
            <p:ph type="sldNum" sz="quarter" idx="12"/>
          </p:nvPr>
        </p:nvSpPr>
        <p:spPr>
          <a:xfrm>
            <a:off x="6553200" y="6127750"/>
            <a:ext cx="2133600" cy="365125"/>
          </a:xfrm>
        </p:spPr>
        <p:txBody>
          <a:bodyPr/>
          <a:lstStyle/>
          <a:p>
            <a:fld id="{DF6B008F-035F-4D09-96FD-285C794FDD5F}" type="slidenum">
              <a:rPr lang="en-US" smtClean="0"/>
              <a:t>28</a:t>
            </a:fld>
            <a:endParaRPr lang="en-US"/>
          </a:p>
        </p:txBody>
      </p:sp>
      <p:sp>
        <p:nvSpPr>
          <p:cNvPr id="5" name="TextBox 4"/>
          <p:cNvSpPr txBox="1"/>
          <p:nvPr/>
        </p:nvSpPr>
        <p:spPr>
          <a:xfrm>
            <a:off x="76200" y="10180"/>
            <a:ext cx="8915400" cy="954107"/>
          </a:xfrm>
          <a:prstGeom prst="rect">
            <a:avLst/>
          </a:prstGeom>
          <a:noFill/>
        </p:spPr>
        <p:txBody>
          <a:bodyPr wrap="square" rtlCol="0">
            <a:spAutoFit/>
          </a:bodyPr>
          <a:lstStyle/>
          <a:p>
            <a:r>
              <a:rPr lang="en-US" sz="1400" dirty="0" smtClean="0"/>
              <a:t>Loose connections can also cause strange effects.  You have to tighten all connections with a torque wrench so that connections are made uniformly.  For example, this measurement below is so weird.  A Short standard is being measured, but the reading says it’s capacitive, like an Open (an arc such as this would be correct if we were actually measuring an Open ... but we’re measuring a Short!) .  What’s going on?</a:t>
            </a:r>
            <a:endParaRPr lang="en-US" sz="1400" dirty="0"/>
          </a:p>
        </p:txBody>
      </p:sp>
      <p:sp>
        <p:nvSpPr>
          <p:cNvPr id="6" name="TextBox 5"/>
          <p:cNvSpPr txBox="1"/>
          <p:nvPr/>
        </p:nvSpPr>
        <p:spPr>
          <a:xfrm>
            <a:off x="5357510" y="5597098"/>
            <a:ext cx="2033890" cy="276999"/>
          </a:xfrm>
          <a:prstGeom prst="rect">
            <a:avLst/>
          </a:prstGeom>
          <a:noFill/>
        </p:spPr>
        <p:txBody>
          <a:bodyPr wrap="none" rtlCol="0">
            <a:spAutoFit/>
          </a:bodyPr>
          <a:lstStyle/>
          <a:p>
            <a:r>
              <a:rPr lang="en-US" sz="1200" dirty="0"/>
              <a:t>m</a:t>
            </a:r>
            <a:r>
              <a:rPr lang="en-US" sz="1200" dirty="0" smtClean="0"/>
              <a:t>ale-N-to-male-SMA adapter</a:t>
            </a:r>
            <a:endParaRPr lang="en-US" sz="1200" dirty="0"/>
          </a:p>
        </p:txBody>
      </p:sp>
      <p:cxnSp>
        <p:nvCxnSpPr>
          <p:cNvPr id="8" name="Straight Arrow Connector 7"/>
          <p:cNvCxnSpPr/>
          <p:nvPr/>
        </p:nvCxnSpPr>
        <p:spPr>
          <a:xfrm flipV="1">
            <a:off x="6972300" y="5257801"/>
            <a:ext cx="495300" cy="3905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484295" y="5895201"/>
            <a:ext cx="1568122" cy="276999"/>
          </a:xfrm>
          <a:prstGeom prst="rect">
            <a:avLst/>
          </a:prstGeom>
          <a:noFill/>
        </p:spPr>
        <p:txBody>
          <a:bodyPr wrap="none" rtlCol="0">
            <a:spAutoFit/>
          </a:bodyPr>
          <a:lstStyle/>
          <a:p>
            <a:r>
              <a:rPr lang="en-US" sz="1200" dirty="0"/>
              <a:t>f</a:t>
            </a:r>
            <a:r>
              <a:rPr lang="en-US" sz="1200" dirty="0" smtClean="0"/>
              <a:t>emale Short standard</a:t>
            </a:r>
            <a:endParaRPr lang="en-US" sz="1200" dirty="0"/>
          </a:p>
        </p:txBody>
      </p:sp>
      <p:cxnSp>
        <p:nvCxnSpPr>
          <p:cNvPr id="12" name="Straight Arrow Connector 11"/>
          <p:cNvCxnSpPr/>
          <p:nvPr/>
        </p:nvCxnSpPr>
        <p:spPr>
          <a:xfrm flipV="1">
            <a:off x="7372350" y="5467350"/>
            <a:ext cx="485775" cy="46351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6200" y="5830669"/>
            <a:ext cx="5486400" cy="646331"/>
          </a:xfrm>
          <a:prstGeom prst="rect">
            <a:avLst/>
          </a:prstGeom>
          <a:noFill/>
        </p:spPr>
        <p:txBody>
          <a:bodyPr wrap="square" rtlCol="0">
            <a:spAutoFit/>
          </a:bodyPr>
          <a:lstStyle/>
          <a:p>
            <a:r>
              <a:rPr lang="en-US" sz="1200" dirty="0" smtClean="0"/>
              <a:t>It turned out that the adapter had a bent inner cylinder.  I thought the standard was hard to screw on, but I ignored it.  Don’t ignore that sort of thing.  The measurement looks like an Open because the connection wasn’t really connected.</a:t>
            </a:r>
            <a:endParaRPr lang="en-US" sz="1200" dirty="0"/>
          </a:p>
        </p:txBody>
      </p:sp>
      <p:sp>
        <p:nvSpPr>
          <p:cNvPr id="7" name="TextBox 6"/>
          <p:cNvSpPr txBox="1"/>
          <p:nvPr/>
        </p:nvSpPr>
        <p:spPr>
          <a:xfrm>
            <a:off x="762000" y="1028700"/>
            <a:ext cx="6732933" cy="276999"/>
          </a:xfrm>
          <a:prstGeom prst="rect">
            <a:avLst/>
          </a:prstGeom>
          <a:noFill/>
        </p:spPr>
        <p:txBody>
          <a:bodyPr wrap="none" rtlCol="0">
            <a:spAutoFit/>
          </a:bodyPr>
          <a:lstStyle/>
          <a:p>
            <a:r>
              <a:rPr lang="en-US" sz="1200" dirty="0" smtClean="0"/>
              <a:t>If you’re confused as to why an Open should like this arc, see this URL:         http</a:t>
            </a:r>
            <a:r>
              <a:rPr lang="en-US" sz="1200" dirty="0"/>
              <a:t>://vnahelp.com/tip7.html</a:t>
            </a:r>
          </a:p>
        </p:txBody>
      </p:sp>
    </p:spTree>
    <p:extLst>
      <p:ext uri="{BB962C8B-B14F-4D97-AF65-F5344CB8AC3E}">
        <p14:creationId xmlns:p14="http://schemas.microsoft.com/office/powerpoint/2010/main" val="42286796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29</a:t>
            </a:fld>
            <a:endParaRPr 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1092" y="2564407"/>
            <a:ext cx="4917908" cy="333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33401" y="457200"/>
            <a:ext cx="8229599" cy="1477328"/>
          </a:xfrm>
          <a:prstGeom prst="rect">
            <a:avLst/>
          </a:prstGeom>
          <a:noFill/>
        </p:spPr>
        <p:txBody>
          <a:bodyPr wrap="square" rtlCol="0">
            <a:spAutoFit/>
          </a:bodyPr>
          <a:lstStyle/>
          <a:p>
            <a:r>
              <a:rPr lang="en-US" dirty="0" smtClean="0"/>
              <a:t>Standards should screw on easily with your fingers.  Only the last tiny bit should need the torque wrench.</a:t>
            </a:r>
          </a:p>
          <a:p>
            <a:endParaRPr lang="en-US" dirty="0" smtClean="0"/>
          </a:p>
          <a:p>
            <a:r>
              <a:rPr lang="en-US" dirty="0" smtClean="0"/>
              <a:t>Don’t insert the torque wrench to a starting position &gt;90</a:t>
            </a:r>
            <a:r>
              <a:rPr lang="en-US" baseline="30000" dirty="0" smtClean="0"/>
              <a:t>o</a:t>
            </a:r>
            <a:r>
              <a:rPr lang="en-US" dirty="0" smtClean="0"/>
              <a:t>.  You won’t be applying a pure torque.  This scenario ends up also applying a force in the vertical direction:</a:t>
            </a:r>
            <a:endParaRPr lang="en-US" dirty="0"/>
          </a:p>
        </p:txBody>
      </p:sp>
      <p:sp>
        <p:nvSpPr>
          <p:cNvPr id="7" name="Arc 6"/>
          <p:cNvSpPr/>
          <p:nvPr/>
        </p:nvSpPr>
        <p:spPr>
          <a:xfrm rot="18673088">
            <a:off x="3604541" y="3581993"/>
            <a:ext cx="2788051" cy="2501630"/>
          </a:xfrm>
          <a:prstGeom prst="arc">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3714750" y="3625373"/>
            <a:ext cx="615874" cy="369332"/>
          </a:xfrm>
          <a:prstGeom prst="rect">
            <a:avLst/>
          </a:prstGeom>
          <a:noFill/>
        </p:spPr>
        <p:txBody>
          <a:bodyPr wrap="none" rtlCol="0">
            <a:spAutoFit/>
          </a:bodyPr>
          <a:lstStyle/>
          <a:p>
            <a:r>
              <a:rPr lang="en-US" dirty="0">
                <a:solidFill>
                  <a:srgbClr val="FF0000"/>
                </a:solidFill>
              </a:rPr>
              <a:t>&gt;</a:t>
            </a:r>
            <a:r>
              <a:rPr lang="en-US" dirty="0" smtClean="0">
                <a:solidFill>
                  <a:srgbClr val="FF0000"/>
                </a:solidFill>
              </a:rPr>
              <a:t>90</a:t>
            </a:r>
            <a:r>
              <a:rPr lang="en-US" baseline="30000" dirty="0" smtClean="0">
                <a:solidFill>
                  <a:srgbClr val="FF0000"/>
                </a:solidFill>
              </a:rPr>
              <a:t>o</a:t>
            </a:r>
            <a:endParaRPr lang="en-US" baseline="30000" dirty="0">
              <a:solidFill>
                <a:srgbClr val="FF0000"/>
              </a:solidFill>
            </a:endParaRPr>
          </a:p>
        </p:txBody>
      </p:sp>
      <p:sp>
        <p:nvSpPr>
          <p:cNvPr id="9" name="TextBox 8"/>
          <p:cNvSpPr txBox="1"/>
          <p:nvPr/>
        </p:nvSpPr>
        <p:spPr>
          <a:xfrm>
            <a:off x="949492" y="3478807"/>
            <a:ext cx="1459054" cy="369332"/>
          </a:xfrm>
          <a:prstGeom prst="rect">
            <a:avLst/>
          </a:prstGeom>
          <a:noFill/>
        </p:spPr>
        <p:txBody>
          <a:bodyPr wrap="none" rtlCol="0">
            <a:spAutoFit/>
          </a:bodyPr>
          <a:lstStyle/>
          <a:p>
            <a:r>
              <a:rPr lang="en-US" dirty="0" smtClean="0">
                <a:solidFill>
                  <a:srgbClr val="FF0000"/>
                </a:solidFill>
              </a:rPr>
              <a:t>Don’t do this:</a:t>
            </a:r>
            <a:endParaRPr lang="en-US" baseline="30000" dirty="0">
              <a:solidFill>
                <a:srgbClr val="FF0000"/>
              </a:solidFill>
            </a:endParaRPr>
          </a:p>
        </p:txBody>
      </p:sp>
    </p:spTree>
    <p:extLst>
      <p:ext uri="{BB962C8B-B14F-4D97-AF65-F5344CB8AC3E}">
        <p14:creationId xmlns:p14="http://schemas.microsoft.com/office/powerpoint/2010/main" val="30270492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3</a:t>
            </a:fld>
            <a:endParaRPr lang="en-US"/>
          </a:p>
        </p:txBody>
      </p:sp>
      <p:sp>
        <p:nvSpPr>
          <p:cNvPr id="3" name="TextBox 2"/>
          <p:cNvSpPr txBox="1"/>
          <p:nvPr/>
        </p:nvSpPr>
        <p:spPr>
          <a:xfrm>
            <a:off x="457200" y="1393210"/>
            <a:ext cx="8305800" cy="2492990"/>
          </a:xfrm>
          <a:prstGeom prst="rect">
            <a:avLst/>
          </a:prstGeom>
          <a:noFill/>
        </p:spPr>
        <p:txBody>
          <a:bodyPr wrap="square" rtlCol="0">
            <a:spAutoFit/>
          </a:bodyPr>
          <a:lstStyle/>
          <a:p>
            <a:r>
              <a:rPr lang="en-US" sz="1200" dirty="0" smtClean="0"/>
              <a:t>Dr. Joel Dunsworth from Agilent visited us (EE142/242 class) on 11/30/12  and helped get some problems resolved in the lab.  He had  been instrumental with the donation of four E5071C  network analyzers (ENA series) in 2007, but by 2012, a number of problems with the equipment had arisen and there were issues with getting Lab 1 (characterization of passive components at high frequency) to work.  Specifically, the ECal had broken and the mechanical calibration standards we were using weren’t right.  He gave us tutorials on calibration and on the measurement techniques to use for Lab 1, and during this process uncovered a number of problems with the equipment.  We videotaped everything he said in the 3.5 hours he spent in the lab with us.</a:t>
            </a:r>
          </a:p>
          <a:p>
            <a:endParaRPr lang="en-US" sz="1200" dirty="0"/>
          </a:p>
          <a:p>
            <a:r>
              <a:rPr lang="en-US" sz="1200" dirty="0" smtClean="0"/>
              <a:t>The remainder of the slides in this file are an extraction from that video of the knowledge he conveyed to us about how to ensure the calibration standards and final calibration results are correct.  Most of the problems having to do with Lab 1 not working were due to the fact that we never had a good cal on any of the network analyzers the entire semester. </a:t>
            </a:r>
          </a:p>
          <a:p>
            <a:endParaRPr lang="en-US" sz="1200" dirty="0"/>
          </a:p>
          <a:p>
            <a:r>
              <a:rPr lang="en-US" sz="1200" dirty="0" smtClean="0"/>
              <a:t>Joel Dunsmore has a new book:  </a:t>
            </a:r>
            <a:r>
              <a:rPr lang="en-US" sz="1200" i="1" dirty="0" smtClean="0"/>
              <a:t>Handbook of Microwave Component Measurements.  </a:t>
            </a:r>
            <a:r>
              <a:rPr lang="en-US" sz="1200" dirty="0" smtClean="0"/>
              <a:t>A copy is kept in the EE142/242 lab in Cory 111.  Much of the information in these slides is in that book.</a:t>
            </a:r>
            <a:endParaRPr lang="en-US" sz="1200" i="1" dirty="0"/>
          </a:p>
        </p:txBody>
      </p:sp>
      <p:sp>
        <p:nvSpPr>
          <p:cNvPr id="4" name="TextBox 3"/>
          <p:cNvSpPr txBox="1"/>
          <p:nvPr/>
        </p:nvSpPr>
        <p:spPr>
          <a:xfrm>
            <a:off x="381000" y="5410200"/>
            <a:ext cx="8382000" cy="1200329"/>
          </a:xfrm>
          <a:prstGeom prst="rect">
            <a:avLst/>
          </a:prstGeom>
          <a:noFill/>
        </p:spPr>
        <p:txBody>
          <a:bodyPr wrap="square" rtlCol="0">
            <a:spAutoFit/>
          </a:bodyPr>
          <a:lstStyle/>
          <a:p>
            <a:r>
              <a:rPr lang="en-US" sz="1200" dirty="0" smtClean="0"/>
              <a:t>*Agilent is what used to be Hewlett-Packard’s test equipment division.  HP spun it out in 1999.  All the manuals for old HP</a:t>
            </a:r>
          </a:p>
          <a:p>
            <a:r>
              <a:rPr lang="en-US" sz="1200" dirty="0"/>
              <a:t>t</a:t>
            </a:r>
            <a:r>
              <a:rPr lang="en-US" sz="1200" dirty="0" smtClean="0"/>
              <a:t>est equipment and calibration standards are on the Agilent web site.  Application notes on how to really use network analyzers are on there also:  </a:t>
            </a:r>
            <a:r>
              <a:rPr lang="en-US" sz="1200" dirty="0" smtClean="0">
                <a:hlinkClick r:id="rId2"/>
              </a:rPr>
              <a:t>http</a:t>
            </a:r>
            <a:r>
              <a:rPr lang="en-US" sz="1200" dirty="0">
                <a:hlinkClick r:id="rId2"/>
              </a:rPr>
              <a:t>://</a:t>
            </a:r>
            <a:r>
              <a:rPr lang="en-US" sz="1200" dirty="0" smtClean="0">
                <a:hlinkClick r:id="rId2"/>
              </a:rPr>
              <a:t>na.tm.agilent.com/pna/help/latest/Tutorials/App_Notes.htm</a:t>
            </a:r>
            <a:r>
              <a:rPr lang="en-US" sz="1200" dirty="0" smtClean="0"/>
              <a:t>  </a:t>
            </a:r>
            <a:r>
              <a:rPr lang="en-US" sz="1200" dirty="0"/>
              <a:t>There’s also a forum here:  </a:t>
            </a:r>
            <a:r>
              <a:rPr lang="en-US" sz="1200" dirty="0">
                <a:hlinkClick r:id="rId3"/>
              </a:rPr>
              <a:t>http://</a:t>
            </a:r>
            <a:r>
              <a:rPr lang="en-US" sz="1200" dirty="0" smtClean="0">
                <a:hlinkClick r:id="rId3"/>
              </a:rPr>
              <a:t>prdportal.cos.agilent.com/owc_discussions/category.jspa?categoryID=32&amp;start=1305</a:t>
            </a:r>
            <a:endParaRPr lang="en-US" sz="1200" dirty="0" smtClean="0"/>
          </a:p>
          <a:p>
            <a:endParaRPr lang="en-US" sz="1200" dirty="0"/>
          </a:p>
          <a:p>
            <a:r>
              <a:rPr lang="en-US" sz="1200" dirty="0" smtClean="0"/>
              <a:t>**The manual for the E5071C itself is in the analyzer.  Just press the Help hard key.</a:t>
            </a:r>
            <a:endParaRPr lang="en-US" sz="1200" dirty="0"/>
          </a:p>
        </p:txBody>
      </p:sp>
      <p:sp>
        <p:nvSpPr>
          <p:cNvPr id="5" name="TextBox 4"/>
          <p:cNvSpPr txBox="1"/>
          <p:nvPr/>
        </p:nvSpPr>
        <p:spPr>
          <a:xfrm>
            <a:off x="3861709" y="609600"/>
            <a:ext cx="991810" cy="584775"/>
          </a:xfrm>
          <a:prstGeom prst="rect">
            <a:avLst/>
          </a:prstGeom>
          <a:noFill/>
        </p:spPr>
        <p:txBody>
          <a:bodyPr wrap="none" rtlCol="0">
            <a:spAutoFit/>
          </a:bodyPr>
          <a:lstStyle/>
          <a:p>
            <a:r>
              <a:rPr lang="en-US" sz="3200" dirty="0" smtClean="0"/>
              <a:t>Intro</a:t>
            </a:r>
            <a:endParaRPr lang="en-US" sz="3200" dirty="0"/>
          </a:p>
        </p:txBody>
      </p:sp>
    </p:spTree>
    <p:extLst>
      <p:ext uri="{BB962C8B-B14F-4D97-AF65-F5344CB8AC3E}">
        <p14:creationId xmlns:p14="http://schemas.microsoft.com/office/powerpoint/2010/main" val="32542583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30</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2400" y="3392345"/>
            <a:ext cx="1992325" cy="156065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0" y="3962400"/>
            <a:ext cx="2169197" cy="1981200"/>
          </a:xfrm>
          <a:prstGeom prst="rect">
            <a:avLst/>
          </a:prstGeom>
        </p:spPr>
      </p:pic>
      <p:sp>
        <p:nvSpPr>
          <p:cNvPr id="6" name="TextBox 5"/>
          <p:cNvSpPr txBox="1"/>
          <p:nvPr/>
        </p:nvSpPr>
        <p:spPr>
          <a:xfrm>
            <a:off x="3733800" y="346769"/>
            <a:ext cx="5181600" cy="2462213"/>
          </a:xfrm>
          <a:prstGeom prst="rect">
            <a:avLst/>
          </a:prstGeom>
          <a:noFill/>
        </p:spPr>
        <p:txBody>
          <a:bodyPr wrap="square" rtlCol="0">
            <a:spAutoFit/>
          </a:bodyPr>
          <a:lstStyle/>
          <a:p>
            <a:r>
              <a:rPr lang="en-US" sz="1400" dirty="0" smtClean="0"/>
              <a:t>The network analyzer is a precision measurement instrument.  All connectors and calibration standards need to be tightened precisely with a torque wrench (to keep the length of internal transmission lines fixed to a precise length).  Never over-torque the torque wrench – stop just as it starts to break.</a:t>
            </a:r>
          </a:p>
          <a:p>
            <a:endParaRPr lang="en-US" sz="1400" dirty="0"/>
          </a:p>
          <a:p>
            <a:r>
              <a:rPr lang="en-US" sz="1400" dirty="0" smtClean="0"/>
              <a:t>Always use a second open-end wrench to hold the calibration standard.  Don’t rotate the standard, rotate the nut.  If you rotate the standard, the center signal pin’s gold plating will wear out. </a:t>
            </a:r>
          </a:p>
          <a:p>
            <a:endParaRPr lang="en-US" sz="1400" dirty="0"/>
          </a:p>
          <a:p>
            <a:r>
              <a:rPr lang="en-US" sz="1400" dirty="0" smtClean="0"/>
              <a:t>Calibration standards have flats for an 8 mm open-end wrench:</a:t>
            </a:r>
            <a:endParaRPr lang="en-US" sz="1400" dirty="0"/>
          </a:p>
        </p:txBody>
      </p:sp>
      <p:cxnSp>
        <p:nvCxnSpPr>
          <p:cNvPr id="8" name="Straight Arrow Connector 7"/>
          <p:cNvCxnSpPr/>
          <p:nvPr/>
        </p:nvCxnSpPr>
        <p:spPr>
          <a:xfrm flipV="1">
            <a:off x="3829050" y="4385816"/>
            <a:ext cx="1000126" cy="83388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343525" y="2828925"/>
            <a:ext cx="657225" cy="118541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450020" y="5121473"/>
            <a:ext cx="426655" cy="307777"/>
          </a:xfrm>
          <a:prstGeom prst="rect">
            <a:avLst/>
          </a:prstGeom>
          <a:noFill/>
        </p:spPr>
        <p:txBody>
          <a:bodyPr wrap="none" rtlCol="0">
            <a:spAutoFit/>
          </a:bodyPr>
          <a:lstStyle/>
          <a:p>
            <a:r>
              <a:rPr lang="en-US" sz="1400" dirty="0" smtClean="0"/>
              <a:t>flat</a:t>
            </a:r>
            <a:endParaRPr lang="en-US" sz="1400" dirty="0"/>
          </a:p>
        </p:txBody>
      </p:sp>
      <p:sp>
        <p:nvSpPr>
          <p:cNvPr id="13" name="TextBox 12"/>
          <p:cNvSpPr txBox="1"/>
          <p:nvPr/>
        </p:nvSpPr>
        <p:spPr>
          <a:xfrm>
            <a:off x="6248400" y="6019800"/>
            <a:ext cx="1931170" cy="307777"/>
          </a:xfrm>
          <a:prstGeom prst="rect">
            <a:avLst/>
          </a:prstGeom>
          <a:noFill/>
        </p:spPr>
        <p:txBody>
          <a:bodyPr wrap="none" rtlCol="0">
            <a:spAutoFit/>
          </a:bodyPr>
          <a:lstStyle/>
          <a:p>
            <a:r>
              <a:rPr lang="en-US" sz="1400" dirty="0" smtClean="0"/>
              <a:t>8 mm open-end wrench</a:t>
            </a:r>
            <a:endParaRPr lang="en-US" sz="1400" dirty="0"/>
          </a:p>
        </p:txBody>
      </p:sp>
      <p:pic>
        <p:nvPicPr>
          <p:cNvPr id="1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 y="2184323"/>
            <a:ext cx="2961392" cy="2768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73348" y="346769"/>
            <a:ext cx="2916619" cy="1477328"/>
          </a:xfrm>
          <a:prstGeom prst="rect">
            <a:avLst/>
          </a:prstGeom>
          <a:noFill/>
        </p:spPr>
        <p:txBody>
          <a:bodyPr wrap="square" rtlCol="0">
            <a:spAutoFit/>
          </a:bodyPr>
          <a:lstStyle/>
          <a:p>
            <a:r>
              <a:rPr lang="en-US" dirty="0" smtClean="0"/>
              <a:t>Always use an open-end wrench to hold the standard motionless.  Insert the torque wrench on the nut so the starting angle is &lt;90</a:t>
            </a:r>
            <a:r>
              <a:rPr lang="en-US" baseline="30000" dirty="0" smtClean="0"/>
              <a:t>o</a:t>
            </a:r>
            <a:r>
              <a:rPr lang="en-US" dirty="0" smtClean="0"/>
              <a:t>.</a:t>
            </a:r>
            <a:endParaRPr lang="en-US" dirty="0"/>
          </a:p>
        </p:txBody>
      </p:sp>
      <p:sp>
        <p:nvSpPr>
          <p:cNvPr id="7" name="Arc 6"/>
          <p:cNvSpPr/>
          <p:nvPr/>
        </p:nvSpPr>
        <p:spPr>
          <a:xfrm rot="19361763">
            <a:off x="914400" y="3257709"/>
            <a:ext cx="762000" cy="762000"/>
          </a:xfrm>
          <a:prstGeom prst="arc">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1082713" y="2956338"/>
            <a:ext cx="615874" cy="369332"/>
          </a:xfrm>
          <a:prstGeom prst="rect">
            <a:avLst/>
          </a:prstGeom>
          <a:noFill/>
        </p:spPr>
        <p:txBody>
          <a:bodyPr wrap="none" rtlCol="0">
            <a:spAutoFit/>
          </a:bodyPr>
          <a:lstStyle/>
          <a:p>
            <a:r>
              <a:rPr lang="en-US" dirty="0" smtClean="0">
                <a:solidFill>
                  <a:srgbClr val="FF0000"/>
                </a:solidFill>
              </a:rPr>
              <a:t>&lt;90</a:t>
            </a:r>
            <a:r>
              <a:rPr lang="en-US" baseline="30000" dirty="0" smtClean="0">
                <a:solidFill>
                  <a:srgbClr val="FF0000"/>
                </a:solidFill>
              </a:rPr>
              <a:t>o</a:t>
            </a:r>
            <a:endParaRPr lang="en-US" baseline="30000" dirty="0">
              <a:solidFill>
                <a:srgbClr val="FF0000"/>
              </a:solidFill>
            </a:endParaRPr>
          </a:p>
        </p:txBody>
      </p:sp>
    </p:spTree>
    <p:extLst>
      <p:ext uri="{BB962C8B-B14F-4D97-AF65-F5344CB8AC3E}">
        <p14:creationId xmlns:p14="http://schemas.microsoft.com/office/powerpoint/2010/main" val="10077403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 y="2258883"/>
            <a:ext cx="2310365" cy="245668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 y="644116"/>
            <a:ext cx="3124200" cy="1452753"/>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31</a:t>
            </a:fld>
            <a:endParaRPr lang="en-US"/>
          </a:p>
        </p:txBody>
      </p:sp>
      <p:sp>
        <p:nvSpPr>
          <p:cNvPr id="5" name="TextBox 4"/>
          <p:cNvSpPr txBox="1"/>
          <p:nvPr/>
        </p:nvSpPr>
        <p:spPr>
          <a:xfrm>
            <a:off x="190500" y="228600"/>
            <a:ext cx="4686796" cy="307777"/>
          </a:xfrm>
          <a:prstGeom prst="rect">
            <a:avLst/>
          </a:prstGeom>
          <a:noFill/>
        </p:spPr>
        <p:txBody>
          <a:bodyPr wrap="none" rtlCol="0">
            <a:spAutoFit/>
          </a:bodyPr>
          <a:lstStyle/>
          <a:p>
            <a:r>
              <a:rPr lang="en-US" sz="1400" dirty="0" smtClean="0"/>
              <a:t>The adapters have flats on both ends for an open-end wrench:</a:t>
            </a:r>
            <a:endParaRPr lang="en-US" sz="1400" dirty="0"/>
          </a:p>
        </p:txBody>
      </p:sp>
      <p:cxnSp>
        <p:nvCxnSpPr>
          <p:cNvPr id="6" name="Straight Arrow Connector 5"/>
          <p:cNvCxnSpPr/>
          <p:nvPr/>
        </p:nvCxnSpPr>
        <p:spPr>
          <a:xfrm flipH="1" flipV="1">
            <a:off x="2133601" y="1093612"/>
            <a:ext cx="590549" cy="18781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628204" y="3031332"/>
            <a:ext cx="497187" cy="307777"/>
          </a:xfrm>
          <a:prstGeom prst="rect">
            <a:avLst/>
          </a:prstGeom>
          <a:noFill/>
        </p:spPr>
        <p:txBody>
          <a:bodyPr wrap="none" rtlCol="0">
            <a:spAutoFit/>
          </a:bodyPr>
          <a:lstStyle/>
          <a:p>
            <a:r>
              <a:rPr lang="en-US" sz="1400" dirty="0" smtClean="0"/>
              <a:t>flats</a:t>
            </a:r>
            <a:endParaRPr lang="en-US" sz="1400" dirty="0"/>
          </a:p>
        </p:txBody>
      </p:sp>
      <p:sp>
        <p:nvSpPr>
          <p:cNvPr id="9" name="TextBox 8"/>
          <p:cNvSpPr txBox="1"/>
          <p:nvPr/>
        </p:nvSpPr>
        <p:spPr>
          <a:xfrm>
            <a:off x="4495800" y="1509486"/>
            <a:ext cx="4343399" cy="738664"/>
          </a:xfrm>
          <a:prstGeom prst="rect">
            <a:avLst/>
          </a:prstGeom>
          <a:noFill/>
        </p:spPr>
        <p:txBody>
          <a:bodyPr wrap="square" rtlCol="0">
            <a:spAutoFit/>
          </a:bodyPr>
          <a:lstStyle/>
          <a:p>
            <a:r>
              <a:rPr lang="en-US" sz="1400" dirty="0" smtClean="0"/>
              <a:t>However, you need to use a 7 mm wrench for these adapters.  Put the wrench on the flat closest to the end you’re connecting to.</a:t>
            </a:r>
            <a:endParaRPr lang="en-US" sz="1400" dirty="0"/>
          </a:p>
        </p:txBody>
      </p:sp>
      <p:cxnSp>
        <p:nvCxnSpPr>
          <p:cNvPr id="13" name="Straight Arrow Connector 12"/>
          <p:cNvCxnSpPr/>
          <p:nvPr/>
        </p:nvCxnSpPr>
        <p:spPr>
          <a:xfrm flipH="1">
            <a:off x="1345683" y="3295650"/>
            <a:ext cx="1416567" cy="6858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799" y="3339108"/>
            <a:ext cx="2943299" cy="2756891"/>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29012" y="2258883"/>
            <a:ext cx="2230182" cy="3641569"/>
          </a:xfrm>
          <a:prstGeom prst="rect">
            <a:avLst/>
          </a:prstGeom>
        </p:spPr>
      </p:pic>
    </p:spTree>
    <p:extLst>
      <p:ext uri="{BB962C8B-B14F-4D97-AF65-F5344CB8AC3E}">
        <p14:creationId xmlns:p14="http://schemas.microsoft.com/office/powerpoint/2010/main" val="8626786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32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914400"/>
            <a:ext cx="2947565" cy="3429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872788" y="3657600"/>
            <a:ext cx="3509211" cy="2667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885825"/>
            <a:ext cx="2749211" cy="1974850"/>
          </a:xfrm>
          <a:prstGeom prst="rect">
            <a:avLst/>
          </a:prstGeom>
        </p:spPr>
      </p:pic>
    </p:spTree>
    <p:extLst>
      <p:ext uri="{BB962C8B-B14F-4D97-AF65-F5344CB8AC3E}">
        <p14:creationId xmlns:p14="http://schemas.microsoft.com/office/powerpoint/2010/main" val="32323624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053508" y="993577"/>
            <a:ext cx="5101050" cy="2105025"/>
            <a:chOff x="838201" y="1676400"/>
            <a:chExt cx="5101050" cy="2105025"/>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1" y="1676400"/>
              <a:ext cx="2438400" cy="2055223"/>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000" y="1676400"/>
              <a:ext cx="2510251" cy="2105025"/>
            </a:xfrm>
            <a:prstGeom prst="rect">
              <a:avLst/>
            </a:prstGeom>
          </p:spPr>
        </p:pic>
      </p:grpSp>
      <p:grpSp>
        <p:nvGrpSpPr>
          <p:cNvPr id="14" name="Group 13"/>
          <p:cNvGrpSpPr/>
          <p:nvPr/>
        </p:nvGrpSpPr>
        <p:grpSpPr>
          <a:xfrm>
            <a:off x="436969" y="685800"/>
            <a:ext cx="6954431" cy="307777"/>
            <a:chOff x="221662" y="1368623"/>
            <a:chExt cx="6954431" cy="307777"/>
          </a:xfrm>
        </p:grpSpPr>
        <p:sp>
          <p:nvSpPr>
            <p:cNvPr id="4" name="TextBox 3"/>
            <p:cNvSpPr txBox="1"/>
            <p:nvPr/>
          </p:nvSpPr>
          <p:spPr>
            <a:xfrm>
              <a:off x="221662" y="1368623"/>
              <a:ext cx="3054939" cy="307777"/>
            </a:xfrm>
            <a:prstGeom prst="rect">
              <a:avLst/>
            </a:prstGeom>
            <a:noFill/>
          </p:spPr>
          <p:txBody>
            <a:bodyPr wrap="none" rtlCol="0">
              <a:spAutoFit/>
            </a:bodyPr>
            <a:lstStyle/>
            <a:p>
              <a:r>
                <a:rPr lang="en-US" sz="1400" dirty="0" smtClean="0"/>
                <a:t>Here’s a male Open (85052D standard):</a:t>
              </a:r>
              <a:endParaRPr lang="en-US" sz="1400" dirty="0"/>
            </a:p>
          </p:txBody>
        </p:sp>
        <p:sp>
          <p:nvSpPr>
            <p:cNvPr id="5" name="TextBox 4"/>
            <p:cNvSpPr txBox="1"/>
            <p:nvPr/>
          </p:nvSpPr>
          <p:spPr>
            <a:xfrm>
              <a:off x="3457575" y="1368623"/>
              <a:ext cx="3718518" cy="307777"/>
            </a:xfrm>
            <a:prstGeom prst="rect">
              <a:avLst/>
            </a:prstGeom>
            <a:noFill/>
          </p:spPr>
          <p:txBody>
            <a:bodyPr wrap="none" rtlCol="0">
              <a:spAutoFit/>
            </a:bodyPr>
            <a:lstStyle/>
            <a:p>
              <a:r>
                <a:rPr lang="en-US" sz="1400" dirty="0" smtClean="0"/>
                <a:t>If you just touch the center pin lightly, it moves</a:t>
              </a:r>
              <a:r>
                <a:rPr lang="en-US" sz="1400" dirty="0"/>
                <a:t>.</a:t>
              </a:r>
            </a:p>
          </p:txBody>
        </p:sp>
      </p:grpSp>
      <p:sp>
        <p:nvSpPr>
          <p:cNvPr id="6" name="Slide Number Placeholder 5"/>
          <p:cNvSpPr>
            <a:spLocks noGrp="1"/>
          </p:cNvSpPr>
          <p:nvPr>
            <p:ph type="sldNum" sz="quarter" idx="12"/>
          </p:nvPr>
        </p:nvSpPr>
        <p:spPr/>
        <p:txBody>
          <a:bodyPr/>
          <a:lstStyle/>
          <a:p>
            <a:fld id="{CC17FEA6-2508-4301-8D46-9A7568CF830C}" type="slidenum">
              <a:rPr lang="en-US" smtClean="0"/>
              <a:t>33</a:t>
            </a:fld>
            <a:endParaRPr lang="en-US"/>
          </a:p>
        </p:txBody>
      </p:sp>
      <p:sp>
        <p:nvSpPr>
          <p:cNvPr id="7" name="TextBox 6"/>
          <p:cNvSpPr txBox="1"/>
          <p:nvPr/>
        </p:nvSpPr>
        <p:spPr>
          <a:xfrm>
            <a:off x="212248" y="240268"/>
            <a:ext cx="8529258" cy="369332"/>
          </a:xfrm>
          <a:prstGeom prst="rect">
            <a:avLst/>
          </a:prstGeom>
          <a:noFill/>
        </p:spPr>
        <p:txBody>
          <a:bodyPr wrap="none" rtlCol="0">
            <a:spAutoFit/>
          </a:bodyPr>
          <a:lstStyle/>
          <a:p>
            <a:r>
              <a:rPr lang="en-US" dirty="0" smtClean="0"/>
              <a:t>Sometimes you think a connector may be bad, but in this case, it’s just the way it’s made:</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6824" y="3582856"/>
            <a:ext cx="1905000" cy="2320249"/>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4543" y="3582856"/>
            <a:ext cx="1908343" cy="2356751"/>
          </a:xfrm>
          <a:prstGeom prst="rect">
            <a:avLst/>
          </a:prstGeom>
        </p:spPr>
      </p:pic>
      <p:sp>
        <p:nvSpPr>
          <p:cNvPr id="12" name="TextBox 11"/>
          <p:cNvSpPr txBox="1"/>
          <p:nvPr/>
        </p:nvSpPr>
        <p:spPr>
          <a:xfrm>
            <a:off x="152400" y="3276600"/>
            <a:ext cx="3816686" cy="307777"/>
          </a:xfrm>
          <a:prstGeom prst="rect">
            <a:avLst/>
          </a:prstGeom>
          <a:noFill/>
        </p:spPr>
        <p:txBody>
          <a:bodyPr wrap="none" rtlCol="0">
            <a:spAutoFit/>
          </a:bodyPr>
          <a:lstStyle/>
          <a:p>
            <a:r>
              <a:rPr lang="en-US" sz="1400" dirty="0" smtClean="0"/>
              <a:t>Similarly here’s a female Open (85033E standard):</a:t>
            </a:r>
            <a:endParaRPr lang="en-US" sz="1400" dirty="0"/>
          </a:p>
        </p:txBody>
      </p:sp>
      <p:sp>
        <p:nvSpPr>
          <p:cNvPr id="13" name="TextBox 12"/>
          <p:cNvSpPr txBox="1"/>
          <p:nvPr/>
        </p:nvSpPr>
        <p:spPr>
          <a:xfrm>
            <a:off x="4156824" y="3276600"/>
            <a:ext cx="1994649" cy="307777"/>
          </a:xfrm>
          <a:prstGeom prst="rect">
            <a:avLst/>
          </a:prstGeom>
          <a:noFill/>
        </p:spPr>
        <p:txBody>
          <a:bodyPr wrap="none" rtlCol="0">
            <a:spAutoFit/>
          </a:bodyPr>
          <a:lstStyle/>
          <a:p>
            <a:r>
              <a:rPr lang="en-US" sz="1400" dirty="0" smtClean="0"/>
              <a:t>Its center pin moves too.</a:t>
            </a:r>
            <a:endParaRPr lang="en-US" sz="1400" dirty="0"/>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3199" y="3657600"/>
            <a:ext cx="2495107" cy="1676400"/>
          </a:xfrm>
          <a:prstGeom prst="rect">
            <a:avLst/>
          </a:prstGeom>
        </p:spPr>
      </p:pic>
      <p:cxnSp>
        <p:nvCxnSpPr>
          <p:cNvPr id="18" name="Straight Arrow Connector 17"/>
          <p:cNvCxnSpPr/>
          <p:nvPr/>
        </p:nvCxnSpPr>
        <p:spPr>
          <a:xfrm>
            <a:off x="7991475" y="3790950"/>
            <a:ext cx="542483" cy="69532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53199" y="3200400"/>
            <a:ext cx="2495107" cy="646331"/>
          </a:xfrm>
          <a:prstGeom prst="rect">
            <a:avLst/>
          </a:prstGeom>
          <a:noFill/>
        </p:spPr>
        <p:txBody>
          <a:bodyPr wrap="square" rtlCol="0">
            <a:spAutoFit/>
          </a:bodyPr>
          <a:lstStyle/>
          <a:p>
            <a:r>
              <a:rPr lang="en-US" sz="1200" dirty="0" smtClean="0">
                <a:solidFill>
                  <a:srgbClr val="FF0000"/>
                </a:solidFill>
              </a:rPr>
              <a:t>Insulator in an Open standard is a little bit flexible.  Be careful with these 3.5 mm Open standards.</a:t>
            </a:r>
            <a:endParaRPr lang="en-US" sz="1200" dirty="0">
              <a:solidFill>
                <a:srgbClr val="FF0000"/>
              </a:solidFill>
            </a:endParaRPr>
          </a:p>
        </p:txBody>
      </p:sp>
      <p:sp>
        <p:nvSpPr>
          <p:cNvPr id="20" name="TextBox 19"/>
          <p:cNvSpPr txBox="1"/>
          <p:nvPr/>
        </p:nvSpPr>
        <p:spPr>
          <a:xfrm>
            <a:off x="294992" y="6324600"/>
            <a:ext cx="6937605" cy="307777"/>
          </a:xfrm>
          <a:prstGeom prst="rect">
            <a:avLst/>
          </a:prstGeom>
          <a:noFill/>
        </p:spPr>
        <p:txBody>
          <a:bodyPr wrap="none" rtlCol="0">
            <a:spAutoFit/>
          </a:bodyPr>
          <a:lstStyle/>
          <a:p>
            <a:r>
              <a:rPr lang="en-US" sz="1400" dirty="0" smtClean="0"/>
              <a:t>Be very gentle with these 3.5 mm precision connectors.  They’re expensive and easily broken!</a:t>
            </a:r>
            <a:endParaRPr lang="en-US" sz="1400" dirty="0"/>
          </a:p>
        </p:txBody>
      </p:sp>
    </p:spTree>
    <p:extLst>
      <p:ext uri="{BB962C8B-B14F-4D97-AF65-F5344CB8AC3E}">
        <p14:creationId xmlns:p14="http://schemas.microsoft.com/office/powerpoint/2010/main" val="18977150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5597" y="1524000"/>
            <a:ext cx="2799328" cy="1858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999" y="3367114"/>
            <a:ext cx="3504617" cy="1198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521" y="2038060"/>
            <a:ext cx="2619374" cy="1407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671" y="3502892"/>
            <a:ext cx="2955073"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521" y="1676400"/>
            <a:ext cx="1896479" cy="355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74348" y="381000"/>
            <a:ext cx="6995313" cy="584775"/>
          </a:xfrm>
          <a:prstGeom prst="rect">
            <a:avLst/>
          </a:prstGeom>
          <a:noFill/>
        </p:spPr>
        <p:txBody>
          <a:bodyPr wrap="none" rtlCol="0">
            <a:spAutoFit/>
          </a:bodyPr>
          <a:lstStyle/>
          <a:p>
            <a:pPr algn="ctr"/>
            <a:r>
              <a:rPr lang="en-US" dirty="0" smtClean="0"/>
              <a:t>Calibration Standards and Their Models in the Agilent Network Analyzers</a:t>
            </a:r>
          </a:p>
          <a:p>
            <a:pPr algn="ctr"/>
            <a:r>
              <a:rPr lang="en-US" sz="1400" dirty="0" smtClean="0"/>
              <a:t>(from Dunsmore’s book, Chapter 3)</a:t>
            </a:r>
            <a:endParaRPr lang="en-US" sz="1400" dirty="0"/>
          </a:p>
        </p:txBody>
      </p:sp>
      <p:pic>
        <p:nvPicPr>
          <p:cNvPr id="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9331" y="5046033"/>
            <a:ext cx="2866701" cy="1376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47800" y="5239485"/>
            <a:ext cx="3353955" cy="1183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DF6B008F-035F-4D09-96FD-285C794FDD5F}" type="slidenum">
              <a:rPr lang="en-US" smtClean="0"/>
              <a:t>34</a:t>
            </a:fld>
            <a:endParaRPr lang="en-US"/>
          </a:p>
        </p:txBody>
      </p:sp>
      <p:sp>
        <p:nvSpPr>
          <p:cNvPr id="11" name="TextBox 10"/>
          <p:cNvSpPr txBox="1"/>
          <p:nvPr/>
        </p:nvSpPr>
        <p:spPr>
          <a:xfrm>
            <a:off x="905337" y="1155695"/>
            <a:ext cx="1587742" cy="369332"/>
          </a:xfrm>
          <a:prstGeom prst="rect">
            <a:avLst/>
          </a:prstGeom>
          <a:noFill/>
        </p:spPr>
        <p:txBody>
          <a:bodyPr wrap="none" rtlCol="0">
            <a:spAutoFit/>
          </a:bodyPr>
          <a:lstStyle/>
          <a:p>
            <a:pPr algn="ctr"/>
            <a:r>
              <a:rPr lang="en-US" dirty="0" smtClean="0"/>
              <a:t>Short Standard</a:t>
            </a:r>
            <a:endParaRPr lang="en-US" sz="1400" dirty="0"/>
          </a:p>
        </p:txBody>
      </p:sp>
      <p:sp>
        <p:nvSpPr>
          <p:cNvPr id="12" name="TextBox 11"/>
          <p:cNvSpPr txBox="1"/>
          <p:nvPr/>
        </p:nvSpPr>
        <p:spPr>
          <a:xfrm>
            <a:off x="6468985" y="1155695"/>
            <a:ext cx="1592552" cy="369332"/>
          </a:xfrm>
          <a:prstGeom prst="rect">
            <a:avLst/>
          </a:prstGeom>
          <a:noFill/>
        </p:spPr>
        <p:txBody>
          <a:bodyPr wrap="none" rtlCol="0">
            <a:spAutoFit/>
          </a:bodyPr>
          <a:lstStyle/>
          <a:p>
            <a:pPr algn="ctr"/>
            <a:r>
              <a:rPr lang="en-US" dirty="0" smtClean="0"/>
              <a:t>Open Standard</a:t>
            </a:r>
            <a:endParaRPr lang="en-US" sz="1400" dirty="0"/>
          </a:p>
        </p:txBody>
      </p:sp>
      <p:sp>
        <p:nvSpPr>
          <p:cNvPr id="13" name="TextBox 12"/>
          <p:cNvSpPr txBox="1"/>
          <p:nvPr/>
        </p:nvSpPr>
        <p:spPr>
          <a:xfrm>
            <a:off x="3845427" y="4724400"/>
            <a:ext cx="1533241" cy="369332"/>
          </a:xfrm>
          <a:prstGeom prst="rect">
            <a:avLst/>
          </a:prstGeom>
          <a:noFill/>
        </p:spPr>
        <p:txBody>
          <a:bodyPr wrap="none" rtlCol="0">
            <a:spAutoFit/>
          </a:bodyPr>
          <a:lstStyle/>
          <a:p>
            <a:pPr algn="ctr"/>
            <a:r>
              <a:rPr lang="en-US" dirty="0" smtClean="0"/>
              <a:t>Load Standard</a:t>
            </a:r>
            <a:endParaRPr lang="en-US" sz="1400" dirty="0"/>
          </a:p>
        </p:txBody>
      </p:sp>
      <p:sp>
        <p:nvSpPr>
          <p:cNvPr id="7" name="TextBox 6"/>
          <p:cNvSpPr txBox="1"/>
          <p:nvPr/>
        </p:nvSpPr>
        <p:spPr>
          <a:xfrm>
            <a:off x="6858001" y="4769034"/>
            <a:ext cx="2438400" cy="553998"/>
          </a:xfrm>
          <a:prstGeom prst="rect">
            <a:avLst/>
          </a:prstGeom>
          <a:noFill/>
        </p:spPr>
        <p:txBody>
          <a:bodyPr wrap="square" rtlCol="0">
            <a:spAutoFit/>
          </a:bodyPr>
          <a:lstStyle/>
          <a:p>
            <a:r>
              <a:rPr lang="en-US" sz="1000" dirty="0" smtClean="0">
                <a:solidFill>
                  <a:srgbClr val="FF0000"/>
                </a:solidFill>
              </a:rPr>
              <a:t>These 50 ohm load elements are thin film resistors which can easily get blown out if you put too much power through them.</a:t>
            </a:r>
            <a:endParaRPr lang="en-US" sz="1000" dirty="0">
              <a:solidFill>
                <a:srgbClr val="FF0000"/>
              </a:solidFill>
            </a:endParaRPr>
          </a:p>
        </p:txBody>
      </p:sp>
      <p:cxnSp>
        <p:nvCxnSpPr>
          <p:cNvPr id="14" name="Straight Arrow Connector 13"/>
          <p:cNvCxnSpPr/>
          <p:nvPr/>
        </p:nvCxnSpPr>
        <p:spPr>
          <a:xfrm flipH="1">
            <a:off x="7467600" y="5323032"/>
            <a:ext cx="130525" cy="32429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44168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553200" y="6356350"/>
            <a:ext cx="2133600" cy="365125"/>
          </a:xfrm>
        </p:spPr>
        <p:txBody>
          <a:bodyPr/>
          <a:lstStyle/>
          <a:p>
            <a:fld id="{DF6B008F-035F-4D09-96FD-285C794FDD5F}" type="slidenum">
              <a:rPr lang="en-US" smtClean="0"/>
              <a:t>35</a:t>
            </a:fld>
            <a:endParaRPr lang="en-US"/>
          </a:p>
        </p:txBody>
      </p:sp>
      <p:grpSp>
        <p:nvGrpSpPr>
          <p:cNvPr id="24" name="Group 23"/>
          <p:cNvGrpSpPr/>
          <p:nvPr/>
        </p:nvGrpSpPr>
        <p:grpSpPr>
          <a:xfrm>
            <a:off x="3776138" y="4470400"/>
            <a:ext cx="2619374" cy="1407248"/>
            <a:chOff x="5677613" y="4551650"/>
            <a:chExt cx="2619374" cy="1407248"/>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7613" y="4551650"/>
              <a:ext cx="2619374" cy="1407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5786838" y="5223995"/>
              <a:ext cx="1390124" cy="246221"/>
            </a:xfrm>
            <a:prstGeom prst="rect">
              <a:avLst/>
            </a:prstGeom>
            <a:solidFill>
              <a:schemeClr val="bg1"/>
            </a:solidFill>
          </p:spPr>
          <p:txBody>
            <a:bodyPr wrap="none" rtlCol="0">
              <a:spAutoFit/>
            </a:bodyPr>
            <a:lstStyle/>
            <a:p>
              <a:r>
                <a:rPr lang="en-US" sz="1000" dirty="0" smtClean="0">
                  <a:solidFill>
                    <a:srgbClr val="00B050"/>
                  </a:solidFill>
                </a:rPr>
                <a:t>Transmission line delay</a:t>
              </a:r>
              <a:endParaRPr lang="en-US" sz="1000" dirty="0">
                <a:solidFill>
                  <a:srgbClr val="00B050"/>
                </a:solidFill>
              </a:endParaRPr>
            </a:p>
          </p:txBody>
        </p:sp>
      </p:grpSp>
      <p:sp>
        <p:nvSpPr>
          <p:cNvPr id="3" name="Slide Number Placeholder 1"/>
          <p:cNvSpPr txBox="1">
            <a:spLocks/>
          </p:cNvSpPr>
          <p:nvPr/>
        </p:nvSpPr>
        <p:spPr>
          <a:xfrm>
            <a:off x="3085050" y="3129551"/>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6B008F-035F-4D09-96FD-285C794FDD5F}" type="slidenum">
              <a:rPr lang="en-US" smtClean="0"/>
              <a:pPr/>
              <a:t>35</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0225" y="1869076"/>
            <a:ext cx="2257425" cy="1381125"/>
          </a:xfrm>
          <a:prstGeom prst="rect">
            <a:avLst/>
          </a:prstGeom>
        </p:spPr>
      </p:pic>
      <p:sp>
        <p:nvSpPr>
          <p:cNvPr id="6" name="TextBox 5"/>
          <p:cNvSpPr txBox="1"/>
          <p:nvPr/>
        </p:nvSpPr>
        <p:spPr>
          <a:xfrm>
            <a:off x="2136226" y="1143000"/>
            <a:ext cx="1016625" cy="246221"/>
          </a:xfrm>
          <a:prstGeom prst="rect">
            <a:avLst/>
          </a:prstGeom>
          <a:solidFill>
            <a:schemeClr val="bg1"/>
          </a:solidFill>
        </p:spPr>
        <p:txBody>
          <a:bodyPr wrap="none" rtlCol="0">
            <a:spAutoFit/>
          </a:bodyPr>
          <a:lstStyle/>
          <a:p>
            <a:r>
              <a:rPr lang="en-US" sz="1000" dirty="0">
                <a:solidFill>
                  <a:srgbClr val="FF0000"/>
                </a:solidFill>
              </a:rPr>
              <a:t>m</a:t>
            </a:r>
            <a:r>
              <a:rPr lang="en-US" sz="1000" dirty="0" smtClean="0">
                <a:solidFill>
                  <a:srgbClr val="FF0000"/>
                </a:solidFill>
              </a:rPr>
              <a:t>ale SMA cable</a:t>
            </a:r>
            <a:endParaRPr lang="en-US" sz="1000" dirty="0">
              <a:solidFill>
                <a:srgbClr val="FF0000"/>
              </a:solidFill>
            </a:endParaRPr>
          </a:p>
        </p:txBody>
      </p:sp>
      <p:cxnSp>
        <p:nvCxnSpPr>
          <p:cNvPr id="7" name="Straight Arrow Connector 6"/>
          <p:cNvCxnSpPr/>
          <p:nvPr/>
        </p:nvCxnSpPr>
        <p:spPr>
          <a:xfrm>
            <a:off x="2643909" y="1403927"/>
            <a:ext cx="356987" cy="60860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837709" y="1143000"/>
            <a:ext cx="1377300" cy="246221"/>
          </a:xfrm>
          <a:prstGeom prst="rect">
            <a:avLst/>
          </a:prstGeom>
          <a:solidFill>
            <a:schemeClr val="bg1"/>
          </a:solidFill>
        </p:spPr>
        <p:txBody>
          <a:bodyPr wrap="none" rtlCol="0">
            <a:spAutoFit/>
          </a:bodyPr>
          <a:lstStyle/>
          <a:p>
            <a:r>
              <a:rPr lang="en-US" sz="1000" dirty="0" smtClean="0">
                <a:solidFill>
                  <a:srgbClr val="FF0000"/>
                </a:solidFill>
              </a:rPr>
              <a:t>female Short standard</a:t>
            </a:r>
            <a:endParaRPr lang="en-US" sz="1000" dirty="0">
              <a:solidFill>
                <a:srgbClr val="FF0000"/>
              </a:solidFill>
            </a:endParaRPr>
          </a:p>
        </p:txBody>
      </p:sp>
      <p:cxnSp>
        <p:nvCxnSpPr>
          <p:cNvPr id="9" name="Straight Arrow Connector 8"/>
          <p:cNvCxnSpPr/>
          <p:nvPr/>
        </p:nvCxnSpPr>
        <p:spPr>
          <a:xfrm flipH="1">
            <a:off x="3992418" y="1440873"/>
            <a:ext cx="147782" cy="58781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601977" y="1840075"/>
            <a:ext cx="0" cy="1533236"/>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43001" y="3148963"/>
            <a:ext cx="2209800" cy="646331"/>
          </a:xfrm>
          <a:prstGeom prst="rect">
            <a:avLst/>
          </a:prstGeom>
          <a:solidFill>
            <a:schemeClr val="bg1"/>
          </a:solidFill>
        </p:spPr>
        <p:txBody>
          <a:bodyPr wrap="square" rtlCol="0">
            <a:spAutoFit/>
          </a:bodyPr>
          <a:lstStyle/>
          <a:p>
            <a:r>
              <a:rPr lang="en-US" sz="1200" dirty="0" smtClean="0">
                <a:solidFill>
                  <a:srgbClr val="FF0000"/>
                </a:solidFill>
              </a:rPr>
              <a:t>Calibration reference plane for zero phase, zero loss, zero impedance mismatch, etc.</a:t>
            </a:r>
            <a:endParaRPr lang="en-US" sz="1200" dirty="0">
              <a:solidFill>
                <a:srgbClr val="FF0000"/>
              </a:solidFill>
            </a:endParaRPr>
          </a:p>
        </p:txBody>
      </p:sp>
      <p:cxnSp>
        <p:nvCxnSpPr>
          <p:cNvPr id="12" name="Straight Arrow Connector 11"/>
          <p:cNvCxnSpPr/>
          <p:nvPr/>
        </p:nvCxnSpPr>
        <p:spPr>
          <a:xfrm flipV="1">
            <a:off x="3230123" y="3192474"/>
            <a:ext cx="339836" cy="9454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588496" y="3287023"/>
            <a:ext cx="991929" cy="0"/>
          </a:xfrm>
          <a:prstGeom prst="straightConnector1">
            <a:avLst/>
          </a:prstGeom>
          <a:ln w="19050">
            <a:solidFill>
              <a:srgbClr val="00B05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837650" y="3192474"/>
            <a:ext cx="496350" cy="180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H="1" flipV="1">
            <a:off x="4162425" y="3438525"/>
            <a:ext cx="245629" cy="1031875"/>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587370" y="1750288"/>
            <a:ext cx="0" cy="1700613"/>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4617480" y="1681018"/>
            <a:ext cx="335520" cy="29852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873167" y="1506379"/>
            <a:ext cx="3384142" cy="830997"/>
          </a:xfrm>
          <a:prstGeom prst="rect">
            <a:avLst/>
          </a:prstGeom>
          <a:solidFill>
            <a:schemeClr val="bg1"/>
          </a:solidFill>
        </p:spPr>
        <p:txBody>
          <a:bodyPr wrap="square" rtlCol="0">
            <a:spAutoFit/>
          </a:bodyPr>
          <a:lstStyle/>
          <a:p>
            <a:r>
              <a:rPr lang="en-US" sz="1200" dirty="0" smtClean="0">
                <a:solidFill>
                  <a:srgbClr val="FF0000"/>
                </a:solidFill>
              </a:rPr>
              <a:t>The Short standard’s actual shorting plane is offset from the  mating surfaces to here.  The distance between the two planes acts as a length of coaxial transmission line.</a:t>
            </a:r>
            <a:endParaRPr lang="en-US" sz="1200" dirty="0">
              <a:solidFill>
                <a:srgbClr val="FF0000"/>
              </a:solidFill>
            </a:endParaRPr>
          </a:p>
        </p:txBody>
      </p:sp>
      <p:sp>
        <p:nvSpPr>
          <p:cNvPr id="38" name="TextBox 37"/>
          <p:cNvSpPr txBox="1"/>
          <p:nvPr/>
        </p:nvSpPr>
        <p:spPr>
          <a:xfrm>
            <a:off x="2827131" y="348734"/>
            <a:ext cx="3489738" cy="646331"/>
          </a:xfrm>
          <a:prstGeom prst="rect">
            <a:avLst/>
          </a:prstGeom>
          <a:noFill/>
        </p:spPr>
        <p:txBody>
          <a:bodyPr wrap="none" rtlCol="0">
            <a:spAutoFit/>
          </a:bodyPr>
          <a:lstStyle/>
          <a:p>
            <a:pPr algn="ctr"/>
            <a:r>
              <a:rPr lang="en-US" dirty="0" smtClean="0"/>
              <a:t>Offset Delay of a Short Standard</a:t>
            </a:r>
          </a:p>
          <a:p>
            <a:pPr algn="ctr"/>
            <a:r>
              <a:rPr lang="en-US" dirty="0" smtClean="0"/>
              <a:t>(from Dunsmore’s book, Chapter 3)</a:t>
            </a:r>
            <a:endParaRPr lang="en-US" dirty="0"/>
          </a:p>
        </p:txBody>
      </p:sp>
      <p:sp>
        <p:nvSpPr>
          <p:cNvPr id="23" name="TextBox 22"/>
          <p:cNvSpPr txBox="1"/>
          <p:nvPr/>
        </p:nvSpPr>
        <p:spPr>
          <a:xfrm>
            <a:off x="4607955" y="3701350"/>
            <a:ext cx="3993120" cy="461665"/>
          </a:xfrm>
          <a:prstGeom prst="rect">
            <a:avLst/>
          </a:prstGeom>
          <a:solidFill>
            <a:schemeClr val="bg1"/>
          </a:solidFill>
        </p:spPr>
        <p:txBody>
          <a:bodyPr wrap="square" rtlCol="0">
            <a:spAutoFit/>
          </a:bodyPr>
          <a:lstStyle/>
          <a:p>
            <a:r>
              <a:rPr lang="en-US" sz="1200" dirty="0" smtClean="0">
                <a:solidFill>
                  <a:srgbClr val="00B050"/>
                </a:solidFill>
              </a:rPr>
              <a:t>Offset Delay is the amount of time it takes a wave to travel from the red dotted line to the green dotted line</a:t>
            </a:r>
            <a:r>
              <a:rPr lang="en-US" sz="1000" dirty="0" smtClean="0">
                <a:solidFill>
                  <a:srgbClr val="00B050"/>
                </a:solidFill>
              </a:rPr>
              <a:t>.</a:t>
            </a:r>
            <a:endParaRPr lang="en-US" sz="1000" dirty="0">
              <a:solidFill>
                <a:srgbClr val="00B050"/>
              </a:solidFill>
            </a:endParaRPr>
          </a:p>
        </p:txBody>
      </p:sp>
    </p:spTree>
    <p:extLst>
      <p:ext uri="{BB962C8B-B14F-4D97-AF65-F5344CB8AC3E}">
        <p14:creationId xmlns:p14="http://schemas.microsoft.com/office/powerpoint/2010/main" val="34759862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36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1604962"/>
            <a:ext cx="1828800" cy="1228725"/>
          </a:xfrm>
          <a:prstGeom prst="rect">
            <a:avLst/>
          </a:prstGeom>
        </p:spPr>
      </p:pic>
      <p:sp>
        <p:nvSpPr>
          <p:cNvPr id="7" name="TextBox 6"/>
          <p:cNvSpPr txBox="1"/>
          <p:nvPr/>
        </p:nvSpPr>
        <p:spPr>
          <a:xfrm>
            <a:off x="2912283" y="348734"/>
            <a:ext cx="3319435" cy="369332"/>
          </a:xfrm>
          <a:prstGeom prst="rect">
            <a:avLst/>
          </a:prstGeom>
          <a:noFill/>
        </p:spPr>
        <p:txBody>
          <a:bodyPr wrap="none" rtlCol="0">
            <a:spAutoFit/>
          </a:bodyPr>
          <a:lstStyle/>
          <a:p>
            <a:pPr algn="ctr"/>
            <a:r>
              <a:rPr lang="en-US" dirty="0" smtClean="0"/>
              <a:t>Offset Delay of an Open Standard</a:t>
            </a:r>
          </a:p>
        </p:txBody>
      </p:sp>
      <p:cxnSp>
        <p:nvCxnSpPr>
          <p:cNvPr id="9" name="Straight Connector 8"/>
          <p:cNvCxnSpPr/>
          <p:nvPr/>
        </p:nvCxnSpPr>
        <p:spPr>
          <a:xfrm>
            <a:off x="3305175" y="1452706"/>
            <a:ext cx="0" cy="1533236"/>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880993" y="1362919"/>
            <a:ext cx="0" cy="1700613"/>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3124200" y="3390900"/>
            <a:ext cx="4371975" cy="1981200"/>
            <a:chOff x="3124200" y="3124200"/>
            <a:chExt cx="4371975" cy="198120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3124200"/>
              <a:ext cx="4371975" cy="1981200"/>
            </a:xfrm>
            <a:prstGeom prst="rect">
              <a:avLst/>
            </a:prstGeom>
          </p:spPr>
        </p:pic>
        <p:sp>
          <p:nvSpPr>
            <p:cNvPr id="11" name="TextBox 10"/>
            <p:cNvSpPr txBox="1"/>
            <p:nvPr/>
          </p:nvSpPr>
          <p:spPr>
            <a:xfrm>
              <a:off x="3810000" y="4419600"/>
              <a:ext cx="1390124" cy="246221"/>
            </a:xfrm>
            <a:prstGeom prst="rect">
              <a:avLst/>
            </a:prstGeom>
            <a:solidFill>
              <a:schemeClr val="bg1"/>
            </a:solidFill>
          </p:spPr>
          <p:txBody>
            <a:bodyPr wrap="none" rtlCol="0">
              <a:spAutoFit/>
            </a:bodyPr>
            <a:lstStyle/>
            <a:p>
              <a:r>
                <a:rPr lang="en-US" sz="1000" dirty="0" smtClean="0">
                  <a:solidFill>
                    <a:srgbClr val="00B050"/>
                  </a:solidFill>
                </a:rPr>
                <a:t>Transmission line delay</a:t>
              </a:r>
              <a:endParaRPr lang="en-US" sz="1000" dirty="0">
                <a:solidFill>
                  <a:srgbClr val="00B050"/>
                </a:solidFill>
              </a:endParaRPr>
            </a:p>
          </p:txBody>
        </p:sp>
      </p:grpSp>
      <p:cxnSp>
        <p:nvCxnSpPr>
          <p:cNvPr id="12" name="Straight Arrow Connector 11"/>
          <p:cNvCxnSpPr/>
          <p:nvPr/>
        </p:nvCxnSpPr>
        <p:spPr>
          <a:xfrm flipH="1" flipV="1">
            <a:off x="3648075" y="3048000"/>
            <a:ext cx="438151" cy="1371601"/>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6012" y="2590800"/>
            <a:ext cx="4200788" cy="830997"/>
          </a:xfrm>
          <a:prstGeom prst="rect">
            <a:avLst/>
          </a:prstGeom>
          <a:solidFill>
            <a:schemeClr val="bg1"/>
          </a:solidFill>
        </p:spPr>
        <p:txBody>
          <a:bodyPr wrap="square" rtlCol="0">
            <a:spAutoFit/>
          </a:bodyPr>
          <a:lstStyle/>
          <a:p>
            <a:r>
              <a:rPr lang="en-US" sz="1200" dirty="0" smtClean="0">
                <a:solidFill>
                  <a:srgbClr val="00B050"/>
                </a:solidFill>
              </a:rPr>
              <a:t>Offset Delay is the amount of time it takes a wave to travel from the calibration reference plate (red dotted line) to the plane where the rest  is modeled as fringing capacitance (i.e. </a:t>
            </a:r>
            <a:r>
              <a:rPr lang="en-US" sz="1200" dirty="0">
                <a:solidFill>
                  <a:srgbClr val="00B050"/>
                </a:solidFill>
              </a:rPr>
              <a:t>t</a:t>
            </a:r>
            <a:r>
              <a:rPr lang="en-US" sz="1200" dirty="0" smtClean="0">
                <a:solidFill>
                  <a:srgbClr val="00B050"/>
                </a:solidFill>
              </a:rPr>
              <a:t>he plane denoted by the green dotted line).</a:t>
            </a:r>
            <a:endParaRPr lang="en-US" sz="1200" dirty="0">
              <a:solidFill>
                <a:srgbClr val="00B050"/>
              </a:solidFill>
            </a:endParaRPr>
          </a:p>
        </p:txBody>
      </p:sp>
      <p:cxnSp>
        <p:nvCxnSpPr>
          <p:cNvPr id="16" name="Straight Arrow Connector 15"/>
          <p:cNvCxnSpPr/>
          <p:nvPr/>
        </p:nvCxnSpPr>
        <p:spPr>
          <a:xfrm>
            <a:off x="3305175" y="2985942"/>
            <a:ext cx="571500" cy="4908"/>
          </a:xfrm>
          <a:prstGeom prst="straightConnector1">
            <a:avLst/>
          </a:prstGeom>
          <a:ln w="19050">
            <a:solidFill>
              <a:srgbClr val="00B05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43001" y="3148963"/>
            <a:ext cx="2209800" cy="646331"/>
          </a:xfrm>
          <a:prstGeom prst="rect">
            <a:avLst/>
          </a:prstGeom>
          <a:solidFill>
            <a:schemeClr val="bg1"/>
          </a:solidFill>
        </p:spPr>
        <p:txBody>
          <a:bodyPr wrap="square" rtlCol="0">
            <a:spAutoFit/>
          </a:bodyPr>
          <a:lstStyle/>
          <a:p>
            <a:r>
              <a:rPr lang="en-US" sz="1200" dirty="0" smtClean="0">
                <a:solidFill>
                  <a:srgbClr val="FF0000"/>
                </a:solidFill>
              </a:rPr>
              <a:t>Calibration reference plane for zero phase, zero loss, zero impedance mismatch, etc.</a:t>
            </a:r>
            <a:endParaRPr lang="en-US" sz="1200" dirty="0">
              <a:solidFill>
                <a:srgbClr val="FF0000"/>
              </a:solidFill>
            </a:endParaRPr>
          </a:p>
        </p:txBody>
      </p:sp>
      <p:cxnSp>
        <p:nvCxnSpPr>
          <p:cNvPr id="21" name="Straight Arrow Connector 20"/>
          <p:cNvCxnSpPr/>
          <p:nvPr/>
        </p:nvCxnSpPr>
        <p:spPr>
          <a:xfrm flipV="1">
            <a:off x="2933700" y="2932048"/>
            <a:ext cx="360418" cy="24930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057651" y="1905000"/>
            <a:ext cx="514349" cy="32385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514850" y="1704201"/>
            <a:ext cx="2209800" cy="276999"/>
          </a:xfrm>
          <a:prstGeom prst="rect">
            <a:avLst/>
          </a:prstGeom>
          <a:noFill/>
        </p:spPr>
        <p:txBody>
          <a:bodyPr wrap="square" rtlCol="0">
            <a:spAutoFit/>
          </a:bodyPr>
          <a:lstStyle/>
          <a:p>
            <a:r>
              <a:rPr lang="en-US" sz="1200" dirty="0" smtClean="0">
                <a:solidFill>
                  <a:srgbClr val="FF0000"/>
                </a:solidFill>
              </a:rPr>
              <a:t>Insulator</a:t>
            </a:r>
            <a:endParaRPr lang="en-US" sz="1200" dirty="0">
              <a:solidFill>
                <a:srgbClr val="FF0000"/>
              </a:solidFill>
            </a:endParaRPr>
          </a:p>
        </p:txBody>
      </p:sp>
    </p:spTree>
    <p:extLst>
      <p:ext uri="{BB962C8B-B14F-4D97-AF65-F5344CB8AC3E}">
        <p14:creationId xmlns:p14="http://schemas.microsoft.com/office/powerpoint/2010/main" val="18720231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37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3895725"/>
            <a:ext cx="2390775" cy="159067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0774" y="1524000"/>
            <a:ext cx="2200275" cy="1533525"/>
          </a:xfrm>
          <a:prstGeom prst="rect">
            <a:avLst/>
          </a:prstGeom>
        </p:spPr>
      </p:pic>
      <p:sp>
        <p:nvSpPr>
          <p:cNvPr id="8" name="TextBox 7"/>
          <p:cNvSpPr txBox="1"/>
          <p:nvPr/>
        </p:nvSpPr>
        <p:spPr>
          <a:xfrm>
            <a:off x="4638412" y="2870537"/>
            <a:ext cx="4200788" cy="1015663"/>
          </a:xfrm>
          <a:prstGeom prst="rect">
            <a:avLst/>
          </a:prstGeom>
          <a:solidFill>
            <a:schemeClr val="bg1"/>
          </a:solidFill>
        </p:spPr>
        <p:txBody>
          <a:bodyPr wrap="square" rtlCol="0">
            <a:spAutoFit/>
          </a:bodyPr>
          <a:lstStyle/>
          <a:p>
            <a:r>
              <a:rPr lang="en-US" sz="1200" dirty="0" smtClean="0">
                <a:solidFill>
                  <a:srgbClr val="00B050"/>
                </a:solidFill>
              </a:rPr>
              <a:t>The Load is modeled as a 50 ohm termination resistance, and a characteristic impedance of a transmission line, but with no offset delay (since a wave traveling from the calibration reference plane towards the load will get completely absorbed by the matched Load). </a:t>
            </a:r>
            <a:endParaRPr lang="en-US" sz="1200" dirty="0">
              <a:solidFill>
                <a:srgbClr val="00B050"/>
              </a:solidFill>
            </a:endParaRPr>
          </a:p>
        </p:txBody>
      </p:sp>
      <p:sp>
        <p:nvSpPr>
          <p:cNvPr id="9" name="TextBox 8"/>
          <p:cNvSpPr txBox="1"/>
          <p:nvPr/>
        </p:nvSpPr>
        <p:spPr>
          <a:xfrm>
            <a:off x="2849766" y="348734"/>
            <a:ext cx="3444469" cy="369332"/>
          </a:xfrm>
          <a:prstGeom prst="rect">
            <a:avLst/>
          </a:prstGeom>
          <a:noFill/>
        </p:spPr>
        <p:txBody>
          <a:bodyPr wrap="none" rtlCol="0">
            <a:spAutoFit/>
          </a:bodyPr>
          <a:lstStyle/>
          <a:p>
            <a:pPr algn="ctr"/>
            <a:r>
              <a:rPr lang="en-US" dirty="0" smtClean="0"/>
              <a:t>No Offset Delay in a Load Standard</a:t>
            </a:r>
          </a:p>
        </p:txBody>
      </p:sp>
      <p:cxnSp>
        <p:nvCxnSpPr>
          <p:cNvPr id="10" name="Straight Connector 9"/>
          <p:cNvCxnSpPr/>
          <p:nvPr/>
        </p:nvCxnSpPr>
        <p:spPr>
          <a:xfrm>
            <a:off x="3362325" y="1595581"/>
            <a:ext cx="0" cy="1533236"/>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43001" y="3148963"/>
            <a:ext cx="2209800" cy="646331"/>
          </a:xfrm>
          <a:prstGeom prst="rect">
            <a:avLst/>
          </a:prstGeom>
          <a:solidFill>
            <a:schemeClr val="bg1"/>
          </a:solidFill>
        </p:spPr>
        <p:txBody>
          <a:bodyPr wrap="square" rtlCol="0">
            <a:spAutoFit/>
          </a:bodyPr>
          <a:lstStyle/>
          <a:p>
            <a:r>
              <a:rPr lang="en-US" sz="1200" dirty="0" smtClean="0">
                <a:solidFill>
                  <a:srgbClr val="FF0000"/>
                </a:solidFill>
              </a:rPr>
              <a:t>Calibration reference plane for zero phase, zero loss, zero impedance mismatch, etc.</a:t>
            </a:r>
            <a:endParaRPr lang="en-US" sz="1200" dirty="0">
              <a:solidFill>
                <a:srgbClr val="FF0000"/>
              </a:solidFill>
            </a:endParaRPr>
          </a:p>
        </p:txBody>
      </p:sp>
      <p:cxnSp>
        <p:nvCxnSpPr>
          <p:cNvPr id="12" name="Straight Arrow Connector 11"/>
          <p:cNvCxnSpPr/>
          <p:nvPr/>
        </p:nvCxnSpPr>
        <p:spPr>
          <a:xfrm flipV="1">
            <a:off x="2933700" y="2932048"/>
            <a:ext cx="360418" cy="24930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64939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38</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49" y="1117447"/>
            <a:ext cx="5374197" cy="3526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4624577"/>
            <a:ext cx="4924425" cy="1728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2400" y="105430"/>
            <a:ext cx="8153400" cy="523220"/>
          </a:xfrm>
          <a:prstGeom prst="rect">
            <a:avLst/>
          </a:prstGeom>
          <a:noFill/>
        </p:spPr>
        <p:txBody>
          <a:bodyPr wrap="square" rtlCol="0">
            <a:spAutoFit/>
          </a:bodyPr>
          <a:lstStyle/>
          <a:p>
            <a:r>
              <a:rPr lang="en-US" sz="1400" dirty="0" smtClean="0"/>
              <a:t>Specifications on the standards in the 85033E calibration kit.  This is from the 85033E service manual on this Agilent web page: </a:t>
            </a:r>
            <a:endParaRPr lang="en-US" sz="1400" dirty="0"/>
          </a:p>
        </p:txBody>
      </p:sp>
      <p:sp>
        <p:nvSpPr>
          <p:cNvPr id="4" name="TextBox 3"/>
          <p:cNvSpPr txBox="1"/>
          <p:nvPr/>
        </p:nvSpPr>
        <p:spPr>
          <a:xfrm>
            <a:off x="1636845" y="701948"/>
            <a:ext cx="3984360" cy="276999"/>
          </a:xfrm>
          <a:prstGeom prst="rect">
            <a:avLst/>
          </a:prstGeom>
          <a:noFill/>
        </p:spPr>
        <p:txBody>
          <a:bodyPr wrap="none" rtlCol="0">
            <a:spAutoFit/>
          </a:bodyPr>
          <a:lstStyle/>
          <a:p>
            <a:r>
              <a:rPr lang="en-US" sz="1200" dirty="0"/>
              <a:t>http://cp.literature.agilent.com/litweb/pdf/85033-90028.pdf</a:t>
            </a:r>
          </a:p>
        </p:txBody>
      </p:sp>
    </p:spTree>
    <p:extLst>
      <p:ext uri="{BB962C8B-B14F-4D97-AF65-F5344CB8AC3E}">
        <p14:creationId xmlns:p14="http://schemas.microsoft.com/office/powerpoint/2010/main" val="18265353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39</a:t>
            </a:fld>
            <a:endParaRPr lang="en-US"/>
          </a:p>
        </p:txBody>
      </p:sp>
      <p:sp>
        <p:nvSpPr>
          <p:cNvPr id="4" name="TextBox 3"/>
          <p:cNvSpPr txBox="1"/>
          <p:nvPr/>
        </p:nvSpPr>
        <p:spPr>
          <a:xfrm>
            <a:off x="838200" y="914400"/>
            <a:ext cx="7569200" cy="738664"/>
          </a:xfrm>
          <a:prstGeom prst="rect">
            <a:avLst/>
          </a:prstGeom>
          <a:noFill/>
        </p:spPr>
        <p:txBody>
          <a:bodyPr wrap="square" rtlCol="0">
            <a:spAutoFit/>
          </a:bodyPr>
          <a:lstStyle/>
          <a:p>
            <a:r>
              <a:rPr lang="en-US" sz="1400" dirty="0" smtClean="0"/>
              <a:t>This is the 85052B cal kit, which Agilent sent us as a loaner for two weeks in Jan13.  This particular cal kit comes with pin-depth gages for 3.5 mm connectors:</a:t>
            </a:r>
          </a:p>
          <a:p>
            <a:r>
              <a:rPr lang="en-US" sz="1400" dirty="0" smtClean="0"/>
              <a:t>http</a:t>
            </a:r>
            <a:r>
              <a:rPr lang="en-US" sz="1400" dirty="0"/>
              <a:t>://cp.literature.agilent.com/litweb/pdf/85052-90077.pdf</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1676400"/>
            <a:ext cx="4064000" cy="23687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20" y="1676400"/>
            <a:ext cx="3192780" cy="133032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400" y="4114800"/>
            <a:ext cx="2442210" cy="2438139"/>
          </a:xfrm>
          <a:prstGeom prst="rect">
            <a:avLst/>
          </a:prstGeom>
        </p:spPr>
      </p:pic>
      <p:sp>
        <p:nvSpPr>
          <p:cNvPr id="3" name="TextBox 2"/>
          <p:cNvSpPr txBox="1"/>
          <p:nvPr/>
        </p:nvSpPr>
        <p:spPr>
          <a:xfrm>
            <a:off x="152400" y="152400"/>
            <a:ext cx="5971315" cy="307777"/>
          </a:xfrm>
          <a:prstGeom prst="rect">
            <a:avLst/>
          </a:prstGeom>
          <a:noFill/>
        </p:spPr>
        <p:txBody>
          <a:bodyPr wrap="none" rtlCol="0">
            <a:spAutoFit/>
          </a:bodyPr>
          <a:lstStyle/>
          <a:p>
            <a:r>
              <a:rPr lang="en-US" sz="1400" dirty="0" smtClean="0"/>
              <a:t>Agilent sells pin-depth gages for verifying that your 3.5 mm standards are good: </a:t>
            </a:r>
            <a:endParaRPr lang="en-US" sz="1400" dirty="0"/>
          </a:p>
        </p:txBody>
      </p:sp>
      <p:sp>
        <p:nvSpPr>
          <p:cNvPr id="9" name="TextBox 8"/>
          <p:cNvSpPr txBox="1"/>
          <p:nvPr/>
        </p:nvSpPr>
        <p:spPr>
          <a:xfrm>
            <a:off x="3401285" y="4343400"/>
            <a:ext cx="3075715" cy="738664"/>
          </a:xfrm>
          <a:prstGeom prst="rect">
            <a:avLst/>
          </a:prstGeom>
          <a:noFill/>
        </p:spPr>
        <p:txBody>
          <a:bodyPr wrap="square" rtlCol="0">
            <a:spAutoFit/>
          </a:bodyPr>
          <a:lstStyle/>
          <a:p>
            <a:r>
              <a:rPr lang="en-US" sz="1400" dirty="0" smtClean="0"/>
              <a:t>One gage measures pin depth for male 3.5 mm connectors, the other measures pin depth for 3.5 mm females.</a:t>
            </a:r>
            <a:endParaRPr lang="en-US" sz="1400" dirty="0"/>
          </a:p>
        </p:txBody>
      </p:sp>
      <p:sp>
        <p:nvSpPr>
          <p:cNvPr id="10" name="TextBox 9"/>
          <p:cNvSpPr txBox="1"/>
          <p:nvPr/>
        </p:nvSpPr>
        <p:spPr>
          <a:xfrm>
            <a:off x="3886200" y="5105400"/>
            <a:ext cx="2133600" cy="1384995"/>
          </a:xfrm>
          <a:prstGeom prst="rect">
            <a:avLst/>
          </a:prstGeom>
          <a:noFill/>
        </p:spPr>
        <p:txBody>
          <a:bodyPr wrap="square" rtlCol="0">
            <a:spAutoFit/>
          </a:bodyPr>
          <a:lstStyle/>
          <a:p>
            <a:r>
              <a:rPr lang="en-US" sz="1400" dirty="0" smtClean="0"/>
              <a:t>First, you connect a gage blocks to the gage and then you zero the gage.  Then you connect your 3.5 mm standard and see if its pin depth is within spec.</a:t>
            </a:r>
            <a:endParaRPr lang="en-US" sz="1400" dirty="0"/>
          </a:p>
        </p:txBody>
      </p:sp>
      <p:cxnSp>
        <p:nvCxnSpPr>
          <p:cNvPr id="11" name="Straight Arrow Connector 10"/>
          <p:cNvCxnSpPr/>
          <p:nvPr/>
        </p:nvCxnSpPr>
        <p:spPr>
          <a:xfrm flipH="1">
            <a:off x="1600200" y="5513560"/>
            <a:ext cx="2301844" cy="33374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241142" y="5585988"/>
            <a:ext cx="660902" cy="23539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7564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76200"/>
            <a:ext cx="8382000" cy="6740307"/>
          </a:xfrm>
          <a:prstGeom prst="rect">
            <a:avLst/>
          </a:prstGeom>
          <a:noFill/>
        </p:spPr>
        <p:txBody>
          <a:bodyPr wrap="square" rtlCol="0">
            <a:spAutoFit/>
          </a:bodyPr>
          <a:lstStyle/>
          <a:p>
            <a:r>
              <a:rPr lang="en-US" i="1" dirty="0" smtClean="0"/>
              <a:t>What is a network analyzer?</a:t>
            </a:r>
          </a:p>
          <a:p>
            <a:endParaRPr lang="en-US" i="1" dirty="0" smtClean="0"/>
          </a:p>
          <a:p>
            <a:r>
              <a:rPr lang="en-US" sz="1600" dirty="0" smtClean="0"/>
              <a:t>  ...it’s an instrument that provides a frequency-swept signal to a 2-port network and </a:t>
            </a:r>
          </a:p>
          <a:p>
            <a:r>
              <a:rPr lang="en-US" sz="1600" dirty="0"/>
              <a:t>m</a:t>
            </a:r>
            <a:r>
              <a:rPr lang="en-US" sz="1600" dirty="0" smtClean="0"/>
              <a:t>easures the resulting S-parameters (caveat:  more expensive network analyzers can measure networks which have more than 2 ports).  S-parameters imply that a 50 ohm load is built into each network analyzer’s port.  50 ohm port impedance makes high-frequency measurements viable.  Network analyzers are designed to accurately measure the </a:t>
            </a:r>
            <a:r>
              <a:rPr lang="en-US" sz="1600" i="1" dirty="0" smtClean="0"/>
              <a:t>ratios </a:t>
            </a:r>
            <a:r>
              <a:rPr lang="en-US" sz="1600" dirty="0" smtClean="0"/>
              <a:t>of the reflected signal to the incident signal and the transmitted signal to the incident signal.</a:t>
            </a:r>
            <a:endParaRPr lang="en-US" dirty="0" smtClean="0"/>
          </a:p>
          <a:p>
            <a:endParaRPr lang="en-US" dirty="0"/>
          </a:p>
          <a:p>
            <a:r>
              <a:rPr lang="en-US" i="1" dirty="0"/>
              <a:t>Why do we need to calibrate the network analyzer?  </a:t>
            </a:r>
            <a:endParaRPr lang="en-US" i="1" dirty="0" smtClean="0"/>
          </a:p>
          <a:p>
            <a:endParaRPr lang="en-US" i="1" dirty="0" smtClean="0"/>
          </a:p>
          <a:p>
            <a:r>
              <a:rPr lang="en-US" sz="1600" dirty="0" smtClean="0"/>
              <a:t>  ... </a:t>
            </a:r>
            <a:r>
              <a:rPr lang="en-US" sz="1600" dirty="0"/>
              <a:t>b</a:t>
            </a:r>
            <a:r>
              <a:rPr lang="en-US" sz="1600" dirty="0" smtClean="0"/>
              <a:t>ecause it has errors, and because we are usually adding cables to the ports on the analyzer.  We don’t want the effects of the cables to contaminate the measurements of our circuit under test.  To calibrate means to move the reference </a:t>
            </a:r>
            <a:r>
              <a:rPr lang="en-US" sz="1600" dirty="0"/>
              <a:t>plane for the measurements </a:t>
            </a:r>
            <a:r>
              <a:rPr lang="en-US" sz="1600" dirty="0" smtClean="0"/>
              <a:t>(the position of zero phase, zero loss, zero mismatch) to the tips of the cables.</a:t>
            </a:r>
            <a:endParaRPr lang="en-US" dirty="0" smtClean="0"/>
          </a:p>
          <a:p>
            <a:endParaRPr lang="en-US" dirty="0"/>
          </a:p>
          <a:p>
            <a:r>
              <a:rPr lang="en-US" i="1" dirty="0" smtClean="0"/>
              <a:t>What </a:t>
            </a:r>
            <a:r>
              <a:rPr lang="en-US" i="1" dirty="0"/>
              <a:t>is calibration</a:t>
            </a:r>
            <a:r>
              <a:rPr lang="en-US" i="1" dirty="0" smtClean="0"/>
              <a:t>?</a:t>
            </a:r>
          </a:p>
          <a:p>
            <a:endParaRPr lang="en-US" i="1" dirty="0" smtClean="0"/>
          </a:p>
          <a:p>
            <a:r>
              <a:rPr lang="en-US" sz="1600" dirty="0"/>
              <a:t> </a:t>
            </a:r>
            <a:r>
              <a:rPr lang="en-US" sz="1600" dirty="0" smtClean="0"/>
              <a:t> ... </a:t>
            </a:r>
            <a:r>
              <a:rPr lang="en-US" sz="1600" dirty="0"/>
              <a:t>i</a:t>
            </a:r>
            <a:r>
              <a:rPr lang="en-US" sz="1600" dirty="0" smtClean="0"/>
              <a:t>t’s the process of setting up the network analyzer so  it knows how to correct for its own errors and for the effects of any cables.  To do a calibration you have to use </a:t>
            </a:r>
            <a:r>
              <a:rPr lang="en-US" sz="1600" i="1" dirty="0" smtClean="0"/>
              <a:t>calibration standards</a:t>
            </a:r>
            <a:r>
              <a:rPr lang="en-US" sz="1600" dirty="0" smtClean="0"/>
              <a:t>. Calibration standards come in sets for different types of connectors.  Calibration standards are basically pre-measured precisely-known devices.  Along with those hardware calibration standards, there also has to be a software cal kit loaded into the analyzer which contains their parameters.  You calibrate by attaching the various Short, Open, Load, &amp; Thru standards to your cables and then pressing a bunch of buttons on the Calibrate menu.  When you push Done, the analyzer calculates the correction coefficients it will apply to all subsequent measurements.</a:t>
            </a:r>
            <a:endParaRPr lang="en-US" sz="1600" dirty="0"/>
          </a:p>
        </p:txBody>
      </p:sp>
      <p:sp>
        <p:nvSpPr>
          <p:cNvPr id="3" name="Slide Number Placeholder 2"/>
          <p:cNvSpPr>
            <a:spLocks noGrp="1"/>
          </p:cNvSpPr>
          <p:nvPr>
            <p:ph type="sldNum" sz="quarter" idx="12"/>
          </p:nvPr>
        </p:nvSpPr>
        <p:spPr/>
        <p:txBody>
          <a:bodyPr/>
          <a:lstStyle/>
          <a:p>
            <a:fld id="{DF6B008F-035F-4D09-96FD-285C794FDD5F}" type="slidenum">
              <a:rPr lang="en-US" smtClean="0"/>
              <a:t>4</a:t>
            </a:fld>
            <a:endParaRPr lang="en-US" dirty="0"/>
          </a:p>
        </p:txBody>
      </p:sp>
    </p:spTree>
    <p:extLst>
      <p:ext uri="{BB962C8B-B14F-4D97-AF65-F5344CB8AC3E}">
        <p14:creationId xmlns:p14="http://schemas.microsoft.com/office/powerpoint/2010/main" val="11204622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40</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946364"/>
            <a:ext cx="8058150" cy="2943225"/>
          </a:xfrm>
          <a:prstGeom prst="rect">
            <a:avLst/>
          </a:prstGeom>
        </p:spPr>
      </p:pic>
      <p:sp>
        <p:nvSpPr>
          <p:cNvPr id="5" name="Rectangle 4"/>
          <p:cNvSpPr/>
          <p:nvPr/>
        </p:nvSpPr>
        <p:spPr>
          <a:xfrm>
            <a:off x="228600" y="6352401"/>
            <a:ext cx="4572000" cy="461665"/>
          </a:xfrm>
          <a:prstGeom prst="rect">
            <a:avLst/>
          </a:prstGeom>
        </p:spPr>
        <p:txBody>
          <a:bodyPr>
            <a:spAutoFit/>
          </a:bodyPr>
          <a:lstStyle/>
          <a:p>
            <a:r>
              <a:rPr lang="en-US" sz="1200" dirty="0" smtClean="0"/>
              <a:t>Diagram from Agilent App Note 1287-1 http</a:t>
            </a:r>
            <a:r>
              <a:rPr lang="en-US" sz="1200" dirty="0"/>
              <a:t>://cp.literature.agilent.com/litweb/pdf/5989-4840EN.pdf</a:t>
            </a:r>
          </a:p>
        </p:txBody>
      </p:sp>
      <p:sp>
        <p:nvSpPr>
          <p:cNvPr id="6" name="TextBox 5"/>
          <p:cNvSpPr txBox="1"/>
          <p:nvPr/>
        </p:nvSpPr>
        <p:spPr>
          <a:xfrm>
            <a:off x="3424382" y="914400"/>
            <a:ext cx="3962400" cy="830997"/>
          </a:xfrm>
          <a:prstGeom prst="rect">
            <a:avLst/>
          </a:prstGeom>
          <a:noFill/>
        </p:spPr>
        <p:txBody>
          <a:bodyPr wrap="square" rtlCol="0">
            <a:spAutoFit/>
          </a:bodyPr>
          <a:lstStyle/>
          <a:p>
            <a:r>
              <a:rPr lang="en-US" sz="1200" dirty="0" smtClean="0">
                <a:solidFill>
                  <a:srgbClr val="FF0000"/>
                </a:solidFill>
              </a:rPr>
              <a:t>The calibration reference planes on these 3.5 mm male and female standards are here.  These planes are where the ground connection will mate to your corresponding opposite-sex test cable  connectors.</a:t>
            </a:r>
            <a:endParaRPr lang="en-US" sz="1200" dirty="0">
              <a:solidFill>
                <a:srgbClr val="FF0000"/>
              </a:solidFill>
            </a:endParaRPr>
          </a:p>
        </p:txBody>
      </p:sp>
      <p:cxnSp>
        <p:nvCxnSpPr>
          <p:cNvPr id="7" name="Straight Arrow Connector 6"/>
          <p:cNvCxnSpPr/>
          <p:nvPr/>
        </p:nvCxnSpPr>
        <p:spPr>
          <a:xfrm flipH="1" flipV="1">
            <a:off x="6824807" y="1543050"/>
            <a:ext cx="657223" cy="874669"/>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6977479" y="3226527"/>
            <a:ext cx="475978" cy="23104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2821134" y="3359593"/>
            <a:ext cx="323848" cy="24720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833832" y="2413000"/>
            <a:ext cx="304800" cy="2222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994896" y="2416629"/>
            <a:ext cx="496387" cy="9579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881957" y="3038696"/>
            <a:ext cx="0" cy="914400"/>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6924003" y="1466851"/>
            <a:ext cx="910454" cy="933449"/>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7453457" y="2400300"/>
            <a:ext cx="371475" cy="1057276"/>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2941782" y="1371601"/>
            <a:ext cx="523875" cy="857249"/>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2941782" y="2228850"/>
            <a:ext cx="177800" cy="18415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3141807" y="1555750"/>
            <a:ext cx="320675" cy="2038351"/>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4863883" y="2913707"/>
            <a:ext cx="2018923" cy="1892176"/>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184650" y="4800600"/>
            <a:ext cx="4654550" cy="1200329"/>
          </a:xfrm>
          <a:prstGeom prst="rect">
            <a:avLst/>
          </a:prstGeom>
          <a:noFill/>
        </p:spPr>
        <p:txBody>
          <a:bodyPr wrap="square" rtlCol="0">
            <a:spAutoFit/>
          </a:bodyPr>
          <a:lstStyle/>
          <a:p>
            <a:r>
              <a:rPr lang="en-US" sz="1200" dirty="0" smtClean="0">
                <a:solidFill>
                  <a:srgbClr val="00B050"/>
                </a:solidFill>
              </a:rPr>
              <a:t>This shoulder of the male 3.5 mm connector’s center pin is supposed to be within a specified tolerance distance behind the plane of the end face of the surrounding coax ring (where the red arrows are pointing).  The spec is published as a standard and it’s a tighter spec for 3.5 mm connectors than for SMA connectors, which is why 3.5 mm connectors are considered “precision” connectors for test and measurement.</a:t>
            </a:r>
            <a:endParaRPr lang="en-US" sz="1200" dirty="0">
              <a:solidFill>
                <a:srgbClr val="00B050"/>
              </a:solidFill>
            </a:endParaRPr>
          </a:p>
        </p:txBody>
      </p:sp>
      <p:cxnSp>
        <p:nvCxnSpPr>
          <p:cNvPr id="55" name="Straight Arrow Connector 54"/>
          <p:cNvCxnSpPr/>
          <p:nvPr/>
        </p:nvCxnSpPr>
        <p:spPr>
          <a:xfrm flipV="1">
            <a:off x="4954418" y="3710412"/>
            <a:ext cx="1919334" cy="1059256"/>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52400" y="152400"/>
            <a:ext cx="4881327" cy="523220"/>
          </a:xfrm>
          <a:prstGeom prst="rect">
            <a:avLst/>
          </a:prstGeom>
          <a:noFill/>
        </p:spPr>
        <p:txBody>
          <a:bodyPr wrap="square" rtlCol="0">
            <a:spAutoFit/>
          </a:bodyPr>
          <a:lstStyle/>
          <a:p>
            <a:r>
              <a:rPr lang="en-US" sz="1400" dirty="0" smtClean="0"/>
              <a:t>“Pin depth” refers to the distance the center pin is above or below the plane of the end face of the surrounding cylinder:</a:t>
            </a:r>
            <a:endParaRPr lang="en-US" sz="1400" dirty="0"/>
          </a:p>
        </p:txBody>
      </p:sp>
    </p:spTree>
    <p:extLst>
      <p:ext uri="{BB962C8B-B14F-4D97-AF65-F5344CB8AC3E}">
        <p14:creationId xmlns:p14="http://schemas.microsoft.com/office/powerpoint/2010/main" val="27375733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41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685800"/>
            <a:ext cx="5061608" cy="5245153"/>
          </a:xfrm>
          <a:prstGeom prst="rect">
            <a:avLst/>
          </a:prstGeom>
        </p:spPr>
      </p:pic>
      <p:sp>
        <p:nvSpPr>
          <p:cNvPr id="4" name="TextBox 3"/>
          <p:cNvSpPr txBox="1"/>
          <p:nvPr/>
        </p:nvSpPr>
        <p:spPr>
          <a:xfrm>
            <a:off x="152400" y="152400"/>
            <a:ext cx="4881327" cy="307777"/>
          </a:xfrm>
          <a:prstGeom prst="rect">
            <a:avLst/>
          </a:prstGeom>
          <a:noFill/>
        </p:spPr>
        <p:txBody>
          <a:bodyPr wrap="square" rtlCol="0">
            <a:spAutoFit/>
          </a:bodyPr>
          <a:lstStyle/>
          <a:p>
            <a:r>
              <a:rPr lang="en-US" sz="1400" dirty="0" smtClean="0"/>
              <a:t>Close-up of the male 3.5 mm connector:</a:t>
            </a:r>
            <a:endParaRPr lang="en-US" sz="1400" dirty="0"/>
          </a:p>
        </p:txBody>
      </p:sp>
    </p:spTree>
    <p:extLst>
      <p:ext uri="{BB962C8B-B14F-4D97-AF65-F5344CB8AC3E}">
        <p14:creationId xmlns:p14="http://schemas.microsoft.com/office/powerpoint/2010/main" val="6390357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42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762000"/>
            <a:ext cx="4511429" cy="4853305"/>
          </a:xfrm>
          <a:prstGeom prst="rect">
            <a:avLst/>
          </a:prstGeom>
        </p:spPr>
      </p:pic>
      <p:sp>
        <p:nvSpPr>
          <p:cNvPr id="4" name="TextBox 3"/>
          <p:cNvSpPr txBox="1"/>
          <p:nvPr/>
        </p:nvSpPr>
        <p:spPr>
          <a:xfrm>
            <a:off x="152400" y="152400"/>
            <a:ext cx="4881327" cy="307777"/>
          </a:xfrm>
          <a:prstGeom prst="rect">
            <a:avLst/>
          </a:prstGeom>
          <a:noFill/>
        </p:spPr>
        <p:txBody>
          <a:bodyPr wrap="square" rtlCol="0">
            <a:spAutoFit/>
          </a:bodyPr>
          <a:lstStyle/>
          <a:p>
            <a:r>
              <a:rPr lang="en-US" sz="1400" dirty="0" smtClean="0"/>
              <a:t>Close-up of the female 3.5 mm connector:</a:t>
            </a:r>
            <a:endParaRPr lang="en-US" sz="1400" dirty="0"/>
          </a:p>
        </p:txBody>
      </p:sp>
    </p:spTree>
    <p:extLst>
      <p:ext uri="{BB962C8B-B14F-4D97-AF65-F5344CB8AC3E}">
        <p14:creationId xmlns:p14="http://schemas.microsoft.com/office/powerpoint/2010/main" val="13394147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43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0" y="1190625"/>
            <a:ext cx="5715000" cy="4476750"/>
          </a:xfrm>
          <a:prstGeom prst="rect">
            <a:avLst/>
          </a:prstGeom>
        </p:spPr>
      </p:pic>
      <p:sp>
        <p:nvSpPr>
          <p:cNvPr id="4" name="TextBox 3"/>
          <p:cNvSpPr txBox="1"/>
          <p:nvPr/>
        </p:nvSpPr>
        <p:spPr>
          <a:xfrm>
            <a:off x="304800" y="152400"/>
            <a:ext cx="6833788" cy="523220"/>
          </a:xfrm>
          <a:prstGeom prst="rect">
            <a:avLst/>
          </a:prstGeom>
          <a:noFill/>
        </p:spPr>
        <p:txBody>
          <a:bodyPr wrap="square" rtlCol="0">
            <a:spAutoFit/>
          </a:bodyPr>
          <a:lstStyle/>
          <a:p>
            <a:r>
              <a:rPr lang="en-US" sz="1400" dirty="0" smtClean="0"/>
              <a:t>Agilent gives these instructions for understanding the uncertainty of measurements using one of these gages, so  that you can determine if your 3.5 mm cal standards are within spec:</a:t>
            </a:r>
            <a:endParaRPr lang="en-US" sz="1400" dirty="0"/>
          </a:p>
        </p:txBody>
      </p:sp>
    </p:spTree>
    <p:extLst>
      <p:ext uri="{BB962C8B-B14F-4D97-AF65-F5344CB8AC3E}">
        <p14:creationId xmlns:p14="http://schemas.microsoft.com/office/powerpoint/2010/main" val="13394147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44</a:t>
            </a:fld>
            <a:endParaRPr lang="en-US"/>
          </a:p>
        </p:txBody>
      </p:sp>
      <p:sp>
        <p:nvSpPr>
          <p:cNvPr id="3" name="TextBox 2"/>
          <p:cNvSpPr txBox="1"/>
          <p:nvPr/>
        </p:nvSpPr>
        <p:spPr>
          <a:xfrm>
            <a:off x="3861709" y="609600"/>
            <a:ext cx="1420582" cy="584775"/>
          </a:xfrm>
          <a:prstGeom prst="rect">
            <a:avLst/>
          </a:prstGeom>
          <a:noFill/>
        </p:spPr>
        <p:txBody>
          <a:bodyPr wrap="none" rtlCol="0">
            <a:spAutoFit/>
          </a:bodyPr>
          <a:lstStyle/>
          <a:p>
            <a:r>
              <a:rPr lang="en-US" sz="3200" dirty="0" smtClean="0"/>
              <a:t>Outline</a:t>
            </a:r>
            <a:endParaRPr lang="en-US" sz="3200" dirty="0"/>
          </a:p>
        </p:txBody>
      </p:sp>
      <p:sp>
        <p:nvSpPr>
          <p:cNvPr id="4" name="TextBox 3"/>
          <p:cNvSpPr txBox="1"/>
          <p:nvPr/>
        </p:nvSpPr>
        <p:spPr>
          <a:xfrm>
            <a:off x="1122915" y="1695450"/>
            <a:ext cx="5524333" cy="2862322"/>
          </a:xfrm>
          <a:prstGeom prst="rect">
            <a:avLst/>
          </a:prstGeom>
          <a:noFill/>
        </p:spPr>
        <p:txBody>
          <a:bodyPr wrap="none" rtlCol="0">
            <a:spAutoFit/>
          </a:bodyPr>
          <a:lstStyle/>
          <a:p>
            <a:pPr marL="285750" indent="-285750">
              <a:buFont typeface="Arial" pitchFamily="34" charset="0"/>
              <a:buChar char="•"/>
            </a:pPr>
            <a:r>
              <a:rPr lang="en-US" dirty="0" smtClean="0"/>
              <a:t>Intro</a:t>
            </a:r>
          </a:p>
          <a:p>
            <a:pPr marL="285750" indent="-285750">
              <a:buFont typeface="Arial" pitchFamily="34" charset="0"/>
              <a:buChar char="•"/>
            </a:pPr>
            <a:r>
              <a:rPr lang="en-US" dirty="0" smtClean="0"/>
              <a:t>First Look at Our Network Analyzers</a:t>
            </a:r>
          </a:p>
          <a:p>
            <a:pPr marL="285750" indent="-285750">
              <a:buFont typeface="Arial" pitchFamily="34" charset="0"/>
              <a:buChar char="•"/>
            </a:pPr>
            <a:r>
              <a:rPr lang="en-US" dirty="0" smtClean="0"/>
              <a:t>Calibration Hardware</a:t>
            </a:r>
          </a:p>
          <a:p>
            <a:pPr marL="285750" indent="-285750">
              <a:buFont typeface="Arial" pitchFamily="34" charset="0"/>
              <a:buChar char="•"/>
            </a:pPr>
            <a:r>
              <a:rPr lang="en-US" dirty="0" smtClean="0">
                <a:solidFill>
                  <a:srgbClr val="FF0000"/>
                </a:solidFill>
              </a:rPr>
              <a:t>Cables:  </a:t>
            </a:r>
            <a:r>
              <a:rPr lang="en-US" dirty="0">
                <a:solidFill>
                  <a:srgbClr val="FF0000"/>
                </a:solidFill>
              </a:rPr>
              <a:t>Pre-testing Before </a:t>
            </a:r>
            <a:r>
              <a:rPr lang="en-US" dirty="0" smtClean="0">
                <a:solidFill>
                  <a:srgbClr val="FF0000"/>
                </a:solidFill>
              </a:rPr>
              <a:t>Calibration</a:t>
            </a:r>
            <a:endParaRPr lang="en-US" dirty="0" smtClean="0"/>
          </a:p>
          <a:p>
            <a:pPr marL="285750" indent="-285750">
              <a:buFont typeface="Arial" pitchFamily="34" charset="0"/>
              <a:buChar char="•"/>
            </a:pPr>
            <a:r>
              <a:rPr lang="en-US" dirty="0" smtClean="0"/>
              <a:t>Cal Kit Software in the Network Analyzer</a:t>
            </a:r>
          </a:p>
          <a:p>
            <a:pPr marL="285750" indent="-285750">
              <a:buFont typeface="Arial" pitchFamily="34" charset="0"/>
              <a:buChar char="•"/>
            </a:pPr>
            <a:r>
              <a:rPr lang="en-US" dirty="0"/>
              <a:t>D</a:t>
            </a:r>
            <a:r>
              <a:rPr lang="en-US" dirty="0" smtClean="0"/>
              <a:t>riving the Network Analyzer</a:t>
            </a:r>
          </a:p>
          <a:p>
            <a:pPr marL="285750" indent="-285750">
              <a:buFont typeface="Arial" pitchFamily="34" charset="0"/>
              <a:buChar char="•"/>
            </a:pPr>
            <a:r>
              <a:rPr lang="en-US" dirty="0"/>
              <a:t>1</a:t>
            </a:r>
            <a:r>
              <a:rPr lang="en-US" dirty="0" smtClean="0"/>
              <a:t>-Port &amp; 2-Port Cals with 85033E Standards</a:t>
            </a:r>
          </a:p>
          <a:p>
            <a:pPr marL="285750" indent="-285750">
              <a:buFont typeface="Arial" pitchFamily="34" charset="0"/>
              <a:buChar char="•"/>
            </a:pPr>
            <a:r>
              <a:rPr lang="en-US" dirty="0" smtClean="0"/>
              <a:t>Port Extension vs. Electrical Delay</a:t>
            </a:r>
          </a:p>
          <a:p>
            <a:pPr marL="285750" indent="-285750">
              <a:buFont typeface="Arial" pitchFamily="34" charset="0"/>
              <a:buChar char="•"/>
            </a:pPr>
            <a:r>
              <a:rPr lang="en-US" dirty="0" smtClean="0"/>
              <a:t>Verifying Your Cal is Good:  Measuring Something Else</a:t>
            </a:r>
          </a:p>
          <a:p>
            <a:pPr marL="285750" indent="-285750">
              <a:buFont typeface="Arial" pitchFamily="34" charset="0"/>
              <a:buChar char="•"/>
            </a:pPr>
            <a:r>
              <a:rPr lang="en-US" dirty="0" smtClean="0"/>
              <a:t>Custom Cal Standards and User Cal Kits</a:t>
            </a:r>
          </a:p>
        </p:txBody>
      </p:sp>
    </p:spTree>
    <p:extLst>
      <p:ext uri="{BB962C8B-B14F-4D97-AF65-F5344CB8AC3E}">
        <p14:creationId xmlns:p14="http://schemas.microsoft.com/office/powerpoint/2010/main" val="32138121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45</a:t>
            </a:fld>
            <a:endParaRPr lang="en-US"/>
          </a:p>
        </p:txBody>
      </p:sp>
      <p:sp>
        <p:nvSpPr>
          <p:cNvPr id="4" name="TextBox 3"/>
          <p:cNvSpPr txBox="1"/>
          <p:nvPr/>
        </p:nvSpPr>
        <p:spPr>
          <a:xfrm>
            <a:off x="4172692" y="457200"/>
            <a:ext cx="798616" cy="369332"/>
          </a:xfrm>
          <a:prstGeom prst="rect">
            <a:avLst/>
          </a:prstGeom>
          <a:noFill/>
        </p:spPr>
        <p:txBody>
          <a:bodyPr wrap="none" rtlCol="0">
            <a:spAutoFit/>
          </a:bodyPr>
          <a:lstStyle/>
          <a:p>
            <a:pPr algn="ctr"/>
            <a:r>
              <a:rPr lang="en-US" dirty="0" smtClean="0"/>
              <a:t>Cables</a:t>
            </a:r>
          </a:p>
        </p:txBody>
      </p:sp>
      <p:sp>
        <p:nvSpPr>
          <p:cNvPr id="5" name="TextBox 4"/>
          <p:cNvSpPr txBox="1"/>
          <p:nvPr/>
        </p:nvSpPr>
        <p:spPr>
          <a:xfrm>
            <a:off x="495300" y="2304871"/>
            <a:ext cx="8153400" cy="1200329"/>
          </a:xfrm>
          <a:prstGeom prst="rect">
            <a:avLst/>
          </a:prstGeom>
          <a:noFill/>
        </p:spPr>
        <p:txBody>
          <a:bodyPr wrap="square" rtlCol="0">
            <a:spAutoFit/>
          </a:bodyPr>
          <a:lstStyle/>
          <a:p>
            <a:r>
              <a:rPr lang="en-US" dirty="0" smtClean="0"/>
              <a:t>Quote from Dunsmore book (p. 197):</a:t>
            </a:r>
          </a:p>
          <a:p>
            <a:endParaRPr lang="en-US" dirty="0"/>
          </a:p>
          <a:p>
            <a:r>
              <a:rPr lang="en-US" dirty="0" smtClean="0"/>
              <a:t>“Cables are like dogs; either they are bad, they’ve been bad or they are going to be bad, and when they’re good, they only stay good with great care.”</a:t>
            </a:r>
            <a:endParaRPr lang="en-US" dirty="0"/>
          </a:p>
        </p:txBody>
      </p:sp>
    </p:spTree>
    <p:extLst>
      <p:ext uri="{BB962C8B-B14F-4D97-AF65-F5344CB8AC3E}">
        <p14:creationId xmlns:p14="http://schemas.microsoft.com/office/powerpoint/2010/main" val="16812932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46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600200"/>
            <a:ext cx="7467600" cy="3674059"/>
          </a:xfrm>
          <a:prstGeom prst="rect">
            <a:avLst/>
          </a:prstGeom>
        </p:spPr>
      </p:pic>
      <p:sp>
        <p:nvSpPr>
          <p:cNvPr id="4" name="TextBox 3"/>
          <p:cNvSpPr txBox="1"/>
          <p:nvPr/>
        </p:nvSpPr>
        <p:spPr>
          <a:xfrm>
            <a:off x="533401" y="457200"/>
            <a:ext cx="8153400" cy="646331"/>
          </a:xfrm>
          <a:prstGeom prst="rect">
            <a:avLst/>
          </a:prstGeom>
          <a:noFill/>
        </p:spPr>
        <p:txBody>
          <a:bodyPr wrap="square" rtlCol="0">
            <a:spAutoFit/>
          </a:bodyPr>
          <a:lstStyle/>
          <a:p>
            <a:r>
              <a:rPr lang="en-US" sz="1200" dirty="0" smtClean="0"/>
              <a:t>Here’s a cable that measures okay (-1.5 mils).  I bought these from L-com for $18, but some test cables that are guaranteed to meet these pin-depth specs, and additionally spec’d to have very low VSWR – can go for $150 - $400.</a:t>
            </a:r>
          </a:p>
          <a:p>
            <a:endParaRPr lang="en-US" sz="1200" dirty="0"/>
          </a:p>
        </p:txBody>
      </p:sp>
    </p:spTree>
    <p:extLst>
      <p:ext uri="{BB962C8B-B14F-4D97-AF65-F5344CB8AC3E}">
        <p14:creationId xmlns:p14="http://schemas.microsoft.com/office/powerpoint/2010/main" val="10483199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47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249" y="1346095"/>
            <a:ext cx="6083951" cy="4292705"/>
          </a:xfrm>
          <a:prstGeom prst="rect">
            <a:avLst/>
          </a:prstGeom>
        </p:spPr>
      </p:pic>
      <p:sp>
        <p:nvSpPr>
          <p:cNvPr id="4" name="TextBox 3"/>
          <p:cNvSpPr txBox="1"/>
          <p:nvPr/>
        </p:nvSpPr>
        <p:spPr>
          <a:xfrm>
            <a:off x="152400" y="228600"/>
            <a:ext cx="8569397" cy="738664"/>
          </a:xfrm>
          <a:prstGeom prst="rect">
            <a:avLst/>
          </a:prstGeom>
          <a:noFill/>
        </p:spPr>
        <p:txBody>
          <a:bodyPr wrap="none" rtlCol="0">
            <a:spAutoFit/>
          </a:bodyPr>
          <a:lstStyle/>
          <a:p>
            <a:r>
              <a:rPr lang="en-US" sz="1400" dirty="0" smtClean="0"/>
              <a:t>Agilent tech support says that you need a separate gage kit to measure SMA connectors.  They recommended</a:t>
            </a:r>
          </a:p>
          <a:p>
            <a:r>
              <a:rPr lang="en-US" sz="1400" dirty="0" smtClean="0"/>
              <a:t>Maury Microwave (maurymw.com).  This is the A027A kit which has 4 gages so that you can measure the depth not</a:t>
            </a:r>
          </a:p>
          <a:p>
            <a:r>
              <a:rPr lang="en-US" sz="1400" dirty="0"/>
              <a:t>o</a:t>
            </a:r>
            <a:r>
              <a:rPr lang="en-US" sz="1400" dirty="0" smtClean="0"/>
              <a:t>nly of the male and female pins, but also the depth of the dielectric.</a:t>
            </a:r>
            <a:endParaRPr lang="en-US" sz="1400" dirty="0"/>
          </a:p>
        </p:txBody>
      </p:sp>
    </p:spTree>
    <p:extLst>
      <p:ext uri="{BB962C8B-B14F-4D97-AF65-F5344CB8AC3E}">
        <p14:creationId xmlns:p14="http://schemas.microsoft.com/office/powerpoint/2010/main" val="6973000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5094" y="0"/>
            <a:ext cx="5838906" cy="6858000"/>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48</a:t>
            </a:fld>
            <a:endParaRPr lang="en-US"/>
          </a:p>
        </p:txBody>
      </p:sp>
      <p:sp>
        <p:nvSpPr>
          <p:cNvPr id="4" name="TextBox 3"/>
          <p:cNvSpPr txBox="1"/>
          <p:nvPr/>
        </p:nvSpPr>
        <p:spPr>
          <a:xfrm>
            <a:off x="152400" y="929819"/>
            <a:ext cx="3581400" cy="4524315"/>
          </a:xfrm>
          <a:prstGeom prst="rect">
            <a:avLst/>
          </a:prstGeom>
          <a:noFill/>
        </p:spPr>
        <p:txBody>
          <a:bodyPr wrap="square" rtlCol="0">
            <a:spAutoFit/>
          </a:bodyPr>
          <a:lstStyle/>
          <a:p>
            <a:r>
              <a:rPr lang="en-US" sz="1200" dirty="0" smtClean="0"/>
              <a:t>SMA connectors have much looser specifications than 3.5 mm connectors.</a:t>
            </a:r>
          </a:p>
          <a:p>
            <a:endParaRPr lang="en-US" sz="1200" dirty="0"/>
          </a:p>
          <a:p>
            <a:r>
              <a:rPr lang="en-US" sz="1200" dirty="0" smtClean="0"/>
              <a:t>This set of drawings is from MIL-STD 348A which is</a:t>
            </a:r>
          </a:p>
          <a:p>
            <a:r>
              <a:rPr lang="en-US" sz="1200" dirty="0"/>
              <a:t>t</a:t>
            </a:r>
            <a:r>
              <a:rPr lang="en-US" sz="1200" dirty="0" smtClean="0"/>
              <a:t>he standard for SMA connectors.  The tolerance spec</a:t>
            </a:r>
          </a:p>
          <a:p>
            <a:r>
              <a:rPr lang="en-US" sz="1200" dirty="0"/>
              <a:t>f</a:t>
            </a:r>
            <a:r>
              <a:rPr lang="en-US" sz="1200" dirty="0" smtClean="0"/>
              <a:t>or the pin depth is +0.000”, -0.010”.  This means the shoulder can’t stick out at all and it can only be inset less than 10 mils.  The gages in the 85052B kit only read to +-0.005” (+- 5 mils).  </a:t>
            </a:r>
          </a:p>
          <a:p>
            <a:endParaRPr lang="en-US" sz="1200" dirty="0"/>
          </a:p>
          <a:p>
            <a:r>
              <a:rPr lang="en-US" sz="1200" dirty="0" smtClean="0"/>
              <a:t>I bought some Emmerson cables which are so far negative, they don’t even read on the scale of the 85052B gage (but they could be within spec).  </a:t>
            </a:r>
          </a:p>
          <a:p>
            <a:endParaRPr lang="en-US" sz="1200" dirty="0"/>
          </a:p>
          <a:p>
            <a:r>
              <a:rPr lang="en-US" sz="1200" dirty="0" smtClean="0"/>
              <a:t>Also, all SMA connectors have a dielectric which the 3.5 mm connectors don’t, and so there is a spec in this SMA standard for the tolerance on the distance the dielectric face can be with respect to the reference plane (+0.000”).  Actually, you’re supposed to buy special gages for SMA connectors (Maury Microwave sells such gages).</a:t>
            </a:r>
          </a:p>
          <a:p>
            <a:endParaRPr lang="en-US" sz="1200" dirty="0"/>
          </a:p>
          <a:p>
            <a:r>
              <a:rPr lang="en-US" sz="1200" dirty="0" smtClean="0"/>
              <a:t>Note that the rubber gasket is actually part of the MIL-STD 348A SMA connector spec.</a:t>
            </a:r>
          </a:p>
        </p:txBody>
      </p:sp>
      <p:cxnSp>
        <p:nvCxnSpPr>
          <p:cNvPr id="6" name="Straight Arrow Connector 5"/>
          <p:cNvCxnSpPr/>
          <p:nvPr/>
        </p:nvCxnSpPr>
        <p:spPr>
          <a:xfrm flipH="1">
            <a:off x="3810002" y="2716040"/>
            <a:ext cx="128255" cy="193216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3548958" y="1874068"/>
            <a:ext cx="389299" cy="841972"/>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684760" y="3232087"/>
            <a:ext cx="923454" cy="688064"/>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3431263" y="3920151"/>
            <a:ext cx="253497" cy="54320"/>
          </a:xfrm>
          <a:prstGeom prst="straightConnector1">
            <a:avLst/>
          </a:prstGeom>
          <a:ln w="190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09600" y="6307306"/>
            <a:ext cx="3657600" cy="461665"/>
          </a:xfrm>
          <a:prstGeom prst="rect">
            <a:avLst/>
          </a:prstGeom>
          <a:noFill/>
        </p:spPr>
        <p:txBody>
          <a:bodyPr wrap="square" rtlCol="0">
            <a:spAutoFit/>
          </a:bodyPr>
          <a:lstStyle/>
          <a:p>
            <a:r>
              <a:rPr lang="en-US" sz="1200" dirty="0" smtClean="0"/>
              <a:t>MIL-STD 348A </a:t>
            </a:r>
          </a:p>
          <a:p>
            <a:r>
              <a:rPr lang="en-US" sz="1200" dirty="0" smtClean="0"/>
              <a:t>(Google it.  I found this copy at carlsonmfg.com)</a:t>
            </a:r>
            <a:endParaRPr lang="en-US" sz="1200" dirty="0"/>
          </a:p>
        </p:txBody>
      </p:sp>
      <p:sp>
        <p:nvSpPr>
          <p:cNvPr id="3" name="TextBox 2"/>
          <p:cNvSpPr txBox="1"/>
          <p:nvPr/>
        </p:nvSpPr>
        <p:spPr>
          <a:xfrm>
            <a:off x="34711" y="-1501"/>
            <a:ext cx="2919197" cy="369332"/>
          </a:xfrm>
          <a:prstGeom prst="rect">
            <a:avLst/>
          </a:prstGeom>
          <a:noFill/>
        </p:spPr>
        <p:txBody>
          <a:bodyPr wrap="none" rtlCol="0">
            <a:spAutoFit/>
          </a:bodyPr>
          <a:lstStyle/>
          <a:p>
            <a:r>
              <a:rPr lang="en-US" dirty="0" smtClean="0"/>
              <a:t>SMA connector specification:</a:t>
            </a:r>
            <a:endParaRPr lang="en-US" dirty="0"/>
          </a:p>
        </p:txBody>
      </p:sp>
    </p:spTree>
    <p:extLst>
      <p:ext uri="{BB962C8B-B14F-4D97-AF65-F5344CB8AC3E}">
        <p14:creationId xmlns:p14="http://schemas.microsoft.com/office/powerpoint/2010/main" val="38543328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49</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219200"/>
            <a:ext cx="5622036" cy="4378533"/>
          </a:xfrm>
          <a:prstGeom prst="rect">
            <a:avLst/>
          </a:prstGeom>
        </p:spPr>
      </p:pic>
      <p:sp>
        <p:nvSpPr>
          <p:cNvPr id="4" name="TextBox 3"/>
          <p:cNvSpPr txBox="1"/>
          <p:nvPr/>
        </p:nvSpPr>
        <p:spPr>
          <a:xfrm>
            <a:off x="609600" y="381000"/>
            <a:ext cx="5887446" cy="307777"/>
          </a:xfrm>
          <a:prstGeom prst="rect">
            <a:avLst/>
          </a:prstGeom>
          <a:noFill/>
        </p:spPr>
        <p:txBody>
          <a:bodyPr wrap="none" rtlCol="0">
            <a:spAutoFit/>
          </a:bodyPr>
          <a:lstStyle/>
          <a:p>
            <a:r>
              <a:rPr lang="en-US" sz="1400" dirty="0" smtClean="0"/>
              <a:t>This is a close-up view of an SMA connector that’s more or less made correctly:</a:t>
            </a:r>
            <a:endParaRPr lang="en-US" sz="1400" dirty="0"/>
          </a:p>
        </p:txBody>
      </p:sp>
    </p:spTree>
    <p:extLst>
      <p:ext uri="{BB962C8B-B14F-4D97-AF65-F5344CB8AC3E}">
        <p14:creationId xmlns:p14="http://schemas.microsoft.com/office/powerpoint/2010/main" val="32629938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5</a:t>
            </a:fld>
            <a:endParaRPr lang="en-US"/>
          </a:p>
        </p:txBody>
      </p:sp>
      <p:sp>
        <p:nvSpPr>
          <p:cNvPr id="3" name="TextBox 2"/>
          <p:cNvSpPr txBox="1"/>
          <p:nvPr/>
        </p:nvSpPr>
        <p:spPr>
          <a:xfrm>
            <a:off x="647700" y="685800"/>
            <a:ext cx="7848600" cy="5355312"/>
          </a:xfrm>
          <a:prstGeom prst="rect">
            <a:avLst/>
          </a:prstGeom>
          <a:noFill/>
        </p:spPr>
        <p:txBody>
          <a:bodyPr wrap="square" rtlCol="0">
            <a:spAutoFit/>
          </a:bodyPr>
          <a:lstStyle/>
          <a:p>
            <a:r>
              <a:rPr lang="en-US" dirty="0" smtClean="0"/>
              <a:t>Lingo:  “calibration”  vs. “error correction”</a:t>
            </a:r>
          </a:p>
          <a:p>
            <a:endParaRPr lang="en-US" dirty="0"/>
          </a:p>
          <a:p>
            <a:r>
              <a:rPr lang="en-US" dirty="0" smtClean="0"/>
              <a:t>With network analyzers, when we use the term calibration, we’re not talking about the type of calibration where you send the test equipment back to the factory once a year to get it tweaked up to its initial factory-new performance.</a:t>
            </a:r>
          </a:p>
          <a:p>
            <a:endParaRPr lang="en-US" dirty="0"/>
          </a:p>
          <a:p>
            <a:r>
              <a:rPr lang="en-US" dirty="0" smtClean="0"/>
              <a:t>For network analyzers, we’re talking about the type of calibration that is done as you use the equipment with your specific test cables in any given session.  You’ll take a bunch of measurements of calibration standards that you’ll attach to the ends of your test cables, in order to acquire the necessary correction coefficients that will subsequently get applied to your measurements</a:t>
            </a:r>
            <a:r>
              <a:rPr lang="en-US" dirty="0"/>
              <a:t> </a:t>
            </a:r>
            <a:r>
              <a:rPr lang="en-US" dirty="0" smtClean="0"/>
              <a:t>of your device under test. </a:t>
            </a:r>
          </a:p>
          <a:p>
            <a:endParaRPr lang="en-US" dirty="0"/>
          </a:p>
          <a:p>
            <a:r>
              <a:rPr lang="en-US" dirty="0" smtClean="0"/>
              <a:t>If you change the sweep settings, or put on different cables, you need to redo your calibration.  This process is more accurately termed “error correction acquisition”, but the verbal shorthand of “calibration” is what we often use.</a:t>
            </a:r>
          </a:p>
          <a:p>
            <a:endParaRPr lang="en-US" dirty="0"/>
          </a:p>
          <a:p>
            <a:r>
              <a:rPr lang="en-US" dirty="0" smtClean="0"/>
              <a:t>There is a basic factory cal that comes up whenever you hit the Preset hard key, but you still need to do your error-correction cal at the beginning of every session.</a:t>
            </a:r>
            <a:endParaRPr lang="en-US" dirty="0"/>
          </a:p>
        </p:txBody>
      </p:sp>
    </p:spTree>
    <p:extLst>
      <p:ext uri="{BB962C8B-B14F-4D97-AF65-F5344CB8AC3E}">
        <p14:creationId xmlns:p14="http://schemas.microsoft.com/office/powerpoint/2010/main" val="37922069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50</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833" y="3452650"/>
            <a:ext cx="3904567" cy="304346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234950"/>
            <a:ext cx="4368800" cy="3139295"/>
          </a:xfrm>
          <a:prstGeom prst="rect">
            <a:avLst/>
          </a:prstGeom>
        </p:spPr>
      </p:pic>
      <p:sp>
        <p:nvSpPr>
          <p:cNvPr id="5" name="TextBox 4"/>
          <p:cNvSpPr txBox="1"/>
          <p:nvPr/>
        </p:nvSpPr>
        <p:spPr>
          <a:xfrm>
            <a:off x="152400" y="152400"/>
            <a:ext cx="4191000" cy="2031325"/>
          </a:xfrm>
          <a:prstGeom prst="rect">
            <a:avLst/>
          </a:prstGeom>
          <a:noFill/>
        </p:spPr>
        <p:txBody>
          <a:bodyPr wrap="square" rtlCol="0">
            <a:spAutoFit/>
          </a:bodyPr>
          <a:lstStyle/>
          <a:p>
            <a:r>
              <a:rPr lang="en-US" sz="1400" dirty="0" smtClean="0"/>
              <a:t>Here are some close-up views of really bad SMA cables.  These were hand-made in a Cory research lab.  There’s a learning curve to crimping such cables and assemblying them correctly.  </a:t>
            </a:r>
          </a:p>
          <a:p>
            <a:endParaRPr lang="en-US" sz="1400" dirty="0"/>
          </a:p>
          <a:p>
            <a:r>
              <a:rPr lang="en-US" sz="1400" dirty="0" smtClean="0"/>
              <a:t>Notice how far out the shoulder of each center pin protrudes from the end face of the surrounding cylinder.</a:t>
            </a:r>
          </a:p>
          <a:p>
            <a:endParaRPr lang="en-US" sz="1400" dirty="0"/>
          </a:p>
        </p:txBody>
      </p:sp>
      <p:cxnSp>
        <p:nvCxnSpPr>
          <p:cNvPr id="6" name="Straight Arrow Connector 5"/>
          <p:cNvCxnSpPr/>
          <p:nvPr/>
        </p:nvCxnSpPr>
        <p:spPr>
          <a:xfrm flipV="1">
            <a:off x="4264182" y="1828801"/>
            <a:ext cx="2209046" cy="11769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584356" y="3313568"/>
            <a:ext cx="217284" cy="122221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623303" y="3581400"/>
            <a:ext cx="4191000" cy="2893100"/>
          </a:xfrm>
          <a:prstGeom prst="rect">
            <a:avLst/>
          </a:prstGeom>
          <a:noFill/>
        </p:spPr>
        <p:txBody>
          <a:bodyPr wrap="square" rtlCol="0">
            <a:spAutoFit/>
          </a:bodyPr>
          <a:lstStyle/>
          <a:p>
            <a:r>
              <a:rPr lang="en-US" sz="1400" dirty="0" smtClean="0"/>
              <a:t>Throw these cables away.  If you screw cal standards into one of these, or attach one to the test port of a network analyzer, and then torque them tight, you’ll ruin the mating connector.  The mating connector’s female center receptor will get squashed and won’t be the proper length to make a uniform transmission line.</a:t>
            </a:r>
          </a:p>
          <a:p>
            <a:endParaRPr lang="en-US" sz="1400" dirty="0"/>
          </a:p>
          <a:p>
            <a:r>
              <a:rPr lang="en-US" sz="1400" dirty="0" smtClean="0"/>
              <a:t>That means you’ll get reflections, or worse, flaky intermittent problems that are hard to debug.</a:t>
            </a:r>
          </a:p>
          <a:p>
            <a:endParaRPr lang="en-US" sz="1400" dirty="0"/>
          </a:p>
          <a:p>
            <a:r>
              <a:rPr lang="en-US" sz="1400" dirty="0" smtClean="0"/>
              <a:t>Always inspect a connector or cable under a stereo microscopre before you attach anything to it.</a:t>
            </a:r>
          </a:p>
          <a:p>
            <a:endParaRPr lang="en-US" sz="1400" dirty="0"/>
          </a:p>
        </p:txBody>
      </p:sp>
    </p:spTree>
    <p:extLst>
      <p:ext uri="{BB962C8B-B14F-4D97-AF65-F5344CB8AC3E}">
        <p14:creationId xmlns:p14="http://schemas.microsoft.com/office/powerpoint/2010/main" val="39735402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6115" y="801986"/>
            <a:ext cx="5509285" cy="4131964"/>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51</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716780"/>
            <a:ext cx="5029200" cy="1760220"/>
          </a:xfrm>
          <a:prstGeom prst="rect">
            <a:avLst/>
          </a:prstGeom>
        </p:spPr>
      </p:pic>
      <p:sp>
        <p:nvSpPr>
          <p:cNvPr id="5" name="TextBox 4"/>
          <p:cNvSpPr txBox="1"/>
          <p:nvPr/>
        </p:nvSpPr>
        <p:spPr>
          <a:xfrm>
            <a:off x="76200" y="801986"/>
            <a:ext cx="3276600" cy="1600438"/>
          </a:xfrm>
          <a:prstGeom prst="rect">
            <a:avLst/>
          </a:prstGeom>
          <a:noFill/>
        </p:spPr>
        <p:txBody>
          <a:bodyPr wrap="square" rtlCol="0">
            <a:spAutoFit/>
          </a:bodyPr>
          <a:lstStyle/>
          <a:p>
            <a:r>
              <a:rPr lang="en-US" sz="1400" dirty="0" smtClean="0"/>
              <a:t>Good test cables can range from $150 to $400 each.  They’re expensive because the dielectric has been melted/flattened so that it doesn’t stick out beyond the mating plane, and because they usually have armor with many layers of jacketing near the ends so they can’t get kinked.</a:t>
            </a:r>
            <a:endParaRPr lang="en-US" sz="1400" dirty="0"/>
          </a:p>
        </p:txBody>
      </p:sp>
      <p:sp>
        <p:nvSpPr>
          <p:cNvPr id="6" name="TextBox 5"/>
          <p:cNvSpPr txBox="1"/>
          <p:nvPr/>
        </p:nvSpPr>
        <p:spPr>
          <a:xfrm>
            <a:off x="1295400" y="4191000"/>
            <a:ext cx="761747" cy="369332"/>
          </a:xfrm>
          <a:prstGeom prst="rect">
            <a:avLst/>
          </a:prstGeom>
          <a:noFill/>
        </p:spPr>
        <p:txBody>
          <a:bodyPr wrap="none" rtlCol="0">
            <a:spAutoFit/>
          </a:bodyPr>
          <a:lstStyle/>
          <a:p>
            <a:r>
              <a:rPr lang="en-US" dirty="0" smtClean="0"/>
              <a:t>armor</a:t>
            </a:r>
            <a:endParaRPr lang="en-US" dirty="0"/>
          </a:p>
        </p:txBody>
      </p:sp>
      <p:cxnSp>
        <p:nvCxnSpPr>
          <p:cNvPr id="8" name="Straight Arrow Connector 7"/>
          <p:cNvCxnSpPr/>
          <p:nvPr/>
        </p:nvCxnSpPr>
        <p:spPr>
          <a:xfrm>
            <a:off x="1828800" y="4495800"/>
            <a:ext cx="533400" cy="9906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172200" y="5117068"/>
            <a:ext cx="2327240" cy="523220"/>
          </a:xfrm>
          <a:prstGeom prst="rect">
            <a:avLst/>
          </a:prstGeom>
          <a:noFill/>
        </p:spPr>
        <p:txBody>
          <a:bodyPr wrap="none" rtlCol="0">
            <a:spAutoFit/>
          </a:bodyPr>
          <a:lstStyle/>
          <a:p>
            <a:r>
              <a:rPr lang="en-US" sz="1400" dirty="0" smtClean="0"/>
              <a:t>Multiple layers of heat-shrink</a:t>
            </a:r>
          </a:p>
          <a:p>
            <a:r>
              <a:rPr lang="en-US" sz="1400" dirty="0"/>
              <a:t>j</a:t>
            </a:r>
            <a:r>
              <a:rPr lang="en-US" sz="1400" dirty="0" smtClean="0"/>
              <a:t>acketing over the armor.</a:t>
            </a:r>
            <a:endParaRPr lang="en-US" sz="1400" dirty="0"/>
          </a:p>
        </p:txBody>
      </p:sp>
      <p:cxnSp>
        <p:nvCxnSpPr>
          <p:cNvPr id="10" name="Straight Arrow Connector 9"/>
          <p:cNvCxnSpPr/>
          <p:nvPr/>
        </p:nvCxnSpPr>
        <p:spPr>
          <a:xfrm flipH="1" flipV="1">
            <a:off x="7739894" y="1609750"/>
            <a:ext cx="227156" cy="345113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7391208" y="3110827"/>
            <a:ext cx="458146" cy="195006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3809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52</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7323" y="381000"/>
            <a:ext cx="3910680" cy="40386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0"/>
            <a:ext cx="4593923" cy="4466122"/>
          </a:xfrm>
          <a:prstGeom prst="rect">
            <a:avLst/>
          </a:prstGeom>
        </p:spPr>
      </p:pic>
      <p:sp>
        <p:nvSpPr>
          <p:cNvPr id="5" name="TextBox 4"/>
          <p:cNvSpPr txBox="1"/>
          <p:nvPr/>
        </p:nvSpPr>
        <p:spPr>
          <a:xfrm>
            <a:off x="332715" y="227111"/>
            <a:ext cx="4620285" cy="1600438"/>
          </a:xfrm>
          <a:prstGeom prst="rect">
            <a:avLst/>
          </a:prstGeom>
          <a:noFill/>
        </p:spPr>
        <p:txBody>
          <a:bodyPr wrap="square" rtlCol="0">
            <a:spAutoFit/>
          </a:bodyPr>
          <a:lstStyle/>
          <a:p>
            <a:r>
              <a:rPr lang="en-US" sz="1400" dirty="0" smtClean="0"/>
              <a:t>These San-Tron SMA connectors appear to be of high quality.</a:t>
            </a:r>
          </a:p>
          <a:p>
            <a:r>
              <a:rPr lang="en-US" sz="1400" dirty="0" smtClean="0"/>
              <a:t>The center pin’s shoulder is even with the surrounding gold cylinder’s end face (and the pin-depth gage reads -0.0015” (1.5 mils, quite good)).  The dielectric is recessed below the mating plane and looks to be machined, as it has machining</a:t>
            </a:r>
          </a:p>
          <a:p>
            <a:r>
              <a:rPr lang="en-US" sz="1400" dirty="0"/>
              <a:t>m</a:t>
            </a:r>
            <a:r>
              <a:rPr lang="en-US" sz="1400" dirty="0" smtClean="0"/>
              <a:t>arks coaxial with the center pin and surrounding gold cylinder.</a:t>
            </a:r>
          </a:p>
        </p:txBody>
      </p:sp>
    </p:spTree>
    <p:extLst>
      <p:ext uri="{BB962C8B-B14F-4D97-AF65-F5344CB8AC3E}">
        <p14:creationId xmlns:p14="http://schemas.microsoft.com/office/powerpoint/2010/main" val="19848171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53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752600"/>
            <a:ext cx="3522453" cy="2667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4000" y="1828800"/>
            <a:ext cx="4855200" cy="4404360"/>
          </a:xfrm>
          <a:prstGeom prst="rect">
            <a:avLst/>
          </a:prstGeom>
        </p:spPr>
      </p:pic>
      <p:sp>
        <p:nvSpPr>
          <p:cNvPr id="5" name="TextBox 4"/>
          <p:cNvSpPr txBox="1"/>
          <p:nvPr/>
        </p:nvSpPr>
        <p:spPr>
          <a:xfrm>
            <a:off x="266700" y="152400"/>
            <a:ext cx="8610600" cy="1384995"/>
          </a:xfrm>
          <a:prstGeom prst="rect">
            <a:avLst/>
          </a:prstGeom>
          <a:noFill/>
        </p:spPr>
        <p:txBody>
          <a:bodyPr wrap="square" rtlCol="0">
            <a:spAutoFit/>
          </a:bodyPr>
          <a:lstStyle/>
          <a:p>
            <a:r>
              <a:rPr lang="en-US" sz="1400" dirty="0" smtClean="0"/>
              <a:t>If your SMA cables are out of spec (the male pin protrudes in the positive direction), then if you connect your SMA cable to a female 3.5 mm calibration standard, you can ruin the standard.  Calibration standards are very expensive, so always check your SMA cables (visually under a microscope and with a pin-depth gage) before attaching to a calibration standard. </a:t>
            </a:r>
          </a:p>
          <a:p>
            <a:endParaRPr lang="en-US" sz="1400" dirty="0"/>
          </a:p>
          <a:p>
            <a:r>
              <a:rPr lang="en-US" sz="1400" dirty="0" smtClean="0"/>
              <a:t>Here’s a female calibration standard that’s been destroyed:</a:t>
            </a:r>
            <a:endParaRPr lang="en-US" sz="1400" dirty="0"/>
          </a:p>
        </p:txBody>
      </p:sp>
      <p:sp>
        <p:nvSpPr>
          <p:cNvPr id="6" name="TextBox 5"/>
          <p:cNvSpPr txBox="1"/>
          <p:nvPr/>
        </p:nvSpPr>
        <p:spPr>
          <a:xfrm>
            <a:off x="6002685" y="2778323"/>
            <a:ext cx="817829" cy="307777"/>
          </a:xfrm>
          <a:prstGeom prst="rect">
            <a:avLst/>
          </a:prstGeom>
          <a:solidFill>
            <a:schemeClr val="bg1"/>
          </a:solidFill>
        </p:spPr>
        <p:txBody>
          <a:bodyPr wrap="square" rtlCol="0">
            <a:spAutoFit/>
          </a:bodyPr>
          <a:lstStyle/>
          <a:p>
            <a:pPr algn="ctr"/>
            <a:r>
              <a:rPr lang="en-US" sz="1400" dirty="0" smtClean="0"/>
              <a:t>Close up</a:t>
            </a:r>
          </a:p>
        </p:txBody>
      </p:sp>
      <p:sp>
        <p:nvSpPr>
          <p:cNvPr id="7" name="TextBox 6"/>
          <p:cNvSpPr txBox="1"/>
          <p:nvPr/>
        </p:nvSpPr>
        <p:spPr>
          <a:xfrm>
            <a:off x="310081" y="4407906"/>
            <a:ext cx="3423719" cy="1384995"/>
          </a:xfrm>
          <a:prstGeom prst="rect">
            <a:avLst/>
          </a:prstGeom>
          <a:solidFill>
            <a:schemeClr val="bg1"/>
          </a:solidFill>
        </p:spPr>
        <p:txBody>
          <a:bodyPr wrap="square" rtlCol="0">
            <a:spAutoFit/>
          </a:bodyPr>
          <a:lstStyle/>
          <a:p>
            <a:r>
              <a:rPr lang="en-US" sz="1200" dirty="0" smtClean="0"/>
              <a:t>3.5 mm female calibration standards use what are called precision connections for the center receptacle. There are fingers which expand, in order to accept the male pin, but they’re inside a solid cylinder which doesn’t expand.  Consequently, the geometry of the electric and magnetic fields to propagate along the air dielectric stays uniform. </a:t>
            </a:r>
          </a:p>
        </p:txBody>
      </p:sp>
      <p:cxnSp>
        <p:nvCxnSpPr>
          <p:cNvPr id="8" name="Straight Arrow Connector 7"/>
          <p:cNvCxnSpPr/>
          <p:nvPr/>
        </p:nvCxnSpPr>
        <p:spPr>
          <a:xfrm flipV="1">
            <a:off x="1303699" y="3168714"/>
            <a:ext cx="298764" cy="12403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33400" y="5943600"/>
            <a:ext cx="3423719" cy="830997"/>
          </a:xfrm>
          <a:prstGeom prst="rect">
            <a:avLst/>
          </a:prstGeom>
          <a:solidFill>
            <a:schemeClr val="bg1"/>
          </a:solidFill>
        </p:spPr>
        <p:txBody>
          <a:bodyPr wrap="square" rtlCol="0">
            <a:spAutoFit/>
          </a:bodyPr>
          <a:lstStyle/>
          <a:p>
            <a:r>
              <a:rPr lang="en-US" sz="1200" dirty="0" smtClean="0"/>
              <a:t>This finger has been broken because a male pin’s shoulder which protruded too far hit it and when the two were torqued together it squished the finger down into the hole.</a:t>
            </a:r>
          </a:p>
        </p:txBody>
      </p:sp>
      <p:cxnSp>
        <p:nvCxnSpPr>
          <p:cNvPr id="11" name="Straight Arrow Connector 10"/>
          <p:cNvCxnSpPr/>
          <p:nvPr/>
        </p:nvCxnSpPr>
        <p:spPr>
          <a:xfrm flipV="1">
            <a:off x="3784349" y="4114800"/>
            <a:ext cx="2218336" cy="205966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699739" y="6276201"/>
            <a:ext cx="3423719" cy="276999"/>
          </a:xfrm>
          <a:prstGeom prst="rect">
            <a:avLst/>
          </a:prstGeom>
          <a:solidFill>
            <a:schemeClr val="bg1"/>
          </a:solidFill>
        </p:spPr>
        <p:txBody>
          <a:bodyPr wrap="square" rtlCol="0">
            <a:spAutoFit/>
          </a:bodyPr>
          <a:lstStyle/>
          <a:p>
            <a:r>
              <a:rPr lang="en-US" sz="1200" dirty="0" smtClean="0"/>
              <a:t>The finger is folder over and smushed down in here.</a:t>
            </a:r>
          </a:p>
        </p:txBody>
      </p:sp>
      <p:cxnSp>
        <p:nvCxnSpPr>
          <p:cNvPr id="12" name="Straight Arrow Connector 11"/>
          <p:cNvCxnSpPr/>
          <p:nvPr/>
        </p:nvCxnSpPr>
        <p:spPr>
          <a:xfrm flipV="1">
            <a:off x="5975287" y="3962400"/>
            <a:ext cx="735076" cy="230259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8392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54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140206"/>
            <a:ext cx="3502121" cy="17335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2006981"/>
            <a:ext cx="3663321" cy="35778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521" y="4572000"/>
            <a:ext cx="3810000" cy="2025650"/>
          </a:xfrm>
          <a:prstGeom prst="rect">
            <a:avLst/>
          </a:prstGeom>
        </p:spPr>
      </p:pic>
      <p:sp>
        <p:nvSpPr>
          <p:cNvPr id="6" name="TextBox 5"/>
          <p:cNvSpPr txBox="1"/>
          <p:nvPr/>
        </p:nvSpPr>
        <p:spPr>
          <a:xfrm>
            <a:off x="152400" y="76200"/>
            <a:ext cx="7520328" cy="369332"/>
          </a:xfrm>
          <a:prstGeom prst="rect">
            <a:avLst/>
          </a:prstGeom>
          <a:noFill/>
        </p:spPr>
        <p:txBody>
          <a:bodyPr wrap="none" rtlCol="0">
            <a:spAutoFit/>
          </a:bodyPr>
          <a:lstStyle/>
          <a:p>
            <a:r>
              <a:rPr lang="en-US" dirty="0" smtClean="0"/>
              <a:t>Pre-testing:  Checking Your Cables’ Phase Stability Before Starting a Calibration</a:t>
            </a:r>
            <a:endParaRPr lang="en-US" dirty="0"/>
          </a:p>
        </p:txBody>
      </p:sp>
      <p:sp>
        <p:nvSpPr>
          <p:cNvPr id="7" name="TextBox 6"/>
          <p:cNvSpPr txBox="1"/>
          <p:nvPr/>
        </p:nvSpPr>
        <p:spPr>
          <a:xfrm>
            <a:off x="304800" y="777492"/>
            <a:ext cx="4227632" cy="307777"/>
          </a:xfrm>
          <a:prstGeom prst="rect">
            <a:avLst/>
          </a:prstGeom>
          <a:noFill/>
        </p:spPr>
        <p:txBody>
          <a:bodyPr wrap="none" rtlCol="0">
            <a:spAutoFit/>
          </a:bodyPr>
          <a:lstStyle/>
          <a:p>
            <a:r>
              <a:rPr lang="en-US" sz="1400" dirty="0" smtClean="0"/>
              <a:t>Hit the Preset button.  Select OK.  Displays LogMag S11.</a:t>
            </a:r>
            <a:endParaRPr lang="en-US" sz="1400" dirty="0"/>
          </a:p>
        </p:txBody>
      </p:sp>
      <p:sp>
        <p:nvSpPr>
          <p:cNvPr id="8" name="TextBox 7"/>
          <p:cNvSpPr txBox="1"/>
          <p:nvPr/>
        </p:nvSpPr>
        <p:spPr>
          <a:xfrm>
            <a:off x="4879066" y="1066800"/>
            <a:ext cx="4038600" cy="954107"/>
          </a:xfrm>
          <a:prstGeom prst="rect">
            <a:avLst/>
          </a:prstGeom>
          <a:noFill/>
        </p:spPr>
        <p:txBody>
          <a:bodyPr wrap="square" rtlCol="0">
            <a:spAutoFit/>
          </a:bodyPr>
          <a:lstStyle/>
          <a:p>
            <a:r>
              <a:rPr lang="en-US" sz="1400" dirty="0" smtClean="0"/>
              <a:t>Hook up a cable between Ports 1 &amp; S.  Why does LogMag S11 look like this?  Because there are always slight impedance mismatches at connections, so we see reflections and re-reflections, albeit 30 dB down.</a:t>
            </a:r>
            <a:endParaRPr lang="en-US" sz="1400" dirty="0"/>
          </a:p>
        </p:txBody>
      </p:sp>
      <p:sp>
        <p:nvSpPr>
          <p:cNvPr id="9" name="TextBox 8"/>
          <p:cNvSpPr txBox="1"/>
          <p:nvPr/>
        </p:nvSpPr>
        <p:spPr>
          <a:xfrm>
            <a:off x="510326" y="3829560"/>
            <a:ext cx="4038600" cy="738664"/>
          </a:xfrm>
          <a:prstGeom prst="rect">
            <a:avLst/>
          </a:prstGeom>
          <a:noFill/>
        </p:spPr>
        <p:txBody>
          <a:bodyPr wrap="square" rtlCol="0">
            <a:spAutoFit/>
          </a:bodyPr>
          <a:lstStyle/>
          <a:p>
            <a:r>
              <a:rPr lang="en-US" sz="1400" dirty="0" smtClean="0"/>
              <a:t>Hit the Meas key, and choose S21.  LogMag S21 looks like this (close to 0 dB) as almost all the signal from Port 1 makes its way to Port 2:</a:t>
            </a:r>
            <a:endParaRPr lang="en-US" sz="1400" dirty="0"/>
          </a:p>
        </p:txBody>
      </p:sp>
    </p:spTree>
    <p:extLst>
      <p:ext uri="{BB962C8B-B14F-4D97-AF65-F5344CB8AC3E}">
        <p14:creationId xmlns:p14="http://schemas.microsoft.com/office/powerpoint/2010/main" val="332279348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55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914400"/>
            <a:ext cx="5926667" cy="32004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3200" y="2209800"/>
            <a:ext cx="722051" cy="34290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00" y="2218582"/>
            <a:ext cx="662233" cy="128473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9200" y="4419600"/>
            <a:ext cx="3378200" cy="2219960"/>
          </a:xfrm>
          <a:prstGeom prst="rect">
            <a:avLst/>
          </a:prstGeom>
        </p:spPr>
      </p:pic>
      <p:sp>
        <p:nvSpPr>
          <p:cNvPr id="7" name="TextBox 6"/>
          <p:cNvSpPr txBox="1"/>
          <p:nvPr/>
        </p:nvSpPr>
        <p:spPr>
          <a:xfrm>
            <a:off x="304799" y="175736"/>
            <a:ext cx="5926667" cy="738664"/>
          </a:xfrm>
          <a:prstGeom prst="rect">
            <a:avLst/>
          </a:prstGeom>
          <a:noFill/>
        </p:spPr>
        <p:txBody>
          <a:bodyPr wrap="square" rtlCol="0">
            <a:spAutoFit/>
          </a:bodyPr>
          <a:lstStyle/>
          <a:p>
            <a:r>
              <a:rPr lang="en-US" sz="1400" dirty="0" smtClean="0"/>
              <a:t>To test our cables, we want to look at the Phase of S21.  Hit the Format key and choose phase.  The sweep here is up to 4.5 GHz, so phase wraps around about 14 times at that frequency for this particular length of cable.</a:t>
            </a:r>
            <a:endParaRPr lang="en-US" sz="1400" dirty="0"/>
          </a:p>
        </p:txBody>
      </p:sp>
      <p:sp>
        <p:nvSpPr>
          <p:cNvPr id="8" name="TextBox 7"/>
          <p:cNvSpPr txBox="1"/>
          <p:nvPr/>
        </p:nvSpPr>
        <p:spPr>
          <a:xfrm>
            <a:off x="6477000" y="838200"/>
            <a:ext cx="2590800" cy="1107996"/>
          </a:xfrm>
          <a:prstGeom prst="rect">
            <a:avLst/>
          </a:prstGeom>
          <a:noFill/>
        </p:spPr>
        <p:txBody>
          <a:bodyPr wrap="square" rtlCol="0">
            <a:spAutoFit/>
          </a:bodyPr>
          <a:lstStyle/>
          <a:p>
            <a:r>
              <a:rPr lang="en-US" sz="1200" dirty="0" smtClean="0"/>
              <a:t>Hit the Display hard key.  Choose:</a:t>
            </a:r>
          </a:p>
          <a:p>
            <a:r>
              <a:rPr lang="en-US" sz="1200" dirty="0" smtClean="0"/>
              <a:t>Data-&gt;Memory </a:t>
            </a:r>
          </a:p>
          <a:p>
            <a:endParaRPr lang="en-US" sz="1200" dirty="0"/>
          </a:p>
          <a:p>
            <a:r>
              <a:rPr lang="en-US" sz="1200" dirty="0"/>
              <a:t>U</a:t>
            </a:r>
            <a:r>
              <a:rPr lang="en-US" sz="1200" dirty="0" smtClean="0"/>
              <a:t>nder Dat Math, choose:</a:t>
            </a:r>
          </a:p>
          <a:p>
            <a:r>
              <a:rPr lang="en-US" sz="1200" dirty="0" smtClean="0"/>
              <a:t>Data/Memory</a:t>
            </a:r>
            <a:r>
              <a:rPr lang="en-US" dirty="0" smtClean="0"/>
              <a:t> </a:t>
            </a:r>
            <a:endParaRPr lang="en-US" dirty="0"/>
          </a:p>
        </p:txBody>
      </p:sp>
      <p:sp>
        <p:nvSpPr>
          <p:cNvPr id="9" name="Oval 8"/>
          <p:cNvSpPr/>
          <p:nvPr/>
        </p:nvSpPr>
        <p:spPr>
          <a:xfrm>
            <a:off x="6330941" y="3503314"/>
            <a:ext cx="1166567" cy="5765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620000" y="2590800"/>
            <a:ext cx="662233" cy="2701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200" y="4886082"/>
            <a:ext cx="2356864" cy="461665"/>
          </a:xfrm>
          <a:prstGeom prst="rect">
            <a:avLst/>
          </a:prstGeom>
          <a:noFill/>
        </p:spPr>
        <p:txBody>
          <a:bodyPr wrap="none" rtlCol="0">
            <a:spAutoFit/>
          </a:bodyPr>
          <a:lstStyle/>
          <a:p>
            <a:r>
              <a:rPr lang="en-US" sz="1200" dirty="0" smtClean="0"/>
              <a:t>That will make the Phase S21 trace</a:t>
            </a:r>
          </a:p>
          <a:p>
            <a:r>
              <a:rPr lang="en-US" sz="1200" dirty="0"/>
              <a:t>b</a:t>
            </a:r>
            <a:r>
              <a:rPr lang="en-US" sz="1200" dirty="0" smtClean="0"/>
              <a:t>ecome zeroed: </a:t>
            </a:r>
            <a:endParaRPr lang="en-US" sz="1200" dirty="0"/>
          </a:p>
        </p:txBody>
      </p:sp>
    </p:spTree>
    <p:extLst>
      <p:ext uri="{BB962C8B-B14F-4D97-AF65-F5344CB8AC3E}">
        <p14:creationId xmlns:p14="http://schemas.microsoft.com/office/powerpoint/2010/main" val="14749017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56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914400"/>
            <a:ext cx="5173060" cy="3429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8871" y="3429000"/>
            <a:ext cx="4008626" cy="2819400"/>
          </a:xfrm>
          <a:prstGeom prst="rect">
            <a:avLst/>
          </a:prstGeom>
        </p:spPr>
      </p:pic>
      <p:sp>
        <p:nvSpPr>
          <p:cNvPr id="5" name="TextBox 4"/>
          <p:cNvSpPr txBox="1"/>
          <p:nvPr/>
        </p:nvSpPr>
        <p:spPr>
          <a:xfrm>
            <a:off x="381000" y="533400"/>
            <a:ext cx="5011565" cy="307777"/>
          </a:xfrm>
          <a:prstGeom prst="rect">
            <a:avLst/>
          </a:prstGeom>
          <a:noFill/>
        </p:spPr>
        <p:txBody>
          <a:bodyPr wrap="none" rtlCol="0">
            <a:spAutoFit/>
          </a:bodyPr>
          <a:lstStyle/>
          <a:p>
            <a:r>
              <a:rPr lang="en-US" sz="1400" dirty="0" smtClean="0"/>
              <a:t>Zoom in.  Hit the Scale hard key.  Set the scale to 1 degree/division:</a:t>
            </a:r>
            <a:endParaRPr lang="en-US" sz="1400" dirty="0"/>
          </a:p>
        </p:txBody>
      </p:sp>
      <p:sp>
        <p:nvSpPr>
          <p:cNvPr id="6" name="TextBox 5"/>
          <p:cNvSpPr txBox="1"/>
          <p:nvPr/>
        </p:nvSpPr>
        <p:spPr>
          <a:xfrm>
            <a:off x="5638800" y="2683277"/>
            <a:ext cx="3372851" cy="523220"/>
          </a:xfrm>
          <a:prstGeom prst="rect">
            <a:avLst/>
          </a:prstGeom>
          <a:noFill/>
        </p:spPr>
        <p:txBody>
          <a:bodyPr wrap="square" rtlCol="0">
            <a:spAutoFit/>
          </a:bodyPr>
          <a:lstStyle/>
          <a:p>
            <a:r>
              <a:rPr lang="en-US" sz="1400" dirty="0" smtClean="0"/>
              <a:t>Now wiggle and bend the cable.  The phase changes as you bend or stretch the cable.</a:t>
            </a:r>
            <a:endParaRPr lang="en-US" sz="1400" dirty="0"/>
          </a:p>
        </p:txBody>
      </p:sp>
    </p:spTree>
    <p:extLst>
      <p:ext uri="{BB962C8B-B14F-4D97-AF65-F5344CB8AC3E}">
        <p14:creationId xmlns:p14="http://schemas.microsoft.com/office/powerpoint/2010/main" val="14749017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57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69" y="1693926"/>
            <a:ext cx="3686231" cy="313944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3505200"/>
            <a:ext cx="4800600" cy="2656332"/>
          </a:xfrm>
          <a:prstGeom prst="rect">
            <a:avLst/>
          </a:prstGeom>
        </p:spPr>
      </p:pic>
      <p:sp>
        <p:nvSpPr>
          <p:cNvPr id="5" name="TextBox 4"/>
          <p:cNvSpPr txBox="1"/>
          <p:nvPr/>
        </p:nvSpPr>
        <p:spPr>
          <a:xfrm>
            <a:off x="48492" y="533400"/>
            <a:ext cx="8943108" cy="1015663"/>
          </a:xfrm>
          <a:prstGeom prst="rect">
            <a:avLst/>
          </a:prstGeom>
          <a:noFill/>
        </p:spPr>
        <p:txBody>
          <a:bodyPr wrap="square" rtlCol="0">
            <a:spAutoFit/>
          </a:bodyPr>
          <a:lstStyle/>
          <a:p>
            <a:r>
              <a:rPr lang="en-US" sz="1200" dirty="0" smtClean="0"/>
              <a:t>Now stop touching the cable.  Wait for the trace to settle.  Now the phase goes a bit negative by the time the sweep reaches 4.5 GHz.  Check how far off the phase is from zero at your frequency of interest.  </a:t>
            </a:r>
          </a:p>
          <a:p>
            <a:endParaRPr lang="en-US" sz="1200" dirty="0"/>
          </a:p>
          <a:p>
            <a:r>
              <a:rPr lang="en-US" sz="1200" dirty="0" smtClean="0"/>
              <a:t>Once you calibrate, and start moving the cables all around, this different bit of phase each time you change calibration standards and move the cables around during a calibration procedure, is going to get incorporated into the calibration’s error-correction coefficients.</a:t>
            </a:r>
            <a:endParaRPr lang="en-US" sz="1200" dirty="0"/>
          </a:p>
        </p:txBody>
      </p:sp>
      <p:sp>
        <p:nvSpPr>
          <p:cNvPr id="6" name="TextBox 5"/>
          <p:cNvSpPr txBox="1"/>
          <p:nvPr/>
        </p:nvSpPr>
        <p:spPr>
          <a:xfrm>
            <a:off x="4114800" y="2817166"/>
            <a:ext cx="4648200" cy="646331"/>
          </a:xfrm>
          <a:prstGeom prst="rect">
            <a:avLst/>
          </a:prstGeom>
          <a:noFill/>
        </p:spPr>
        <p:txBody>
          <a:bodyPr wrap="square" rtlCol="0">
            <a:spAutoFit/>
          </a:bodyPr>
          <a:lstStyle/>
          <a:p>
            <a:r>
              <a:rPr lang="en-US" sz="1200" dirty="0" smtClean="0"/>
              <a:t>Try it again.  Wiggle the cable around some more, then take your hands away and see where it settles.  This time we see a bit of positive phase at the upper frequencies.</a:t>
            </a:r>
            <a:endParaRPr lang="en-US" sz="1200" dirty="0"/>
          </a:p>
        </p:txBody>
      </p:sp>
      <p:sp>
        <p:nvSpPr>
          <p:cNvPr id="7" name="TextBox 6"/>
          <p:cNvSpPr txBox="1"/>
          <p:nvPr/>
        </p:nvSpPr>
        <p:spPr>
          <a:xfrm>
            <a:off x="130696" y="5410200"/>
            <a:ext cx="3984104" cy="461665"/>
          </a:xfrm>
          <a:prstGeom prst="rect">
            <a:avLst/>
          </a:prstGeom>
          <a:noFill/>
        </p:spPr>
        <p:txBody>
          <a:bodyPr wrap="square" rtlCol="0">
            <a:spAutoFit/>
          </a:bodyPr>
          <a:lstStyle/>
          <a:p>
            <a:r>
              <a:rPr lang="en-US" sz="1200" dirty="0" smtClean="0"/>
              <a:t>Expensive cables are usually expensive because they have</a:t>
            </a:r>
          </a:p>
          <a:p>
            <a:r>
              <a:rPr lang="en-US" sz="1200" dirty="0"/>
              <a:t>g</a:t>
            </a:r>
            <a:r>
              <a:rPr lang="en-US" sz="1200" dirty="0" smtClean="0"/>
              <a:t>ood phase stability.</a:t>
            </a:r>
            <a:endParaRPr lang="en-US" sz="1200" dirty="0"/>
          </a:p>
        </p:txBody>
      </p:sp>
    </p:spTree>
    <p:extLst>
      <p:ext uri="{BB962C8B-B14F-4D97-AF65-F5344CB8AC3E}">
        <p14:creationId xmlns:p14="http://schemas.microsoft.com/office/powerpoint/2010/main" val="147490178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58</a:t>
            </a:fld>
            <a:endParaRPr lang="en-US"/>
          </a:p>
        </p:txBody>
      </p:sp>
      <p:sp>
        <p:nvSpPr>
          <p:cNvPr id="3" name="TextBox 2"/>
          <p:cNvSpPr txBox="1"/>
          <p:nvPr/>
        </p:nvSpPr>
        <p:spPr>
          <a:xfrm>
            <a:off x="457200" y="457200"/>
            <a:ext cx="8229600" cy="553998"/>
          </a:xfrm>
          <a:prstGeom prst="rect">
            <a:avLst/>
          </a:prstGeom>
          <a:noFill/>
        </p:spPr>
        <p:txBody>
          <a:bodyPr wrap="square" rtlCol="0">
            <a:spAutoFit/>
          </a:bodyPr>
          <a:lstStyle/>
          <a:p>
            <a:pPr algn="ctr"/>
            <a:r>
              <a:rPr lang="en-US" b="1" dirty="0" smtClean="0"/>
              <a:t>Dunsmore Advice on Pre-Testing Cables</a:t>
            </a:r>
            <a:r>
              <a:rPr lang="en-US" sz="1600" b="1" dirty="0" smtClean="0"/>
              <a:t> </a:t>
            </a:r>
          </a:p>
          <a:p>
            <a:pPr algn="ctr"/>
            <a:r>
              <a:rPr lang="en-US" sz="1200" dirty="0" smtClean="0"/>
              <a:t>(from the Agilent web forum)</a:t>
            </a:r>
            <a:endParaRPr lang="en-US" sz="1200" dirty="0"/>
          </a:p>
        </p:txBody>
      </p:sp>
      <p:sp>
        <p:nvSpPr>
          <p:cNvPr id="4" name="TextBox 3"/>
          <p:cNvSpPr txBox="1"/>
          <p:nvPr/>
        </p:nvSpPr>
        <p:spPr>
          <a:xfrm>
            <a:off x="457200" y="2133600"/>
            <a:ext cx="8229600" cy="1384995"/>
          </a:xfrm>
          <a:prstGeom prst="rect">
            <a:avLst/>
          </a:prstGeom>
          <a:noFill/>
        </p:spPr>
        <p:txBody>
          <a:bodyPr wrap="square" rtlCol="0">
            <a:spAutoFit/>
          </a:bodyPr>
          <a:lstStyle/>
          <a:p>
            <a:r>
              <a:rPr lang="en-US" sz="1400" dirty="0" smtClean="0"/>
              <a:t>“To </a:t>
            </a:r>
            <a:r>
              <a:rPr lang="en-US" sz="1400" dirty="0"/>
              <a:t>test the cable: </a:t>
            </a:r>
            <a:r>
              <a:rPr lang="en-US" sz="1400" dirty="0" smtClean="0"/>
              <a:t> Place </a:t>
            </a:r>
            <a:r>
              <a:rPr lang="en-US" sz="1400" dirty="0"/>
              <a:t>the cable on one port of the VNA, </a:t>
            </a:r>
            <a:r>
              <a:rPr lang="en-US" sz="1400" dirty="0" smtClean="0"/>
              <a:t>attach </a:t>
            </a:r>
            <a:r>
              <a:rPr lang="en-US" sz="1400" dirty="0"/>
              <a:t>a </a:t>
            </a:r>
            <a:r>
              <a:rPr lang="en-US" sz="1400" dirty="0" smtClean="0"/>
              <a:t>Short </a:t>
            </a:r>
            <a:r>
              <a:rPr lang="en-US" sz="1400" dirty="0"/>
              <a:t>or </a:t>
            </a:r>
            <a:r>
              <a:rPr lang="en-US" sz="1400" dirty="0" smtClean="0"/>
              <a:t>Open standard from </a:t>
            </a:r>
            <a:r>
              <a:rPr lang="en-US" sz="1400" dirty="0"/>
              <a:t>a calkit on the other end. </a:t>
            </a:r>
            <a:r>
              <a:rPr lang="en-US" sz="1400" dirty="0" smtClean="0"/>
              <a:t> Don't </a:t>
            </a:r>
            <a:r>
              <a:rPr lang="en-US" sz="1400" dirty="0"/>
              <a:t>cal. </a:t>
            </a:r>
            <a:r>
              <a:rPr lang="en-US" sz="1400" dirty="0" smtClean="0"/>
              <a:t>J ust </a:t>
            </a:r>
            <a:r>
              <a:rPr lang="en-US" sz="1400" dirty="0"/>
              <a:t>do </a:t>
            </a:r>
            <a:r>
              <a:rPr lang="en-US" sz="1400" dirty="0" smtClean="0"/>
              <a:t>Data-&gt;Mem </a:t>
            </a:r>
            <a:r>
              <a:rPr lang="en-US" sz="1400" dirty="0"/>
              <a:t>and </a:t>
            </a:r>
            <a:r>
              <a:rPr lang="en-US" sz="1400" dirty="0" smtClean="0"/>
              <a:t>Data-Mem </a:t>
            </a:r>
            <a:r>
              <a:rPr lang="en-US" sz="1400" dirty="0"/>
              <a:t>(that's right, </a:t>
            </a:r>
            <a:r>
              <a:rPr lang="en-US" sz="1400" dirty="0" smtClean="0"/>
              <a:t>Data -Minus- </a:t>
            </a:r>
            <a:r>
              <a:rPr lang="en-US" sz="1400" dirty="0"/>
              <a:t>M</a:t>
            </a:r>
            <a:r>
              <a:rPr lang="en-US" sz="1400" dirty="0" smtClean="0"/>
              <a:t>emory</a:t>
            </a:r>
            <a:r>
              <a:rPr lang="en-US" sz="1400" dirty="0"/>
              <a:t>). </a:t>
            </a:r>
            <a:r>
              <a:rPr lang="en-US" sz="1400" dirty="0" smtClean="0"/>
              <a:t> Look </a:t>
            </a:r>
            <a:r>
              <a:rPr lang="en-US" sz="1400" dirty="0"/>
              <a:t>at the result in dB. </a:t>
            </a:r>
            <a:r>
              <a:rPr lang="en-US" sz="1400" dirty="0" smtClean="0"/>
              <a:t> Immediately </a:t>
            </a:r>
            <a:r>
              <a:rPr lang="en-US" sz="1400" dirty="0"/>
              <a:t>after </a:t>
            </a:r>
            <a:r>
              <a:rPr lang="en-US" sz="1400" dirty="0" smtClean="0"/>
              <a:t>that, </a:t>
            </a:r>
            <a:r>
              <a:rPr lang="en-US" sz="1400" dirty="0"/>
              <a:t>the trace should show -70 or -80 dB return loss. </a:t>
            </a:r>
            <a:r>
              <a:rPr lang="en-US" sz="1400" dirty="0" smtClean="0"/>
              <a:t> Now </a:t>
            </a:r>
            <a:r>
              <a:rPr lang="en-US" sz="1400" dirty="0"/>
              <a:t>flex the cable back and forth and up and down. </a:t>
            </a:r>
            <a:r>
              <a:rPr lang="en-US" sz="1400" dirty="0" smtClean="0"/>
              <a:t> The </a:t>
            </a:r>
            <a:r>
              <a:rPr lang="en-US" sz="1400" dirty="0"/>
              <a:t>trace for a "GOOD" cable should be -50 </a:t>
            </a:r>
            <a:r>
              <a:rPr lang="en-US" sz="1400" dirty="0" smtClean="0"/>
              <a:t>dB.  </a:t>
            </a:r>
            <a:r>
              <a:rPr lang="en-US" sz="1400" dirty="0"/>
              <a:t>I</a:t>
            </a:r>
            <a:r>
              <a:rPr lang="en-US" sz="1400" dirty="0" smtClean="0"/>
              <a:t>f </a:t>
            </a:r>
            <a:r>
              <a:rPr lang="en-US" sz="1400" dirty="0"/>
              <a:t>the highest spot on the trace is above -30 dB it is a "BAD" </a:t>
            </a:r>
            <a:r>
              <a:rPr lang="en-US" sz="1400" dirty="0" smtClean="0"/>
              <a:t>cable.  Take </a:t>
            </a:r>
            <a:r>
              <a:rPr lang="en-US" sz="1400" dirty="0"/>
              <a:t>a wire cutter and immediately cut the cable in 20. </a:t>
            </a:r>
            <a:r>
              <a:rPr lang="en-US" sz="1400" dirty="0" smtClean="0"/>
              <a:t> For </a:t>
            </a:r>
            <a:r>
              <a:rPr lang="en-US" sz="1400" dirty="0"/>
              <a:t>me, I would not use a cable that is worse than -40 dB</a:t>
            </a:r>
            <a:r>
              <a:rPr lang="en-US" sz="1400" dirty="0" smtClean="0"/>
              <a:t>.”</a:t>
            </a:r>
            <a:endParaRPr lang="en-US" sz="1400" dirty="0"/>
          </a:p>
        </p:txBody>
      </p:sp>
      <p:sp>
        <p:nvSpPr>
          <p:cNvPr id="5" name="TextBox 4"/>
          <p:cNvSpPr txBox="1"/>
          <p:nvPr/>
        </p:nvSpPr>
        <p:spPr>
          <a:xfrm>
            <a:off x="5486400" y="5867400"/>
            <a:ext cx="2942087" cy="276999"/>
          </a:xfrm>
          <a:prstGeom prst="rect">
            <a:avLst/>
          </a:prstGeom>
          <a:noFill/>
        </p:spPr>
        <p:txBody>
          <a:bodyPr wrap="none" rtlCol="0">
            <a:spAutoFit/>
          </a:bodyPr>
          <a:lstStyle/>
          <a:p>
            <a:r>
              <a:rPr lang="en-US" sz="1200" dirty="0" smtClean="0"/>
              <a:t>Let’s do this test on a few cables in our lab...</a:t>
            </a:r>
            <a:endParaRPr lang="en-US" sz="1200" dirty="0"/>
          </a:p>
        </p:txBody>
      </p:sp>
    </p:spTree>
    <p:extLst>
      <p:ext uri="{BB962C8B-B14F-4D97-AF65-F5344CB8AC3E}">
        <p14:creationId xmlns:p14="http://schemas.microsoft.com/office/powerpoint/2010/main" val="43714640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59</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199" y="762000"/>
            <a:ext cx="2717549" cy="547133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2982" y="762000"/>
            <a:ext cx="2736618" cy="5491480"/>
          </a:xfrm>
          <a:prstGeom prst="rect">
            <a:avLst/>
          </a:prstGeom>
        </p:spPr>
      </p:pic>
      <p:sp>
        <p:nvSpPr>
          <p:cNvPr id="5" name="TextBox 4"/>
          <p:cNvSpPr txBox="1"/>
          <p:nvPr/>
        </p:nvSpPr>
        <p:spPr>
          <a:xfrm>
            <a:off x="381000" y="5410200"/>
            <a:ext cx="1103892" cy="276999"/>
          </a:xfrm>
          <a:prstGeom prst="rect">
            <a:avLst/>
          </a:prstGeom>
          <a:noFill/>
        </p:spPr>
        <p:txBody>
          <a:bodyPr wrap="none" rtlCol="0">
            <a:spAutoFit/>
          </a:bodyPr>
          <a:lstStyle/>
          <a:p>
            <a:r>
              <a:rPr lang="en-US" sz="1200" dirty="0" smtClean="0"/>
              <a:t>Short standard</a:t>
            </a:r>
            <a:endParaRPr lang="en-US" sz="1200" dirty="0"/>
          </a:p>
        </p:txBody>
      </p:sp>
      <p:cxnSp>
        <p:nvCxnSpPr>
          <p:cNvPr id="7" name="Straight Arrow Connector 6"/>
          <p:cNvCxnSpPr/>
          <p:nvPr/>
        </p:nvCxnSpPr>
        <p:spPr>
          <a:xfrm flipV="1">
            <a:off x="1600200" y="5257800"/>
            <a:ext cx="1066800" cy="29089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200" y="990600"/>
            <a:ext cx="1981200" cy="646331"/>
          </a:xfrm>
          <a:prstGeom prst="rect">
            <a:avLst/>
          </a:prstGeom>
          <a:noFill/>
        </p:spPr>
        <p:txBody>
          <a:bodyPr wrap="square" rtlCol="0">
            <a:spAutoFit/>
          </a:bodyPr>
          <a:lstStyle/>
          <a:p>
            <a:r>
              <a:rPr lang="en-US" sz="1200" dirty="0" smtClean="0"/>
              <a:t>LogMag S11</a:t>
            </a:r>
          </a:p>
          <a:p>
            <a:r>
              <a:rPr lang="en-US" sz="1200" dirty="0" smtClean="0"/>
              <a:t>(ref set to -50 dB, </a:t>
            </a:r>
          </a:p>
          <a:p>
            <a:r>
              <a:rPr lang="en-US" sz="1200" dirty="0" smtClean="0"/>
              <a:t>scale set to 10 dB/division)</a:t>
            </a:r>
            <a:endParaRPr lang="en-US" sz="1200" dirty="0"/>
          </a:p>
        </p:txBody>
      </p:sp>
      <p:sp>
        <p:nvSpPr>
          <p:cNvPr id="9" name="TextBox 8"/>
          <p:cNvSpPr txBox="1"/>
          <p:nvPr/>
        </p:nvSpPr>
        <p:spPr>
          <a:xfrm>
            <a:off x="76200" y="1789331"/>
            <a:ext cx="1951898" cy="646331"/>
          </a:xfrm>
          <a:prstGeom prst="rect">
            <a:avLst/>
          </a:prstGeom>
          <a:noFill/>
        </p:spPr>
        <p:txBody>
          <a:bodyPr wrap="square" rtlCol="0">
            <a:spAutoFit/>
          </a:bodyPr>
          <a:lstStyle/>
          <a:p>
            <a:r>
              <a:rPr lang="en-US" sz="1200" dirty="0" smtClean="0"/>
              <a:t>Phase S11 </a:t>
            </a:r>
          </a:p>
          <a:p>
            <a:r>
              <a:rPr lang="en-US" sz="1200" dirty="0" smtClean="0"/>
              <a:t>(ref set to 0 dB, </a:t>
            </a:r>
          </a:p>
          <a:p>
            <a:r>
              <a:rPr lang="en-US" sz="1200" dirty="0" smtClean="0"/>
              <a:t>scale set to 1 deg/division)</a:t>
            </a:r>
            <a:endParaRPr lang="en-US" sz="1200" dirty="0"/>
          </a:p>
        </p:txBody>
      </p:sp>
      <p:cxnSp>
        <p:nvCxnSpPr>
          <p:cNvPr id="10" name="Straight Arrow Connector 9"/>
          <p:cNvCxnSpPr/>
          <p:nvPr/>
        </p:nvCxnSpPr>
        <p:spPr>
          <a:xfrm>
            <a:off x="1321806" y="1330859"/>
            <a:ext cx="953631" cy="2979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195057" y="1880479"/>
            <a:ext cx="1080380" cy="2199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981198" y="115669"/>
            <a:ext cx="2717549" cy="646331"/>
          </a:xfrm>
          <a:prstGeom prst="rect">
            <a:avLst/>
          </a:prstGeom>
          <a:noFill/>
        </p:spPr>
        <p:txBody>
          <a:bodyPr wrap="square" rtlCol="0">
            <a:spAutoFit/>
          </a:bodyPr>
          <a:lstStyle/>
          <a:p>
            <a:r>
              <a:rPr lang="en-US" sz="1200" dirty="0" smtClean="0"/>
              <a:t>Just after Data-&gt;Mem for each window, and Data-Mem for the top, and Data/Mem for the bottom</a:t>
            </a:r>
            <a:endParaRPr lang="en-US" sz="1200" dirty="0"/>
          </a:p>
        </p:txBody>
      </p:sp>
      <p:sp>
        <p:nvSpPr>
          <p:cNvPr id="15" name="TextBox 14"/>
          <p:cNvSpPr txBox="1"/>
          <p:nvPr/>
        </p:nvSpPr>
        <p:spPr>
          <a:xfrm>
            <a:off x="5482418" y="119937"/>
            <a:ext cx="2717549" cy="646331"/>
          </a:xfrm>
          <a:prstGeom prst="rect">
            <a:avLst/>
          </a:prstGeom>
          <a:noFill/>
        </p:spPr>
        <p:txBody>
          <a:bodyPr wrap="square" rtlCol="0">
            <a:spAutoFit/>
          </a:bodyPr>
          <a:lstStyle/>
          <a:p>
            <a:r>
              <a:rPr lang="en-US" sz="1200" dirty="0" smtClean="0"/>
              <a:t>Now after wiggling and letting it settle.</a:t>
            </a:r>
          </a:p>
          <a:p>
            <a:endParaRPr lang="en-US" sz="1200" dirty="0"/>
          </a:p>
          <a:p>
            <a:r>
              <a:rPr lang="en-US" sz="1200" dirty="0" smtClean="0"/>
              <a:t>This cable is really bad.</a:t>
            </a:r>
            <a:endParaRPr lang="en-US" sz="1200" dirty="0"/>
          </a:p>
        </p:txBody>
      </p:sp>
      <p:sp>
        <p:nvSpPr>
          <p:cNvPr id="16" name="TextBox 15"/>
          <p:cNvSpPr txBox="1"/>
          <p:nvPr/>
        </p:nvSpPr>
        <p:spPr>
          <a:xfrm>
            <a:off x="87517" y="109660"/>
            <a:ext cx="906017" cy="307777"/>
          </a:xfrm>
          <a:prstGeom prst="rect">
            <a:avLst/>
          </a:prstGeom>
          <a:noFill/>
        </p:spPr>
        <p:txBody>
          <a:bodyPr wrap="none" rtlCol="0">
            <a:spAutoFit/>
          </a:bodyPr>
          <a:lstStyle/>
          <a:p>
            <a:r>
              <a:rPr lang="en-US" sz="1400" dirty="0" smtClean="0"/>
              <a:t>Cable #12</a:t>
            </a:r>
            <a:endParaRPr lang="en-US" sz="1400" dirty="0"/>
          </a:p>
        </p:txBody>
      </p:sp>
    </p:spTree>
    <p:extLst>
      <p:ext uri="{BB962C8B-B14F-4D97-AF65-F5344CB8AC3E}">
        <p14:creationId xmlns:p14="http://schemas.microsoft.com/office/powerpoint/2010/main" val="39447921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6</a:t>
            </a:fld>
            <a:endParaRPr lang="en-US"/>
          </a:p>
        </p:txBody>
      </p:sp>
      <p:sp>
        <p:nvSpPr>
          <p:cNvPr id="3" name="TextBox 2"/>
          <p:cNvSpPr txBox="1"/>
          <p:nvPr/>
        </p:nvSpPr>
        <p:spPr>
          <a:xfrm>
            <a:off x="647700" y="685800"/>
            <a:ext cx="7848600" cy="4339650"/>
          </a:xfrm>
          <a:prstGeom prst="rect">
            <a:avLst/>
          </a:prstGeom>
          <a:noFill/>
        </p:spPr>
        <p:txBody>
          <a:bodyPr wrap="square" rtlCol="0">
            <a:spAutoFit/>
          </a:bodyPr>
          <a:lstStyle/>
          <a:p>
            <a:pPr algn="ctr"/>
            <a:r>
              <a:rPr lang="en-US" dirty="0" smtClean="0"/>
              <a:t>Pre-Test Before Error-Correction Cal</a:t>
            </a:r>
          </a:p>
          <a:p>
            <a:endParaRPr lang="en-US" dirty="0" smtClean="0"/>
          </a:p>
          <a:p>
            <a:r>
              <a:rPr lang="en-US" sz="1600" dirty="0" smtClean="0"/>
              <a:t>Joel Dunsmore recommends a strategy of always doing a pre-test before you start a measurement session with your error-correction cal.  That is, since the network analyzer should come up after hitting the Preset button into a  factory-default calibration, you should have an analyzer that has a somewhat decent cal.  In this state, you can perform some initial measurements for a sanity check, which can save you lots of time and aggravation.</a:t>
            </a:r>
          </a:p>
          <a:p>
            <a:endParaRPr lang="en-US" sz="1600" dirty="0"/>
          </a:p>
          <a:p>
            <a:r>
              <a:rPr lang="en-US" sz="1600" dirty="0" smtClean="0"/>
              <a:t>For instance, you can determine if your cables are stable and repeatable vs. whether or not you should throw them out (an error-correction cal can’t compensate for these types of cable problems).</a:t>
            </a:r>
          </a:p>
          <a:p>
            <a:endParaRPr lang="en-US" sz="1600" dirty="0"/>
          </a:p>
          <a:p>
            <a:r>
              <a:rPr lang="en-US" sz="1600" dirty="0" smtClean="0"/>
              <a:t>As another example, a pre-test with your device under test (DUT) can show you the amount of noise on your trace and if you need to set up your analyzer (before you do your error-correction cal) to have a smaller measurement IF bandwidth.  Reducing the measurement IF bandwith reduces noise.  You need to set this IF (intermediate frequency) bandwith before you perform your error-correction cal at the beginning of your measurement session. </a:t>
            </a:r>
            <a:endParaRPr lang="en-US" sz="1600" dirty="0"/>
          </a:p>
        </p:txBody>
      </p:sp>
    </p:spTree>
    <p:extLst>
      <p:ext uri="{BB962C8B-B14F-4D97-AF65-F5344CB8AC3E}">
        <p14:creationId xmlns:p14="http://schemas.microsoft.com/office/powerpoint/2010/main" val="221812028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621" y="766268"/>
            <a:ext cx="3106777" cy="5638800"/>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60</a:t>
            </a:fld>
            <a:endParaRPr lang="en-US"/>
          </a:p>
        </p:txBody>
      </p:sp>
      <p:sp>
        <p:nvSpPr>
          <p:cNvPr id="5" name="TextBox 4"/>
          <p:cNvSpPr txBox="1"/>
          <p:nvPr/>
        </p:nvSpPr>
        <p:spPr>
          <a:xfrm>
            <a:off x="381000" y="5410200"/>
            <a:ext cx="1103892" cy="276999"/>
          </a:xfrm>
          <a:prstGeom prst="rect">
            <a:avLst/>
          </a:prstGeom>
          <a:noFill/>
        </p:spPr>
        <p:txBody>
          <a:bodyPr wrap="none" rtlCol="0">
            <a:spAutoFit/>
          </a:bodyPr>
          <a:lstStyle/>
          <a:p>
            <a:r>
              <a:rPr lang="en-US" sz="1200" dirty="0" smtClean="0"/>
              <a:t>Short standard</a:t>
            </a:r>
            <a:endParaRPr lang="en-US" sz="1200" dirty="0"/>
          </a:p>
        </p:txBody>
      </p:sp>
      <p:cxnSp>
        <p:nvCxnSpPr>
          <p:cNvPr id="7" name="Straight Arrow Connector 6"/>
          <p:cNvCxnSpPr/>
          <p:nvPr/>
        </p:nvCxnSpPr>
        <p:spPr>
          <a:xfrm flipV="1">
            <a:off x="1600200" y="5450186"/>
            <a:ext cx="328188" cy="9851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200" y="990600"/>
            <a:ext cx="1981200" cy="646331"/>
          </a:xfrm>
          <a:prstGeom prst="rect">
            <a:avLst/>
          </a:prstGeom>
          <a:noFill/>
        </p:spPr>
        <p:txBody>
          <a:bodyPr wrap="square" rtlCol="0">
            <a:spAutoFit/>
          </a:bodyPr>
          <a:lstStyle/>
          <a:p>
            <a:r>
              <a:rPr lang="en-US" sz="1200" dirty="0" smtClean="0"/>
              <a:t>LogMag S11</a:t>
            </a:r>
          </a:p>
          <a:p>
            <a:r>
              <a:rPr lang="en-US" sz="1200" dirty="0" smtClean="0"/>
              <a:t>(ref set to -50 dB, </a:t>
            </a:r>
          </a:p>
          <a:p>
            <a:r>
              <a:rPr lang="en-US" sz="1200" dirty="0" smtClean="0"/>
              <a:t>scale set to 10 dB/division)</a:t>
            </a:r>
            <a:endParaRPr lang="en-US" sz="1200" dirty="0"/>
          </a:p>
        </p:txBody>
      </p:sp>
      <p:sp>
        <p:nvSpPr>
          <p:cNvPr id="9" name="TextBox 8"/>
          <p:cNvSpPr txBox="1"/>
          <p:nvPr/>
        </p:nvSpPr>
        <p:spPr>
          <a:xfrm>
            <a:off x="76200" y="1789331"/>
            <a:ext cx="1951898" cy="646331"/>
          </a:xfrm>
          <a:prstGeom prst="rect">
            <a:avLst/>
          </a:prstGeom>
          <a:noFill/>
        </p:spPr>
        <p:txBody>
          <a:bodyPr wrap="square" rtlCol="0">
            <a:spAutoFit/>
          </a:bodyPr>
          <a:lstStyle/>
          <a:p>
            <a:r>
              <a:rPr lang="en-US" sz="1200" dirty="0" smtClean="0"/>
              <a:t>Phase S11 </a:t>
            </a:r>
          </a:p>
          <a:p>
            <a:r>
              <a:rPr lang="en-US" sz="1200" dirty="0" smtClean="0"/>
              <a:t>(ref set to 0 dB, </a:t>
            </a:r>
          </a:p>
          <a:p>
            <a:r>
              <a:rPr lang="en-US" sz="1200" dirty="0" smtClean="0"/>
              <a:t>scale set to 1 deg/division)</a:t>
            </a:r>
            <a:endParaRPr lang="en-US" sz="1200" dirty="0"/>
          </a:p>
        </p:txBody>
      </p:sp>
      <p:cxnSp>
        <p:nvCxnSpPr>
          <p:cNvPr id="10" name="Straight Arrow Connector 9"/>
          <p:cNvCxnSpPr/>
          <p:nvPr/>
        </p:nvCxnSpPr>
        <p:spPr>
          <a:xfrm>
            <a:off x="1321806" y="1330859"/>
            <a:ext cx="896293" cy="7242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195057" y="1937442"/>
            <a:ext cx="1013989" cy="16296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981198" y="115669"/>
            <a:ext cx="2717549" cy="646331"/>
          </a:xfrm>
          <a:prstGeom prst="rect">
            <a:avLst/>
          </a:prstGeom>
          <a:noFill/>
        </p:spPr>
        <p:txBody>
          <a:bodyPr wrap="square" rtlCol="0">
            <a:spAutoFit/>
          </a:bodyPr>
          <a:lstStyle/>
          <a:p>
            <a:r>
              <a:rPr lang="en-US" sz="1200" dirty="0" smtClean="0"/>
              <a:t>Just after Data-&gt;Mem for each window, and Data-Mem for the top, and Data/Mem for the bottom</a:t>
            </a:r>
            <a:endParaRPr lang="en-US" sz="1200" dirty="0"/>
          </a:p>
        </p:txBody>
      </p:sp>
      <p:sp>
        <p:nvSpPr>
          <p:cNvPr id="15" name="TextBox 14"/>
          <p:cNvSpPr txBox="1"/>
          <p:nvPr/>
        </p:nvSpPr>
        <p:spPr>
          <a:xfrm>
            <a:off x="5482418" y="119937"/>
            <a:ext cx="2717549" cy="646331"/>
          </a:xfrm>
          <a:prstGeom prst="rect">
            <a:avLst/>
          </a:prstGeom>
          <a:noFill/>
        </p:spPr>
        <p:txBody>
          <a:bodyPr wrap="square" rtlCol="0">
            <a:spAutoFit/>
          </a:bodyPr>
          <a:lstStyle/>
          <a:p>
            <a:r>
              <a:rPr lang="en-US" sz="1200" dirty="0" smtClean="0"/>
              <a:t>Now after wiggling and letting it settle.</a:t>
            </a:r>
          </a:p>
          <a:p>
            <a:endParaRPr lang="en-US" sz="1200" dirty="0"/>
          </a:p>
          <a:p>
            <a:r>
              <a:rPr lang="en-US" sz="1200" dirty="0" smtClean="0"/>
              <a:t>This cable is pretty good.</a:t>
            </a:r>
            <a:endParaRPr lang="en-US" sz="12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791683"/>
            <a:ext cx="3636013" cy="4999518"/>
          </a:xfrm>
          <a:prstGeom prst="rect">
            <a:avLst/>
          </a:prstGeom>
        </p:spPr>
      </p:pic>
      <p:sp>
        <p:nvSpPr>
          <p:cNvPr id="18" name="TextBox 17"/>
          <p:cNvSpPr txBox="1"/>
          <p:nvPr/>
        </p:nvSpPr>
        <p:spPr>
          <a:xfrm>
            <a:off x="87517" y="109660"/>
            <a:ext cx="814647" cy="307777"/>
          </a:xfrm>
          <a:prstGeom prst="rect">
            <a:avLst/>
          </a:prstGeom>
          <a:noFill/>
        </p:spPr>
        <p:txBody>
          <a:bodyPr wrap="none" rtlCol="0">
            <a:spAutoFit/>
          </a:bodyPr>
          <a:lstStyle/>
          <a:p>
            <a:r>
              <a:rPr lang="en-US" sz="1400" dirty="0" smtClean="0"/>
              <a:t>Cable #2</a:t>
            </a:r>
            <a:endParaRPr lang="en-US" sz="1400" dirty="0"/>
          </a:p>
        </p:txBody>
      </p:sp>
    </p:spTree>
    <p:extLst>
      <p:ext uri="{BB962C8B-B14F-4D97-AF65-F5344CB8AC3E}">
        <p14:creationId xmlns:p14="http://schemas.microsoft.com/office/powerpoint/2010/main" val="5035325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61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295400"/>
            <a:ext cx="3243257" cy="4267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9548" y="2286000"/>
            <a:ext cx="5153501" cy="3879850"/>
          </a:xfrm>
          <a:prstGeom prst="rect">
            <a:avLst/>
          </a:prstGeom>
        </p:spPr>
      </p:pic>
      <p:sp>
        <p:nvSpPr>
          <p:cNvPr id="6" name="TextBox 5"/>
          <p:cNvSpPr txBox="1"/>
          <p:nvPr/>
        </p:nvSpPr>
        <p:spPr>
          <a:xfrm>
            <a:off x="228600" y="152400"/>
            <a:ext cx="6421758" cy="307777"/>
          </a:xfrm>
          <a:prstGeom prst="rect">
            <a:avLst/>
          </a:prstGeom>
          <a:noFill/>
        </p:spPr>
        <p:txBody>
          <a:bodyPr wrap="none" rtlCol="0">
            <a:spAutoFit/>
          </a:bodyPr>
          <a:lstStyle/>
          <a:p>
            <a:r>
              <a:rPr lang="en-US" sz="1400" dirty="0" smtClean="0"/>
              <a:t>Here’s a very good cable (brand new, $50, came with a sheet showing its factory test).</a:t>
            </a:r>
            <a:endParaRPr lang="en-US" sz="1400" dirty="0"/>
          </a:p>
        </p:txBody>
      </p:sp>
      <p:sp>
        <p:nvSpPr>
          <p:cNvPr id="7" name="TextBox 6"/>
          <p:cNvSpPr txBox="1"/>
          <p:nvPr/>
        </p:nvSpPr>
        <p:spPr>
          <a:xfrm>
            <a:off x="300273" y="990600"/>
            <a:ext cx="3089820" cy="276999"/>
          </a:xfrm>
          <a:prstGeom prst="rect">
            <a:avLst/>
          </a:prstGeom>
          <a:noFill/>
        </p:spPr>
        <p:txBody>
          <a:bodyPr wrap="none" rtlCol="0">
            <a:spAutoFit/>
          </a:bodyPr>
          <a:lstStyle/>
          <a:p>
            <a:r>
              <a:rPr lang="en-US" sz="1200" dirty="0" smtClean="0"/>
              <a:t>Just after saving into memory, before wiggling:</a:t>
            </a:r>
            <a:endParaRPr lang="en-US" sz="1200" dirty="0"/>
          </a:p>
        </p:txBody>
      </p:sp>
      <p:sp>
        <p:nvSpPr>
          <p:cNvPr id="8" name="TextBox 7"/>
          <p:cNvSpPr txBox="1"/>
          <p:nvPr/>
        </p:nvSpPr>
        <p:spPr>
          <a:xfrm>
            <a:off x="3829548" y="1905000"/>
            <a:ext cx="5271828" cy="276999"/>
          </a:xfrm>
          <a:prstGeom prst="rect">
            <a:avLst/>
          </a:prstGeom>
          <a:noFill/>
        </p:spPr>
        <p:txBody>
          <a:bodyPr wrap="none" rtlCol="0">
            <a:spAutoFit/>
          </a:bodyPr>
          <a:lstStyle/>
          <a:p>
            <a:r>
              <a:rPr lang="en-US" sz="1200" dirty="0" smtClean="0"/>
              <a:t>After wiggling and letting it settle.  Below -50 dB for all freqs up to 4.5 GHz.  Good.</a:t>
            </a:r>
            <a:endParaRPr lang="en-US" sz="1200" dirty="0"/>
          </a:p>
        </p:txBody>
      </p:sp>
    </p:spTree>
    <p:extLst>
      <p:ext uri="{BB962C8B-B14F-4D97-AF65-F5344CB8AC3E}">
        <p14:creationId xmlns:p14="http://schemas.microsoft.com/office/powerpoint/2010/main" val="411052694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62</a:t>
            </a:fld>
            <a:endParaRPr lang="en-US"/>
          </a:p>
        </p:txBody>
      </p:sp>
      <p:sp>
        <p:nvSpPr>
          <p:cNvPr id="4" name="TextBox 3"/>
          <p:cNvSpPr txBox="1"/>
          <p:nvPr/>
        </p:nvSpPr>
        <p:spPr>
          <a:xfrm>
            <a:off x="143691" y="990600"/>
            <a:ext cx="8839200" cy="4770537"/>
          </a:xfrm>
          <a:prstGeom prst="rect">
            <a:avLst/>
          </a:prstGeom>
          <a:noFill/>
        </p:spPr>
        <p:txBody>
          <a:bodyPr wrap="square" rtlCol="0">
            <a:spAutoFit/>
          </a:bodyPr>
          <a:lstStyle/>
          <a:p>
            <a:r>
              <a:rPr lang="en-US" sz="1600" dirty="0" smtClean="0"/>
              <a:t>Cables are really bad if the male pin’s shoulder sticks out beyond the reference plane, since that can</a:t>
            </a:r>
          </a:p>
          <a:p>
            <a:r>
              <a:rPr lang="en-US" sz="1600" dirty="0" smtClean="0"/>
              <a:t>damage cal standards or test port savers.  Don’t use those.</a:t>
            </a:r>
          </a:p>
          <a:p>
            <a:r>
              <a:rPr lang="en-US" sz="1600" dirty="0" smtClean="0"/>
              <a:t> </a:t>
            </a:r>
          </a:p>
          <a:p>
            <a:r>
              <a:rPr lang="en-US" sz="1600" dirty="0" smtClean="0"/>
              <a:t>Other cable problems can be calibrated out to some extent.  That is, as long as the trace is stable, then any mismatch, phase delay and loss can be calibrated out.  But if they cables aren’t stable, they’ve probably been crimped or cracked and have intermittent connections.</a:t>
            </a:r>
          </a:p>
          <a:p>
            <a:endParaRPr lang="en-US" sz="1600" dirty="0"/>
          </a:p>
          <a:p>
            <a:r>
              <a:rPr lang="en-US" sz="1600" dirty="0" smtClean="0"/>
              <a:t>When you’ve achieved a “good” calibration, it can last for a week or two because the network analyzer itself is a fairly precise instrument, but we often change our setups so this is moot.</a:t>
            </a:r>
          </a:p>
          <a:p>
            <a:endParaRPr lang="en-US" sz="1600" dirty="0"/>
          </a:p>
          <a:p>
            <a:r>
              <a:rPr lang="en-US" sz="1600" dirty="0"/>
              <a:t>R</a:t>
            </a:r>
            <a:r>
              <a:rPr lang="en-US" sz="1600" dirty="0" smtClean="0"/>
              <a:t>e-calibration should be done if you dis-connect and re-connect cables, or if you change the frequency sweep settings such that the sweep is over a larger range than when calibration was done.</a:t>
            </a:r>
          </a:p>
          <a:p>
            <a:endParaRPr lang="en-US" sz="1600" dirty="0" smtClean="0"/>
          </a:p>
          <a:p>
            <a:r>
              <a:rPr lang="en-US" sz="1600" dirty="0" smtClean="0"/>
              <a:t>Calibration does not have to be re-done however, when simply changing the output power level of the analyzer (e.g. </a:t>
            </a:r>
            <a:r>
              <a:rPr lang="en-US" sz="1600" dirty="0"/>
              <a:t>f</a:t>
            </a:r>
            <a:r>
              <a:rPr lang="en-US" sz="1600" dirty="0" smtClean="0"/>
              <a:t>or amplifier measurements).  Older analyzers used to require re-calibration after a power level change, but our E5071Cs don’t need to be re-calibrated after changing the power level.</a:t>
            </a:r>
          </a:p>
          <a:p>
            <a:endParaRPr lang="en-US" sz="1600" dirty="0"/>
          </a:p>
          <a:p>
            <a:r>
              <a:rPr lang="en-US" sz="1600" dirty="0" smtClean="0"/>
              <a:t>Final caveat:  if you’re in a room with air conditioners turning on and off, very precise measurements can sometimes detect that temperature change.</a:t>
            </a:r>
            <a:endParaRPr lang="en-US" sz="1600" dirty="0"/>
          </a:p>
        </p:txBody>
      </p:sp>
      <p:sp>
        <p:nvSpPr>
          <p:cNvPr id="5" name="TextBox 4"/>
          <p:cNvSpPr txBox="1"/>
          <p:nvPr/>
        </p:nvSpPr>
        <p:spPr>
          <a:xfrm>
            <a:off x="1049754" y="457200"/>
            <a:ext cx="7044493" cy="369332"/>
          </a:xfrm>
          <a:prstGeom prst="rect">
            <a:avLst/>
          </a:prstGeom>
          <a:noFill/>
        </p:spPr>
        <p:txBody>
          <a:bodyPr wrap="none" rtlCol="0">
            <a:spAutoFit/>
          </a:bodyPr>
          <a:lstStyle/>
          <a:p>
            <a:pPr algn="ctr"/>
            <a:r>
              <a:rPr lang="en-US" dirty="0" smtClean="0"/>
              <a:t>When are “bad” cables okay to use?    When do you need to re-calibrate?</a:t>
            </a:r>
            <a:endParaRPr lang="en-US" dirty="0"/>
          </a:p>
        </p:txBody>
      </p:sp>
    </p:spTree>
    <p:extLst>
      <p:ext uri="{BB962C8B-B14F-4D97-AF65-F5344CB8AC3E}">
        <p14:creationId xmlns:p14="http://schemas.microsoft.com/office/powerpoint/2010/main" val="396746646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63</a:t>
            </a:fld>
            <a:endParaRPr lang="en-US"/>
          </a:p>
        </p:txBody>
      </p:sp>
      <p:sp>
        <p:nvSpPr>
          <p:cNvPr id="3" name="TextBox 2"/>
          <p:cNvSpPr txBox="1"/>
          <p:nvPr/>
        </p:nvSpPr>
        <p:spPr>
          <a:xfrm>
            <a:off x="3861709" y="609600"/>
            <a:ext cx="1420582" cy="584775"/>
          </a:xfrm>
          <a:prstGeom prst="rect">
            <a:avLst/>
          </a:prstGeom>
          <a:noFill/>
        </p:spPr>
        <p:txBody>
          <a:bodyPr wrap="none" rtlCol="0">
            <a:spAutoFit/>
          </a:bodyPr>
          <a:lstStyle/>
          <a:p>
            <a:r>
              <a:rPr lang="en-US" sz="3200" dirty="0" smtClean="0"/>
              <a:t>Outline</a:t>
            </a:r>
            <a:endParaRPr lang="en-US" sz="3200" dirty="0"/>
          </a:p>
        </p:txBody>
      </p:sp>
      <p:sp>
        <p:nvSpPr>
          <p:cNvPr id="4" name="TextBox 3"/>
          <p:cNvSpPr txBox="1"/>
          <p:nvPr/>
        </p:nvSpPr>
        <p:spPr>
          <a:xfrm>
            <a:off x="1122915" y="1695450"/>
            <a:ext cx="5524333" cy="2862322"/>
          </a:xfrm>
          <a:prstGeom prst="rect">
            <a:avLst/>
          </a:prstGeom>
          <a:noFill/>
        </p:spPr>
        <p:txBody>
          <a:bodyPr wrap="none" rtlCol="0">
            <a:spAutoFit/>
          </a:bodyPr>
          <a:lstStyle/>
          <a:p>
            <a:pPr marL="285750" indent="-285750">
              <a:buFont typeface="Arial" pitchFamily="34" charset="0"/>
              <a:buChar char="•"/>
            </a:pPr>
            <a:r>
              <a:rPr lang="en-US" dirty="0" smtClean="0"/>
              <a:t>Intro</a:t>
            </a:r>
          </a:p>
          <a:p>
            <a:pPr marL="285750" indent="-285750">
              <a:buFont typeface="Arial" pitchFamily="34" charset="0"/>
              <a:buChar char="•"/>
            </a:pPr>
            <a:r>
              <a:rPr lang="en-US" dirty="0" smtClean="0"/>
              <a:t>First Look at Our Network Analyzers</a:t>
            </a:r>
          </a:p>
          <a:p>
            <a:pPr marL="285750" indent="-285750">
              <a:buFont typeface="Arial" pitchFamily="34" charset="0"/>
              <a:buChar char="•"/>
            </a:pPr>
            <a:r>
              <a:rPr lang="en-US" dirty="0" smtClean="0"/>
              <a:t>Cables:  Pre-testing Before Calibration</a:t>
            </a:r>
          </a:p>
          <a:p>
            <a:pPr marL="285750" indent="-285750">
              <a:buFont typeface="Arial" pitchFamily="34" charset="0"/>
              <a:buChar char="•"/>
            </a:pPr>
            <a:r>
              <a:rPr lang="en-US" dirty="0" smtClean="0"/>
              <a:t>Calibration Hardware</a:t>
            </a:r>
          </a:p>
          <a:p>
            <a:pPr marL="285750" indent="-285750">
              <a:buFont typeface="Arial" pitchFamily="34" charset="0"/>
              <a:buChar char="•"/>
            </a:pPr>
            <a:r>
              <a:rPr lang="en-US" dirty="0" smtClean="0">
                <a:solidFill>
                  <a:srgbClr val="FF0000"/>
                </a:solidFill>
              </a:rPr>
              <a:t>Cal Kit Software in the Network Analyzer</a:t>
            </a:r>
          </a:p>
          <a:p>
            <a:pPr marL="285750" indent="-285750">
              <a:buFont typeface="Arial" pitchFamily="34" charset="0"/>
              <a:buChar char="•"/>
            </a:pPr>
            <a:r>
              <a:rPr lang="en-US" dirty="0"/>
              <a:t>D</a:t>
            </a:r>
            <a:r>
              <a:rPr lang="en-US" dirty="0" smtClean="0"/>
              <a:t>riving the Network Analyzer</a:t>
            </a:r>
          </a:p>
          <a:p>
            <a:pPr marL="285750" indent="-285750">
              <a:buFont typeface="Arial" pitchFamily="34" charset="0"/>
              <a:buChar char="•"/>
            </a:pPr>
            <a:r>
              <a:rPr lang="en-US" dirty="0"/>
              <a:t>1</a:t>
            </a:r>
            <a:r>
              <a:rPr lang="en-US" dirty="0" smtClean="0"/>
              <a:t>-Port &amp; 2-Port Cals with 85033E Standards</a:t>
            </a:r>
          </a:p>
          <a:p>
            <a:pPr marL="285750" indent="-285750">
              <a:buFont typeface="Arial" pitchFamily="34" charset="0"/>
              <a:buChar char="•"/>
            </a:pPr>
            <a:r>
              <a:rPr lang="en-US" dirty="0" smtClean="0"/>
              <a:t>Port Extension vs. Electrical Delay</a:t>
            </a:r>
          </a:p>
          <a:p>
            <a:pPr marL="285750" indent="-285750">
              <a:buFont typeface="Arial" pitchFamily="34" charset="0"/>
              <a:buChar char="•"/>
            </a:pPr>
            <a:r>
              <a:rPr lang="en-US" dirty="0" smtClean="0"/>
              <a:t>Verifying Your Cal is Good:  Measuring Something Else</a:t>
            </a:r>
          </a:p>
          <a:p>
            <a:pPr marL="285750" indent="-285750">
              <a:buFont typeface="Arial" pitchFamily="34" charset="0"/>
              <a:buChar char="•"/>
            </a:pPr>
            <a:r>
              <a:rPr lang="en-US" dirty="0" smtClean="0"/>
              <a:t>Custom Cal Standards and User Cal Kits</a:t>
            </a:r>
          </a:p>
        </p:txBody>
      </p:sp>
    </p:spTree>
    <p:extLst>
      <p:ext uri="{BB962C8B-B14F-4D97-AF65-F5344CB8AC3E}">
        <p14:creationId xmlns:p14="http://schemas.microsoft.com/office/powerpoint/2010/main" val="394139915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64</a:t>
            </a:fld>
            <a:endParaRPr lang="en-US"/>
          </a:p>
        </p:txBody>
      </p:sp>
      <p:sp>
        <p:nvSpPr>
          <p:cNvPr id="3" name="TextBox 2"/>
          <p:cNvSpPr txBox="1"/>
          <p:nvPr/>
        </p:nvSpPr>
        <p:spPr>
          <a:xfrm>
            <a:off x="1564799" y="2743200"/>
            <a:ext cx="6014402" cy="338554"/>
          </a:xfrm>
          <a:prstGeom prst="rect">
            <a:avLst/>
          </a:prstGeom>
          <a:noFill/>
        </p:spPr>
        <p:txBody>
          <a:bodyPr wrap="none" rtlCol="0">
            <a:spAutoFit/>
          </a:bodyPr>
          <a:lstStyle/>
          <a:p>
            <a:pPr algn="ctr"/>
            <a:r>
              <a:rPr lang="en-US" sz="1600" dirty="0" smtClean="0"/>
              <a:t>Transferring a Software Cal Kit from One Network Analyzer to Another</a:t>
            </a:r>
            <a:endParaRPr lang="en-US" sz="1600" dirty="0"/>
          </a:p>
        </p:txBody>
      </p:sp>
      <p:sp>
        <p:nvSpPr>
          <p:cNvPr id="4" name="TextBox 3"/>
          <p:cNvSpPr txBox="1"/>
          <p:nvPr/>
        </p:nvSpPr>
        <p:spPr>
          <a:xfrm>
            <a:off x="1175942" y="609600"/>
            <a:ext cx="6792116" cy="584775"/>
          </a:xfrm>
          <a:prstGeom prst="rect">
            <a:avLst/>
          </a:prstGeom>
          <a:noFill/>
        </p:spPr>
        <p:txBody>
          <a:bodyPr wrap="none" rtlCol="0">
            <a:spAutoFit/>
          </a:bodyPr>
          <a:lstStyle/>
          <a:p>
            <a:r>
              <a:rPr lang="en-US" sz="3200" dirty="0" smtClean="0"/>
              <a:t>Cal Kit Sofware in the Network Analyzer</a:t>
            </a:r>
            <a:endParaRPr lang="en-US" sz="3200" dirty="0"/>
          </a:p>
        </p:txBody>
      </p:sp>
    </p:spTree>
    <p:extLst>
      <p:ext uri="{BB962C8B-B14F-4D97-AF65-F5344CB8AC3E}">
        <p14:creationId xmlns:p14="http://schemas.microsoft.com/office/powerpoint/2010/main" val="33315779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65</a:t>
            </a:fld>
            <a:endParaRPr lang="en-US"/>
          </a:p>
        </p:txBody>
      </p:sp>
      <p:sp>
        <p:nvSpPr>
          <p:cNvPr id="3" name="TextBox 2"/>
          <p:cNvSpPr txBox="1"/>
          <p:nvPr/>
        </p:nvSpPr>
        <p:spPr>
          <a:xfrm>
            <a:off x="876300" y="1071596"/>
            <a:ext cx="7391400" cy="2462213"/>
          </a:xfrm>
          <a:prstGeom prst="rect">
            <a:avLst/>
          </a:prstGeom>
          <a:noFill/>
        </p:spPr>
        <p:txBody>
          <a:bodyPr wrap="square" rtlCol="0">
            <a:spAutoFit/>
          </a:bodyPr>
          <a:lstStyle/>
          <a:p>
            <a:r>
              <a:rPr lang="en-US" sz="1400" dirty="0" smtClean="0"/>
              <a:t>When Joel visited, he realized we had been using incorrect cal kits on the analyzers all semester.  </a:t>
            </a:r>
            <a:r>
              <a:rPr lang="en-US" sz="1400" dirty="0"/>
              <a:t>A</a:t>
            </a:r>
            <a:r>
              <a:rPr lang="en-US" sz="1400" dirty="0" smtClean="0"/>
              <a:t> cal kit is a set of parameters stored in the analyzer that you select to match the hardware calibration standards you’ll be using.  The 85033E cal kit we had been using with the 85033E calibration standards was incorrect because no parameters were defined for the Thru standard. </a:t>
            </a:r>
          </a:p>
          <a:p>
            <a:endParaRPr lang="en-US" sz="1400" dirty="0"/>
          </a:p>
          <a:p>
            <a:r>
              <a:rPr lang="en-US" sz="1400" dirty="0" smtClean="0"/>
              <a:t>Joel fixed this.  He characterized our Thru standard by measuring its delay.  Then he input that Offset Delay parameter into a new cal kit he created, which he named 85033E_thru.  That cal kit was stored on the one network analyzer he was working on (the 4-port 8.5 GHz analyzer).</a:t>
            </a:r>
          </a:p>
          <a:p>
            <a:endParaRPr lang="en-US" sz="1400" dirty="0"/>
          </a:p>
          <a:p>
            <a:r>
              <a:rPr lang="en-US" sz="1400" dirty="0" smtClean="0"/>
              <a:t>These next few slides illustrate how to export that cal kit file and transfer it to the other analyzers in the lab.  These slides also show some of the menus on the analyzer for dealing with cal kits.</a:t>
            </a:r>
            <a:endParaRPr lang="en-US" sz="1400" dirty="0"/>
          </a:p>
        </p:txBody>
      </p:sp>
      <p:sp>
        <p:nvSpPr>
          <p:cNvPr id="4" name="TextBox 3"/>
          <p:cNvSpPr txBox="1"/>
          <p:nvPr/>
        </p:nvSpPr>
        <p:spPr>
          <a:xfrm>
            <a:off x="457200" y="6096000"/>
            <a:ext cx="7962900" cy="646331"/>
          </a:xfrm>
          <a:prstGeom prst="rect">
            <a:avLst/>
          </a:prstGeom>
          <a:noFill/>
        </p:spPr>
        <p:txBody>
          <a:bodyPr wrap="square" rtlCol="0">
            <a:spAutoFit/>
          </a:bodyPr>
          <a:lstStyle/>
          <a:p>
            <a:r>
              <a:rPr lang="en-US" sz="1200" dirty="0" smtClean="0"/>
              <a:t>* One month later, we found another error in the 85033E cal kit.  Basically, the 85033E cal kit should have the same parameters as the 85052D cal kit.  However, the 85033E cal kit’s number for the Short’s offset delay was incorrectly set to 31.088 ps, instead of 31.785 ps.</a:t>
            </a:r>
            <a:endParaRPr lang="en-US" sz="1200" dirty="0"/>
          </a:p>
        </p:txBody>
      </p:sp>
    </p:spTree>
    <p:extLst>
      <p:ext uri="{BB962C8B-B14F-4D97-AF65-F5344CB8AC3E}">
        <p14:creationId xmlns:p14="http://schemas.microsoft.com/office/powerpoint/2010/main" val="363066932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60944"/>
            <a:ext cx="5792924" cy="1944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DF6B008F-035F-4D09-96FD-285C794FDD5F}" type="slidenum">
              <a:rPr lang="en-US" smtClean="0"/>
              <a:t>66</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7457" y="786530"/>
            <a:ext cx="2159000" cy="1066800"/>
          </a:xfrm>
          <a:prstGeom prst="rect">
            <a:avLst/>
          </a:prstGeom>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507" y="4183611"/>
            <a:ext cx="6748162" cy="2143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66299" y="201755"/>
            <a:ext cx="5719130" cy="369332"/>
          </a:xfrm>
          <a:prstGeom prst="rect">
            <a:avLst/>
          </a:prstGeom>
          <a:noFill/>
        </p:spPr>
        <p:txBody>
          <a:bodyPr wrap="none" rtlCol="0">
            <a:spAutoFit/>
          </a:bodyPr>
          <a:lstStyle/>
          <a:p>
            <a:pPr algn="ctr"/>
            <a:r>
              <a:rPr lang="en-US" dirty="0" smtClean="0"/>
              <a:t>Thru Standards Aren’t Normally Defined in a Factory Cal Kit</a:t>
            </a:r>
          </a:p>
        </p:txBody>
      </p:sp>
      <p:sp>
        <p:nvSpPr>
          <p:cNvPr id="7" name="TextBox 6"/>
          <p:cNvSpPr txBox="1"/>
          <p:nvPr/>
        </p:nvSpPr>
        <p:spPr>
          <a:xfrm>
            <a:off x="3196303" y="3606225"/>
            <a:ext cx="2751394" cy="584775"/>
          </a:xfrm>
          <a:prstGeom prst="rect">
            <a:avLst/>
          </a:prstGeom>
          <a:noFill/>
        </p:spPr>
        <p:txBody>
          <a:bodyPr wrap="none" rtlCol="0">
            <a:spAutoFit/>
          </a:bodyPr>
          <a:lstStyle/>
          <a:p>
            <a:pPr algn="ctr"/>
            <a:r>
              <a:rPr lang="en-US" dirty="0" smtClean="0"/>
              <a:t>Example Cal Kit</a:t>
            </a:r>
          </a:p>
          <a:p>
            <a:pPr algn="ctr"/>
            <a:r>
              <a:rPr lang="en-US" sz="1400" dirty="0" smtClean="0"/>
              <a:t>(from Dunsmore’s book, Chapter 9)</a:t>
            </a:r>
            <a:endParaRPr lang="en-US" sz="1400" dirty="0"/>
          </a:p>
        </p:txBody>
      </p:sp>
      <p:sp>
        <p:nvSpPr>
          <p:cNvPr id="8" name="TextBox 7"/>
          <p:cNvSpPr txBox="1"/>
          <p:nvPr/>
        </p:nvSpPr>
        <p:spPr>
          <a:xfrm>
            <a:off x="6734795" y="2715492"/>
            <a:ext cx="1047852" cy="369332"/>
          </a:xfrm>
          <a:prstGeom prst="rect">
            <a:avLst/>
          </a:prstGeom>
          <a:noFill/>
        </p:spPr>
        <p:txBody>
          <a:bodyPr wrap="none" rtlCol="0">
            <a:spAutoFit/>
          </a:bodyPr>
          <a:lstStyle/>
          <a:p>
            <a:pPr algn="ctr"/>
            <a:r>
              <a:rPr lang="en-US" dirty="0" smtClean="0">
                <a:solidFill>
                  <a:srgbClr val="FF0000"/>
                </a:solidFill>
              </a:rPr>
              <a:t>Read this</a:t>
            </a:r>
            <a:endParaRPr lang="en-US" sz="1400" dirty="0">
              <a:solidFill>
                <a:srgbClr val="FF0000"/>
              </a:solidFill>
            </a:endParaRPr>
          </a:p>
        </p:txBody>
      </p:sp>
      <p:cxnSp>
        <p:nvCxnSpPr>
          <p:cNvPr id="9" name="Straight Arrow Connector 8"/>
          <p:cNvCxnSpPr/>
          <p:nvPr/>
        </p:nvCxnSpPr>
        <p:spPr>
          <a:xfrm flipH="1">
            <a:off x="6045200" y="2904775"/>
            <a:ext cx="68580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45200" y="3084824"/>
            <a:ext cx="3082324" cy="1015663"/>
          </a:xfrm>
          <a:prstGeom prst="rect">
            <a:avLst/>
          </a:prstGeom>
          <a:noFill/>
        </p:spPr>
        <p:txBody>
          <a:bodyPr wrap="square" rtlCol="0">
            <a:spAutoFit/>
          </a:bodyPr>
          <a:lstStyle/>
          <a:p>
            <a:r>
              <a:rPr lang="en-US" sz="1200" dirty="0" smtClean="0"/>
              <a:t>This is the bug Joel Dunsmore found on his visit of 11/30/12.  He modified our 85033E cal </a:t>
            </a:r>
            <a:r>
              <a:rPr lang="en-US" sz="1200" dirty="0"/>
              <a:t>k</a:t>
            </a:r>
            <a:r>
              <a:rPr lang="en-US" sz="1200" dirty="0" smtClean="0"/>
              <a:t>it to account for the 95 ps delay of this female-to-female Thru.  The new cal </a:t>
            </a:r>
            <a:r>
              <a:rPr lang="en-US" sz="1200" dirty="0"/>
              <a:t>k</a:t>
            </a:r>
            <a:r>
              <a:rPr lang="en-US" sz="1200" dirty="0" smtClean="0"/>
              <a:t>it, which you should use, is named 85033E_thru.</a:t>
            </a:r>
            <a:endParaRPr lang="en-US" sz="1200" dirty="0"/>
          </a:p>
        </p:txBody>
      </p:sp>
      <p:sp>
        <p:nvSpPr>
          <p:cNvPr id="13" name="TextBox 12"/>
          <p:cNvSpPr txBox="1"/>
          <p:nvPr/>
        </p:nvSpPr>
        <p:spPr>
          <a:xfrm>
            <a:off x="204683" y="1209704"/>
            <a:ext cx="2717732" cy="307777"/>
          </a:xfrm>
          <a:prstGeom prst="rect">
            <a:avLst/>
          </a:prstGeom>
          <a:noFill/>
        </p:spPr>
        <p:txBody>
          <a:bodyPr wrap="none" rtlCol="0">
            <a:spAutoFit/>
          </a:bodyPr>
          <a:lstStyle/>
          <a:p>
            <a:pPr algn="ctr"/>
            <a:r>
              <a:rPr lang="en-US" sz="1400" dirty="0" smtClean="0"/>
              <a:t>From Dunsmore’s book, Chapter 3:</a:t>
            </a:r>
          </a:p>
        </p:txBody>
      </p:sp>
      <p:sp>
        <p:nvSpPr>
          <p:cNvPr id="14" name="TextBox 13"/>
          <p:cNvSpPr txBox="1"/>
          <p:nvPr/>
        </p:nvSpPr>
        <p:spPr>
          <a:xfrm>
            <a:off x="7363092" y="4542918"/>
            <a:ext cx="1659924" cy="1015663"/>
          </a:xfrm>
          <a:prstGeom prst="rect">
            <a:avLst/>
          </a:prstGeom>
          <a:noFill/>
        </p:spPr>
        <p:txBody>
          <a:bodyPr wrap="square" rtlCol="0">
            <a:spAutoFit/>
          </a:bodyPr>
          <a:lstStyle/>
          <a:p>
            <a:pPr algn="just"/>
            <a:r>
              <a:rPr lang="en-US" sz="1200" dirty="0" smtClean="0">
                <a:solidFill>
                  <a:srgbClr val="FF0000"/>
                </a:solidFill>
              </a:rPr>
              <a:t>Equivalent to ohms/ns, which for each freq in the sweep is equivalent to ohms/length of the transmission line.</a:t>
            </a:r>
            <a:endParaRPr lang="en-US" sz="1200" dirty="0">
              <a:solidFill>
                <a:srgbClr val="FF0000"/>
              </a:solidFill>
            </a:endParaRPr>
          </a:p>
        </p:txBody>
      </p:sp>
      <p:cxnSp>
        <p:nvCxnSpPr>
          <p:cNvPr id="15" name="Straight Arrow Connector 14"/>
          <p:cNvCxnSpPr/>
          <p:nvPr/>
        </p:nvCxnSpPr>
        <p:spPr>
          <a:xfrm flipH="1" flipV="1">
            <a:off x="7081157" y="4495800"/>
            <a:ext cx="329837" cy="14586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71673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98F984B-FBE6-4713-9E19-10BC5304F8F9}" type="slidenum">
              <a:rPr lang="en-US" smtClean="0"/>
              <a:t>67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609600"/>
            <a:ext cx="6350000" cy="5257800"/>
          </a:xfrm>
          <a:prstGeom prst="rect">
            <a:avLst/>
          </a:prstGeom>
        </p:spPr>
      </p:pic>
      <p:sp>
        <p:nvSpPr>
          <p:cNvPr id="7" name="TextBox 6"/>
          <p:cNvSpPr txBox="1"/>
          <p:nvPr/>
        </p:nvSpPr>
        <p:spPr>
          <a:xfrm>
            <a:off x="6412345" y="1134929"/>
            <a:ext cx="2582245" cy="461665"/>
          </a:xfrm>
          <a:prstGeom prst="rect">
            <a:avLst/>
          </a:prstGeom>
          <a:noFill/>
        </p:spPr>
        <p:txBody>
          <a:bodyPr wrap="none" rtlCol="0">
            <a:spAutoFit/>
          </a:bodyPr>
          <a:lstStyle/>
          <a:p>
            <a:r>
              <a:rPr lang="en-US" sz="1200" dirty="0" smtClean="0"/>
              <a:t>Soft-key menu title bar</a:t>
            </a:r>
          </a:p>
          <a:p>
            <a:r>
              <a:rPr lang="en-US" sz="1200" dirty="0" smtClean="0"/>
              <a:t>“E5071C Menu” is the top-level menu.</a:t>
            </a:r>
            <a:endParaRPr lang="en-US" sz="1200" dirty="0"/>
          </a:p>
        </p:txBody>
      </p:sp>
      <p:cxnSp>
        <p:nvCxnSpPr>
          <p:cNvPr id="9" name="Straight Arrow Connector 8"/>
          <p:cNvCxnSpPr/>
          <p:nvPr/>
        </p:nvCxnSpPr>
        <p:spPr>
          <a:xfrm flipH="1">
            <a:off x="5796972" y="2819400"/>
            <a:ext cx="556491" cy="16910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844309" y="1398895"/>
            <a:ext cx="556491" cy="16910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412345" y="2454847"/>
            <a:ext cx="2579255" cy="1200329"/>
          </a:xfrm>
          <a:prstGeom prst="rect">
            <a:avLst/>
          </a:prstGeom>
          <a:noFill/>
        </p:spPr>
        <p:txBody>
          <a:bodyPr wrap="square" rtlCol="0">
            <a:spAutoFit/>
          </a:bodyPr>
          <a:lstStyle/>
          <a:p>
            <a:r>
              <a:rPr lang="en-US" sz="1200" dirty="0" smtClean="0"/>
              <a:t>Touch the “Calibrate” soft key to go to the Calibration menu (or press the Cal hard key).  We want to export the (software) cal </a:t>
            </a:r>
            <a:r>
              <a:rPr lang="en-US" sz="1200" dirty="0"/>
              <a:t>k</a:t>
            </a:r>
            <a:r>
              <a:rPr lang="en-US" sz="1200" dirty="0" smtClean="0"/>
              <a:t>it that we modified yesterday that goes with the 85033E calibration standards. </a:t>
            </a:r>
            <a:endParaRPr lang="en-US" sz="1200" dirty="0"/>
          </a:p>
        </p:txBody>
      </p:sp>
    </p:spTree>
    <p:extLst>
      <p:ext uri="{BB962C8B-B14F-4D97-AF65-F5344CB8AC3E}">
        <p14:creationId xmlns:p14="http://schemas.microsoft.com/office/powerpoint/2010/main" val="311474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1" y="1077561"/>
            <a:ext cx="6277262" cy="4713639"/>
          </a:xfrm>
          <a:prstGeom prst="rect">
            <a:avLst/>
          </a:prstGeom>
        </p:spPr>
      </p:pic>
      <p:sp>
        <p:nvSpPr>
          <p:cNvPr id="3" name="TextBox 2"/>
          <p:cNvSpPr txBox="1"/>
          <p:nvPr/>
        </p:nvSpPr>
        <p:spPr>
          <a:xfrm>
            <a:off x="6412345" y="1134929"/>
            <a:ext cx="2655455" cy="461665"/>
          </a:xfrm>
          <a:prstGeom prst="rect">
            <a:avLst/>
          </a:prstGeom>
          <a:noFill/>
        </p:spPr>
        <p:txBody>
          <a:bodyPr wrap="square" rtlCol="0">
            <a:spAutoFit/>
          </a:bodyPr>
          <a:lstStyle/>
          <a:p>
            <a:r>
              <a:rPr lang="en-US" sz="1200" dirty="0" smtClean="0"/>
              <a:t>Soft-key menu title bar tells us we’re now in the Calibration menu</a:t>
            </a:r>
            <a:endParaRPr lang="en-US" sz="1200" dirty="0"/>
          </a:p>
        </p:txBody>
      </p:sp>
      <p:cxnSp>
        <p:nvCxnSpPr>
          <p:cNvPr id="4" name="Straight Arrow Connector 3"/>
          <p:cNvCxnSpPr/>
          <p:nvPr/>
        </p:nvCxnSpPr>
        <p:spPr>
          <a:xfrm flipH="1">
            <a:off x="6077531" y="2992582"/>
            <a:ext cx="424869" cy="16503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6142183" y="1293091"/>
            <a:ext cx="332508" cy="17549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440055" y="2819400"/>
            <a:ext cx="2579255" cy="461665"/>
          </a:xfrm>
          <a:prstGeom prst="rect">
            <a:avLst/>
          </a:prstGeom>
          <a:noFill/>
        </p:spPr>
        <p:txBody>
          <a:bodyPr wrap="square" rtlCol="0">
            <a:spAutoFit/>
          </a:bodyPr>
          <a:lstStyle/>
          <a:p>
            <a:r>
              <a:rPr lang="en-US" sz="1200" dirty="0" smtClean="0"/>
              <a:t>The default cal </a:t>
            </a:r>
            <a:r>
              <a:rPr lang="en-US" sz="1200" dirty="0"/>
              <a:t>k</a:t>
            </a:r>
            <a:r>
              <a:rPr lang="en-US" sz="1200" dirty="0" smtClean="0"/>
              <a:t>it is not what we want, so touch here to change it.</a:t>
            </a:r>
            <a:endParaRPr lang="en-US" sz="1200" dirty="0"/>
          </a:p>
        </p:txBody>
      </p:sp>
      <p:sp>
        <p:nvSpPr>
          <p:cNvPr id="10" name="Slide Number Placeholder 9"/>
          <p:cNvSpPr>
            <a:spLocks noGrp="1"/>
          </p:cNvSpPr>
          <p:nvPr>
            <p:ph type="sldNum" sz="quarter" idx="12"/>
          </p:nvPr>
        </p:nvSpPr>
        <p:spPr/>
        <p:txBody>
          <a:bodyPr/>
          <a:lstStyle/>
          <a:p>
            <a:fld id="{DF6B008F-035F-4D09-96FD-285C794FDD5F}" type="slidenum">
              <a:rPr lang="en-US" smtClean="0"/>
              <a:t>68</a:t>
            </a:fld>
            <a:endParaRPr lang="en-US"/>
          </a:p>
        </p:txBody>
      </p:sp>
    </p:spTree>
    <p:extLst>
      <p:ext uri="{BB962C8B-B14F-4D97-AF65-F5344CB8AC3E}">
        <p14:creationId xmlns:p14="http://schemas.microsoft.com/office/powerpoint/2010/main" val="114419135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1000" y="1958550"/>
            <a:ext cx="2209800" cy="436605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57200"/>
            <a:ext cx="2889454" cy="5492239"/>
          </a:xfrm>
          <a:prstGeom prst="rect">
            <a:avLst/>
          </a:prstGeom>
        </p:spPr>
      </p:pic>
      <p:sp>
        <p:nvSpPr>
          <p:cNvPr id="3" name="TextBox 2"/>
          <p:cNvSpPr txBox="1"/>
          <p:nvPr/>
        </p:nvSpPr>
        <p:spPr>
          <a:xfrm>
            <a:off x="6832601" y="2037013"/>
            <a:ext cx="2103589" cy="276999"/>
          </a:xfrm>
          <a:prstGeom prst="rect">
            <a:avLst/>
          </a:prstGeom>
          <a:noFill/>
        </p:spPr>
        <p:txBody>
          <a:bodyPr wrap="none" rtlCol="0">
            <a:spAutoFit/>
          </a:bodyPr>
          <a:lstStyle/>
          <a:p>
            <a:r>
              <a:rPr lang="en-US" sz="1200" dirty="0" smtClean="0"/>
              <a:t>Brings us back to the Cal menu</a:t>
            </a:r>
            <a:endParaRPr lang="en-US" sz="1200" dirty="0"/>
          </a:p>
        </p:txBody>
      </p:sp>
      <p:cxnSp>
        <p:nvCxnSpPr>
          <p:cNvPr id="4" name="Straight Arrow Connector 3"/>
          <p:cNvCxnSpPr/>
          <p:nvPr/>
        </p:nvCxnSpPr>
        <p:spPr>
          <a:xfrm flipH="1">
            <a:off x="3124200" y="1295400"/>
            <a:ext cx="556491" cy="16910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6276110" y="2175513"/>
            <a:ext cx="556491" cy="16910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706091" y="1143000"/>
            <a:ext cx="2579255" cy="276999"/>
          </a:xfrm>
          <a:prstGeom prst="rect">
            <a:avLst/>
          </a:prstGeom>
          <a:noFill/>
        </p:spPr>
        <p:txBody>
          <a:bodyPr wrap="square" rtlCol="0">
            <a:spAutoFit/>
          </a:bodyPr>
          <a:lstStyle/>
          <a:p>
            <a:r>
              <a:rPr lang="en-US" sz="1200" dirty="0" smtClean="0"/>
              <a:t>We want 85033E_thru.  Touch here.</a:t>
            </a:r>
            <a:endParaRPr lang="en-US" sz="1200" dirty="0"/>
          </a:p>
        </p:txBody>
      </p:sp>
      <p:cxnSp>
        <p:nvCxnSpPr>
          <p:cNvPr id="9" name="Straight Arrow Connector 8"/>
          <p:cNvCxnSpPr/>
          <p:nvPr/>
        </p:nvCxnSpPr>
        <p:spPr>
          <a:xfrm flipH="1">
            <a:off x="6276110" y="3733800"/>
            <a:ext cx="556491" cy="16910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832601" y="3356938"/>
            <a:ext cx="2235199" cy="461665"/>
          </a:xfrm>
          <a:prstGeom prst="rect">
            <a:avLst/>
          </a:prstGeom>
          <a:noFill/>
        </p:spPr>
        <p:txBody>
          <a:bodyPr wrap="square" rtlCol="0">
            <a:spAutoFit/>
          </a:bodyPr>
          <a:lstStyle/>
          <a:p>
            <a:r>
              <a:rPr lang="en-US" sz="1200" dirty="0" smtClean="0"/>
              <a:t>This is what we want.  We want to export it.</a:t>
            </a:r>
            <a:endParaRPr lang="en-US" sz="1200" dirty="0"/>
          </a:p>
        </p:txBody>
      </p:sp>
      <p:cxnSp>
        <p:nvCxnSpPr>
          <p:cNvPr id="11" name="Straight Arrow Connector 10"/>
          <p:cNvCxnSpPr/>
          <p:nvPr/>
        </p:nvCxnSpPr>
        <p:spPr>
          <a:xfrm flipH="1">
            <a:off x="6301510" y="4057021"/>
            <a:ext cx="556491" cy="16910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832601" y="3902908"/>
            <a:ext cx="2235199" cy="276999"/>
          </a:xfrm>
          <a:prstGeom prst="rect">
            <a:avLst/>
          </a:prstGeom>
          <a:noFill/>
        </p:spPr>
        <p:txBody>
          <a:bodyPr wrap="square" rtlCol="0">
            <a:spAutoFit/>
          </a:bodyPr>
          <a:lstStyle/>
          <a:p>
            <a:r>
              <a:rPr lang="en-US" sz="1200" dirty="0" smtClean="0"/>
              <a:t>So now select Modify Cal Kit.</a:t>
            </a:r>
            <a:endParaRPr lang="en-US" sz="1200" dirty="0"/>
          </a:p>
        </p:txBody>
      </p:sp>
      <p:cxnSp>
        <p:nvCxnSpPr>
          <p:cNvPr id="13" name="Straight Arrow Connector 12"/>
          <p:cNvCxnSpPr/>
          <p:nvPr/>
        </p:nvCxnSpPr>
        <p:spPr>
          <a:xfrm flipH="1">
            <a:off x="3124200" y="838200"/>
            <a:ext cx="556491" cy="16910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706091" y="685800"/>
            <a:ext cx="2579255" cy="276999"/>
          </a:xfrm>
          <a:prstGeom prst="rect">
            <a:avLst/>
          </a:prstGeom>
          <a:noFill/>
        </p:spPr>
        <p:txBody>
          <a:bodyPr wrap="square" rtlCol="0">
            <a:spAutoFit/>
          </a:bodyPr>
          <a:lstStyle/>
          <a:p>
            <a:r>
              <a:rPr lang="en-US" sz="1200" dirty="0" smtClean="0"/>
              <a:t>We’re now in the Cal Kit menu.</a:t>
            </a:r>
            <a:endParaRPr lang="en-US" sz="1200" dirty="0"/>
          </a:p>
        </p:txBody>
      </p:sp>
      <p:sp>
        <p:nvSpPr>
          <p:cNvPr id="15" name="Slide Number Placeholder 14"/>
          <p:cNvSpPr>
            <a:spLocks noGrp="1"/>
          </p:cNvSpPr>
          <p:nvPr>
            <p:ph type="sldNum" sz="quarter" idx="12"/>
          </p:nvPr>
        </p:nvSpPr>
        <p:spPr/>
        <p:txBody>
          <a:bodyPr/>
          <a:lstStyle/>
          <a:p>
            <a:fld id="{DF6B008F-035F-4D09-96FD-285C794FDD5F}" type="slidenum">
              <a:rPr lang="en-US" smtClean="0"/>
              <a:t>69</a:t>
            </a:fld>
            <a:endParaRPr lang="en-US"/>
          </a:p>
        </p:txBody>
      </p:sp>
    </p:spTree>
    <p:extLst>
      <p:ext uri="{BB962C8B-B14F-4D97-AF65-F5344CB8AC3E}">
        <p14:creationId xmlns:p14="http://schemas.microsoft.com/office/powerpoint/2010/main" val="30091923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7</a:t>
            </a:fld>
            <a:endParaRPr lang="en-US"/>
          </a:p>
        </p:txBody>
      </p:sp>
      <p:sp>
        <p:nvSpPr>
          <p:cNvPr id="3" name="TextBox 2"/>
          <p:cNvSpPr txBox="1"/>
          <p:nvPr/>
        </p:nvSpPr>
        <p:spPr>
          <a:xfrm>
            <a:off x="3861709" y="609600"/>
            <a:ext cx="1420582" cy="584775"/>
          </a:xfrm>
          <a:prstGeom prst="rect">
            <a:avLst/>
          </a:prstGeom>
          <a:noFill/>
        </p:spPr>
        <p:txBody>
          <a:bodyPr wrap="none" rtlCol="0">
            <a:spAutoFit/>
          </a:bodyPr>
          <a:lstStyle/>
          <a:p>
            <a:r>
              <a:rPr lang="en-US" sz="3200" dirty="0" smtClean="0"/>
              <a:t>Outline</a:t>
            </a:r>
            <a:endParaRPr lang="en-US" sz="3200" dirty="0"/>
          </a:p>
        </p:txBody>
      </p:sp>
      <p:sp>
        <p:nvSpPr>
          <p:cNvPr id="4" name="TextBox 3"/>
          <p:cNvSpPr txBox="1"/>
          <p:nvPr/>
        </p:nvSpPr>
        <p:spPr>
          <a:xfrm>
            <a:off x="1122915" y="1695450"/>
            <a:ext cx="5524333" cy="2862322"/>
          </a:xfrm>
          <a:prstGeom prst="rect">
            <a:avLst/>
          </a:prstGeom>
          <a:noFill/>
        </p:spPr>
        <p:txBody>
          <a:bodyPr wrap="none" rtlCol="0">
            <a:spAutoFit/>
          </a:bodyPr>
          <a:lstStyle/>
          <a:p>
            <a:pPr marL="285750" indent="-285750">
              <a:buFont typeface="Arial" pitchFamily="34" charset="0"/>
              <a:buChar char="•"/>
            </a:pPr>
            <a:r>
              <a:rPr lang="en-US" dirty="0" smtClean="0"/>
              <a:t>Intro</a:t>
            </a:r>
          </a:p>
          <a:p>
            <a:pPr marL="285750" indent="-285750">
              <a:buFont typeface="Arial" pitchFamily="34" charset="0"/>
              <a:buChar char="•"/>
            </a:pPr>
            <a:r>
              <a:rPr lang="en-US" dirty="0" smtClean="0">
                <a:solidFill>
                  <a:srgbClr val="FF0000"/>
                </a:solidFill>
              </a:rPr>
              <a:t>First Look at Our Network Analyzers</a:t>
            </a:r>
          </a:p>
          <a:p>
            <a:pPr marL="285750" indent="-285750">
              <a:buFont typeface="Arial" pitchFamily="34" charset="0"/>
              <a:buChar char="•"/>
            </a:pPr>
            <a:r>
              <a:rPr lang="en-US" dirty="0" smtClean="0"/>
              <a:t>Calibration Hardware</a:t>
            </a:r>
          </a:p>
          <a:p>
            <a:pPr marL="285750" indent="-285750">
              <a:buFont typeface="Arial" pitchFamily="34" charset="0"/>
              <a:buChar char="•"/>
            </a:pPr>
            <a:r>
              <a:rPr lang="en-US" dirty="0"/>
              <a:t>Cables:  Pre-testing Before </a:t>
            </a:r>
            <a:r>
              <a:rPr lang="en-US" dirty="0" smtClean="0"/>
              <a:t>Calibration</a:t>
            </a:r>
          </a:p>
          <a:p>
            <a:pPr marL="285750" indent="-285750">
              <a:buFont typeface="Arial" pitchFamily="34" charset="0"/>
              <a:buChar char="•"/>
            </a:pPr>
            <a:r>
              <a:rPr lang="en-US" dirty="0" smtClean="0"/>
              <a:t>Cal Kit Software in the Network Analyzer</a:t>
            </a:r>
          </a:p>
          <a:p>
            <a:pPr marL="285750" indent="-285750">
              <a:buFont typeface="Arial" pitchFamily="34" charset="0"/>
              <a:buChar char="•"/>
            </a:pPr>
            <a:r>
              <a:rPr lang="en-US" dirty="0"/>
              <a:t>D</a:t>
            </a:r>
            <a:r>
              <a:rPr lang="en-US" dirty="0" smtClean="0"/>
              <a:t>riving the Network Analyzer</a:t>
            </a:r>
          </a:p>
          <a:p>
            <a:pPr marL="285750" indent="-285750">
              <a:buFont typeface="Arial" pitchFamily="34" charset="0"/>
              <a:buChar char="•"/>
            </a:pPr>
            <a:r>
              <a:rPr lang="en-US" dirty="0"/>
              <a:t>1</a:t>
            </a:r>
            <a:r>
              <a:rPr lang="en-US" dirty="0" smtClean="0"/>
              <a:t>-Port &amp; 2-Port Cals with 85033E Standards</a:t>
            </a:r>
          </a:p>
          <a:p>
            <a:pPr marL="285750" indent="-285750">
              <a:buFont typeface="Arial" pitchFamily="34" charset="0"/>
              <a:buChar char="•"/>
            </a:pPr>
            <a:r>
              <a:rPr lang="en-US" dirty="0" smtClean="0"/>
              <a:t>Port Extension vs. Electrical Delay</a:t>
            </a:r>
          </a:p>
          <a:p>
            <a:pPr marL="285750" indent="-285750">
              <a:buFont typeface="Arial" pitchFamily="34" charset="0"/>
              <a:buChar char="•"/>
            </a:pPr>
            <a:r>
              <a:rPr lang="en-US" dirty="0" smtClean="0"/>
              <a:t>Verifying Your Cal is Good:  Measuring Something Else</a:t>
            </a:r>
          </a:p>
          <a:p>
            <a:pPr marL="285750" indent="-285750">
              <a:buFont typeface="Arial" pitchFamily="34" charset="0"/>
              <a:buChar char="•"/>
            </a:pPr>
            <a:r>
              <a:rPr lang="en-US" dirty="0" smtClean="0"/>
              <a:t>Custom Cal Standards and User Cal Kits</a:t>
            </a:r>
          </a:p>
        </p:txBody>
      </p:sp>
    </p:spTree>
    <p:extLst>
      <p:ext uri="{BB962C8B-B14F-4D97-AF65-F5344CB8AC3E}">
        <p14:creationId xmlns:p14="http://schemas.microsoft.com/office/powerpoint/2010/main" val="25776206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762000"/>
            <a:ext cx="2625115" cy="5638800"/>
          </a:xfrm>
          <a:prstGeom prst="rect">
            <a:avLst/>
          </a:prstGeom>
        </p:spPr>
      </p:pic>
      <p:cxnSp>
        <p:nvCxnSpPr>
          <p:cNvPr id="3" name="Straight Arrow Connector 2"/>
          <p:cNvCxnSpPr/>
          <p:nvPr/>
        </p:nvCxnSpPr>
        <p:spPr>
          <a:xfrm flipH="1">
            <a:off x="2600037" y="1058446"/>
            <a:ext cx="556491" cy="16910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156528" y="919946"/>
            <a:ext cx="2579255" cy="276999"/>
          </a:xfrm>
          <a:prstGeom prst="rect">
            <a:avLst/>
          </a:prstGeom>
          <a:noFill/>
        </p:spPr>
        <p:txBody>
          <a:bodyPr wrap="square" rtlCol="0">
            <a:spAutoFit/>
          </a:bodyPr>
          <a:lstStyle/>
          <a:p>
            <a:r>
              <a:rPr lang="en-US" sz="1200" dirty="0" smtClean="0"/>
              <a:t>We’re in the Modify Cal Kit menu.</a:t>
            </a:r>
            <a:endParaRPr lang="en-US" sz="1200" dirty="0"/>
          </a:p>
        </p:txBody>
      </p:sp>
      <p:sp>
        <p:nvSpPr>
          <p:cNvPr id="5" name="TextBox 4"/>
          <p:cNvSpPr txBox="1"/>
          <p:nvPr/>
        </p:nvSpPr>
        <p:spPr>
          <a:xfrm>
            <a:off x="3352800" y="1364253"/>
            <a:ext cx="5638800" cy="1200329"/>
          </a:xfrm>
          <a:prstGeom prst="rect">
            <a:avLst/>
          </a:prstGeom>
          <a:noFill/>
        </p:spPr>
        <p:txBody>
          <a:bodyPr wrap="square" rtlCol="0">
            <a:spAutoFit/>
          </a:bodyPr>
          <a:lstStyle/>
          <a:p>
            <a:r>
              <a:rPr lang="en-US" sz="1200" dirty="0" smtClean="0"/>
              <a:t>These two buttons are for changing the parameters in the cal </a:t>
            </a:r>
            <a:r>
              <a:rPr lang="en-US" sz="1200" dirty="0"/>
              <a:t>k</a:t>
            </a:r>
            <a:r>
              <a:rPr lang="en-US" sz="1200" dirty="0" smtClean="0"/>
              <a:t>it.  “Define STDs” takes you to a menu that lets you re-define a standard (i.e. your short, open, load or thru).  “Specify CLSs” takes you to a menu that lets you specify the various classes for your standards.  Joel Dunsmore did this yesterday during his visit when </a:t>
            </a:r>
            <a:r>
              <a:rPr lang="en-US" sz="1200" dirty="0"/>
              <a:t>h</a:t>
            </a:r>
            <a:r>
              <a:rPr lang="en-US" sz="1200" dirty="0" smtClean="0"/>
              <a:t>e modified this cal </a:t>
            </a:r>
            <a:r>
              <a:rPr lang="en-US" sz="1200" dirty="0"/>
              <a:t>k</a:t>
            </a:r>
            <a:r>
              <a:rPr lang="en-US" sz="1200" dirty="0" smtClean="0"/>
              <a:t>it.  Right now, we just want to export the 85033E_thru cal kit and copy it to the other network analyzers in the lab.  </a:t>
            </a:r>
            <a:endParaRPr lang="en-US" sz="1200" dirty="0"/>
          </a:p>
        </p:txBody>
      </p:sp>
      <p:cxnSp>
        <p:nvCxnSpPr>
          <p:cNvPr id="6" name="Straight Arrow Connector 5"/>
          <p:cNvCxnSpPr/>
          <p:nvPr/>
        </p:nvCxnSpPr>
        <p:spPr>
          <a:xfrm flipH="1">
            <a:off x="2619665" y="1487055"/>
            <a:ext cx="686953" cy="3139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2658919" y="1533236"/>
            <a:ext cx="647699" cy="306724"/>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2600037" y="2653100"/>
            <a:ext cx="556491" cy="16910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156528" y="2514600"/>
            <a:ext cx="2579255" cy="276999"/>
          </a:xfrm>
          <a:prstGeom prst="rect">
            <a:avLst/>
          </a:prstGeom>
          <a:noFill/>
        </p:spPr>
        <p:txBody>
          <a:bodyPr wrap="square" rtlCol="0">
            <a:spAutoFit/>
          </a:bodyPr>
          <a:lstStyle/>
          <a:p>
            <a:r>
              <a:rPr lang="en-US" sz="1200" dirty="0" smtClean="0"/>
              <a:t>Click here on Export Cal Kit.</a:t>
            </a:r>
            <a:endParaRPr lang="en-US" sz="1200"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399" y="3200400"/>
            <a:ext cx="3604517" cy="2673350"/>
          </a:xfrm>
          <a:prstGeom prst="rect">
            <a:avLst/>
          </a:prstGeom>
        </p:spPr>
      </p:pic>
      <p:sp>
        <p:nvSpPr>
          <p:cNvPr id="14" name="TextBox 13"/>
          <p:cNvSpPr txBox="1"/>
          <p:nvPr/>
        </p:nvSpPr>
        <p:spPr>
          <a:xfrm>
            <a:off x="3048000" y="5943600"/>
            <a:ext cx="5943600" cy="830997"/>
          </a:xfrm>
          <a:prstGeom prst="rect">
            <a:avLst/>
          </a:prstGeom>
          <a:noFill/>
        </p:spPr>
        <p:txBody>
          <a:bodyPr wrap="square" rtlCol="0">
            <a:spAutoFit/>
          </a:bodyPr>
          <a:lstStyle/>
          <a:p>
            <a:r>
              <a:rPr lang="en-US" sz="1200" dirty="0" smtClean="0"/>
              <a:t>The network analyzer is running Windows XP and it pops up a dialog that lets you save the cal </a:t>
            </a:r>
            <a:r>
              <a:rPr lang="en-US" sz="1200" dirty="0"/>
              <a:t>k</a:t>
            </a:r>
            <a:r>
              <a:rPr lang="en-US" sz="1200" dirty="0" smtClean="0"/>
              <a:t>it file to a thumb drive as a .ckx file.  You can get to Windows at any time by clicking on the Windows Start button at the lower left of the screen.  You can plug any USB or PS2 keyboard/mouse into the back of the network analyzer to type entries.</a:t>
            </a:r>
            <a:endParaRPr lang="en-US" sz="1200" dirty="0"/>
          </a:p>
        </p:txBody>
      </p:sp>
      <p:sp>
        <p:nvSpPr>
          <p:cNvPr id="15" name="Slide Number Placeholder 14"/>
          <p:cNvSpPr>
            <a:spLocks noGrp="1"/>
          </p:cNvSpPr>
          <p:nvPr>
            <p:ph type="sldNum" sz="quarter" idx="12"/>
          </p:nvPr>
        </p:nvSpPr>
        <p:spPr/>
        <p:txBody>
          <a:bodyPr/>
          <a:lstStyle/>
          <a:p>
            <a:fld id="{DF6B008F-035F-4D09-96FD-285C794FDD5F}" type="slidenum">
              <a:rPr lang="en-US" smtClean="0"/>
              <a:t>70</a:t>
            </a:fld>
            <a:endParaRPr lang="en-US" dirty="0"/>
          </a:p>
        </p:txBody>
      </p:sp>
    </p:spTree>
    <p:extLst>
      <p:ext uri="{BB962C8B-B14F-4D97-AF65-F5344CB8AC3E}">
        <p14:creationId xmlns:p14="http://schemas.microsoft.com/office/powerpoint/2010/main" val="173234613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685800"/>
            <a:ext cx="5190836" cy="3910430"/>
          </a:xfrm>
          <a:prstGeom prst="rect">
            <a:avLst/>
          </a:prstGeom>
        </p:spPr>
      </p:pic>
      <p:sp>
        <p:nvSpPr>
          <p:cNvPr id="3" name="TextBox 2"/>
          <p:cNvSpPr txBox="1"/>
          <p:nvPr/>
        </p:nvSpPr>
        <p:spPr>
          <a:xfrm>
            <a:off x="614224" y="4800600"/>
            <a:ext cx="8162636" cy="1938992"/>
          </a:xfrm>
          <a:prstGeom prst="rect">
            <a:avLst/>
          </a:prstGeom>
          <a:noFill/>
        </p:spPr>
        <p:txBody>
          <a:bodyPr wrap="square" rtlCol="0">
            <a:spAutoFit/>
          </a:bodyPr>
          <a:lstStyle/>
          <a:p>
            <a:r>
              <a:rPr lang="en-US" sz="1200" dirty="0" smtClean="0"/>
              <a:t>You can open the exported cal </a:t>
            </a:r>
            <a:r>
              <a:rPr lang="en-US" sz="1200" dirty="0"/>
              <a:t>k</a:t>
            </a:r>
            <a:r>
              <a:rPr lang="en-US" sz="1200" dirty="0" smtClean="0"/>
              <a:t>it file in a text editor in Windows on the network analyzer.  The cal </a:t>
            </a:r>
            <a:r>
              <a:rPr lang="en-US" sz="1200" dirty="0"/>
              <a:t>k</a:t>
            </a:r>
            <a:r>
              <a:rPr lang="en-US" sz="1200" dirty="0" smtClean="0"/>
              <a:t>it is stored in ROM internally in the network analyzer in some format, but when it exports it, it formats the calibration information in XML .  You can read more about the contents of the file in Joel Dunsmore’s book:  </a:t>
            </a:r>
            <a:r>
              <a:rPr lang="en-US" sz="1200" i="1" dirty="0" smtClean="0"/>
              <a:t>Handbook of Microwave Component Measurements </a:t>
            </a:r>
            <a:r>
              <a:rPr lang="en-US" sz="1200" dirty="0" smtClean="0"/>
              <a:t>(available at the UCB library site as an ebook).</a:t>
            </a:r>
          </a:p>
          <a:p>
            <a:endParaRPr lang="en-US" sz="1200" dirty="0"/>
          </a:p>
          <a:p>
            <a:r>
              <a:rPr lang="en-US" sz="1200" dirty="0" smtClean="0"/>
              <a:t>Also, if you want to change a cal </a:t>
            </a:r>
            <a:r>
              <a:rPr lang="en-US" sz="1200" dirty="0"/>
              <a:t>k</a:t>
            </a:r>
            <a:r>
              <a:rPr lang="en-US" sz="1200" dirty="0" smtClean="0"/>
              <a:t>it definition, say for your own printed circuit board cal kit that you design, and you don’t want to mess with the button interface on the network analyzer, you can change this file in its XML format and then import it back in and give it a new name.</a:t>
            </a:r>
          </a:p>
          <a:p>
            <a:endParaRPr lang="en-US" sz="1200" dirty="0"/>
          </a:p>
          <a:p>
            <a:r>
              <a:rPr lang="en-US" sz="1200" dirty="0" smtClean="0"/>
              <a:t>We’re just going to take the thumb drive to another network analyzer work and import it there.</a:t>
            </a:r>
            <a:endParaRPr lang="en-US" sz="1200" dirty="0"/>
          </a:p>
        </p:txBody>
      </p:sp>
      <p:sp>
        <p:nvSpPr>
          <p:cNvPr id="4" name="Slide Number Placeholder 3"/>
          <p:cNvSpPr>
            <a:spLocks noGrp="1"/>
          </p:cNvSpPr>
          <p:nvPr>
            <p:ph type="sldNum" sz="quarter" idx="12"/>
          </p:nvPr>
        </p:nvSpPr>
        <p:spPr/>
        <p:txBody>
          <a:bodyPr/>
          <a:lstStyle/>
          <a:p>
            <a:fld id="{DF6B008F-035F-4D09-96FD-285C794FDD5F}" type="slidenum">
              <a:rPr lang="en-US" smtClean="0"/>
              <a:t>71</a:t>
            </a:fld>
            <a:endParaRPr lang="en-US" dirty="0"/>
          </a:p>
        </p:txBody>
      </p:sp>
    </p:spTree>
    <p:extLst>
      <p:ext uri="{BB962C8B-B14F-4D97-AF65-F5344CB8AC3E}">
        <p14:creationId xmlns:p14="http://schemas.microsoft.com/office/powerpoint/2010/main" val="70768144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1737" y="2803356"/>
            <a:ext cx="1494263" cy="386340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28600"/>
            <a:ext cx="4310743" cy="2514600"/>
          </a:xfrm>
          <a:prstGeom prst="rect">
            <a:avLst/>
          </a:prstGeom>
        </p:spPr>
      </p:pic>
      <p:sp>
        <p:nvSpPr>
          <p:cNvPr id="3" name="TextBox 2"/>
          <p:cNvSpPr txBox="1"/>
          <p:nvPr/>
        </p:nvSpPr>
        <p:spPr>
          <a:xfrm>
            <a:off x="6096000" y="4114800"/>
            <a:ext cx="2579255" cy="1015663"/>
          </a:xfrm>
          <a:prstGeom prst="rect">
            <a:avLst/>
          </a:prstGeom>
          <a:noFill/>
        </p:spPr>
        <p:txBody>
          <a:bodyPr wrap="square" rtlCol="0">
            <a:spAutoFit/>
          </a:bodyPr>
          <a:lstStyle/>
          <a:p>
            <a:r>
              <a:rPr lang="en-US" sz="1200" dirty="0" smtClean="0"/>
              <a:t>This analyzer’s default cal kit happens to be the old “85033E”.  </a:t>
            </a:r>
          </a:p>
          <a:p>
            <a:endParaRPr lang="en-US" sz="1200" dirty="0" smtClean="0"/>
          </a:p>
          <a:p>
            <a:endParaRPr lang="en-US" sz="1200" dirty="0"/>
          </a:p>
          <a:p>
            <a:r>
              <a:rPr lang="en-US" sz="1200" dirty="0" smtClean="0"/>
              <a:t>Select Modify Cal Kit.</a:t>
            </a:r>
            <a:endParaRPr lang="en-US" sz="1200" dirty="0"/>
          </a:p>
        </p:txBody>
      </p:sp>
      <p:sp>
        <p:nvSpPr>
          <p:cNvPr id="5" name="TextBox 4"/>
          <p:cNvSpPr txBox="1"/>
          <p:nvPr/>
        </p:nvSpPr>
        <p:spPr>
          <a:xfrm>
            <a:off x="4572000" y="457200"/>
            <a:ext cx="4267200" cy="461665"/>
          </a:xfrm>
          <a:prstGeom prst="rect">
            <a:avLst/>
          </a:prstGeom>
          <a:noFill/>
        </p:spPr>
        <p:txBody>
          <a:bodyPr wrap="square" rtlCol="0">
            <a:spAutoFit/>
          </a:bodyPr>
          <a:lstStyle/>
          <a:p>
            <a:r>
              <a:rPr lang="en-US" sz="1200" dirty="0" smtClean="0"/>
              <a:t>Now back to this 2-port network analyzer.  Select the Calibrate soft key (or the Cal hard key) to go to the Calibrate menu.</a:t>
            </a:r>
            <a:endParaRPr lang="en-US" sz="1200" dirty="0"/>
          </a:p>
        </p:txBody>
      </p:sp>
      <p:sp>
        <p:nvSpPr>
          <p:cNvPr id="6" name="Slide Number Placeholder 5"/>
          <p:cNvSpPr>
            <a:spLocks noGrp="1"/>
          </p:cNvSpPr>
          <p:nvPr>
            <p:ph type="sldNum" sz="quarter" idx="12"/>
          </p:nvPr>
        </p:nvSpPr>
        <p:spPr/>
        <p:txBody>
          <a:bodyPr/>
          <a:lstStyle/>
          <a:p>
            <a:fld id="{DF6B008F-035F-4D09-96FD-285C794FDD5F}" type="slidenum">
              <a:rPr lang="en-US" smtClean="0"/>
              <a:t>72</a:t>
            </a:fld>
            <a:endParaRPr lang="en-US"/>
          </a:p>
        </p:txBody>
      </p:sp>
      <p:sp>
        <p:nvSpPr>
          <p:cNvPr id="7" name="Oval 6"/>
          <p:cNvSpPr/>
          <p:nvPr/>
        </p:nvSpPr>
        <p:spPr>
          <a:xfrm>
            <a:off x="5076825" y="4800600"/>
            <a:ext cx="990600" cy="3790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412712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3200" y="3758842"/>
            <a:ext cx="1725930" cy="2743200"/>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457200"/>
            <a:ext cx="2247373" cy="36576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2130448"/>
            <a:ext cx="3124200" cy="2280666"/>
          </a:xfrm>
          <a:prstGeom prst="rect">
            <a:avLst/>
          </a:prstGeom>
        </p:spPr>
      </p:pic>
      <p:sp>
        <p:nvSpPr>
          <p:cNvPr id="4" name="Oval 3"/>
          <p:cNvSpPr/>
          <p:nvPr/>
        </p:nvSpPr>
        <p:spPr>
          <a:xfrm>
            <a:off x="1447800" y="1918900"/>
            <a:ext cx="1143000" cy="3861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572955" y="1641901"/>
            <a:ext cx="2579255" cy="276999"/>
          </a:xfrm>
          <a:prstGeom prst="rect">
            <a:avLst/>
          </a:prstGeom>
          <a:noFill/>
        </p:spPr>
        <p:txBody>
          <a:bodyPr wrap="square" rtlCol="0">
            <a:spAutoFit/>
          </a:bodyPr>
          <a:lstStyle/>
          <a:p>
            <a:r>
              <a:rPr lang="en-US" sz="1200" dirty="0" smtClean="0"/>
              <a:t>Select Import Cal Kit.</a:t>
            </a:r>
            <a:endParaRPr lang="en-US" sz="1200" dirty="0"/>
          </a:p>
        </p:txBody>
      </p:sp>
      <p:sp>
        <p:nvSpPr>
          <p:cNvPr id="6" name="TextBox 5"/>
          <p:cNvSpPr txBox="1"/>
          <p:nvPr/>
        </p:nvSpPr>
        <p:spPr>
          <a:xfrm>
            <a:off x="2971800" y="4430538"/>
            <a:ext cx="3276600" cy="461665"/>
          </a:xfrm>
          <a:prstGeom prst="rect">
            <a:avLst/>
          </a:prstGeom>
          <a:noFill/>
        </p:spPr>
        <p:txBody>
          <a:bodyPr wrap="square" rtlCol="0">
            <a:spAutoFit/>
          </a:bodyPr>
          <a:lstStyle/>
          <a:p>
            <a:r>
              <a:rPr lang="en-US" sz="1200" dirty="0" smtClean="0"/>
              <a:t>Then navigate to the “85033E_thru” cal </a:t>
            </a:r>
            <a:r>
              <a:rPr lang="en-US" sz="1200" dirty="0"/>
              <a:t>k</a:t>
            </a:r>
            <a:r>
              <a:rPr lang="en-US" sz="1200" dirty="0" smtClean="0"/>
              <a:t>it you stored on your thumb drive, and click OK.</a:t>
            </a:r>
            <a:endParaRPr lang="en-US" sz="1200" dirty="0"/>
          </a:p>
        </p:txBody>
      </p:sp>
      <p:sp>
        <p:nvSpPr>
          <p:cNvPr id="8" name="Oval 7"/>
          <p:cNvSpPr/>
          <p:nvPr/>
        </p:nvSpPr>
        <p:spPr>
          <a:xfrm>
            <a:off x="7239000" y="4968625"/>
            <a:ext cx="990600" cy="3790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244273" y="5809544"/>
            <a:ext cx="3276600" cy="646331"/>
          </a:xfrm>
          <a:prstGeom prst="rect">
            <a:avLst/>
          </a:prstGeom>
          <a:noFill/>
        </p:spPr>
        <p:txBody>
          <a:bodyPr wrap="square" rtlCol="0">
            <a:spAutoFit/>
          </a:bodyPr>
          <a:lstStyle/>
          <a:p>
            <a:r>
              <a:rPr lang="en-US" sz="1200" dirty="0" smtClean="0"/>
              <a:t>Now the default under Label Kit is “85033E_thru”</a:t>
            </a:r>
          </a:p>
          <a:p>
            <a:r>
              <a:rPr lang="en-US" sz="1200" dirty="0" smtClean="0"/>
              <a:t>Hit Return to pop back to the Calibrate menu.  Our current cal </a:t>
            </a:r>
            <a:r>
              <a:rPr lang="en-US" sz="1200" dirty="0"/>
              <a:t>k</a:t>
            </a:r>
            <a:r>
              <a:rPr lang="en-US" sz="1200" dirty="0" smtClean="0"/>
              <a:t>it is now 85033E_thru. </a:t>
            </a:r>
            <a:endParaRPr lang="en-US" sz="1200" dirty="0"/>
          </a:p>
        </p:txBody>
      </p:sp>
      <p:sp>
        <p:nvSpPr>
          <p:cNvPr id="11" name="Slide Number Placeholder 10"/>
          <p:cNvSpPr>
            <a:spLocks noGrp="1"/>
          </p:cNvSpPr>
          <p:nvPr>
            <p:ph type="sldNum" sz="quarter" idx="12"/>
          </p:nvPr>
        </p:nvSpPr>
        <p:spPr/>
        <p:txBody>
          <a:bodyPr/>
          <a:lstStyle/>
          <a:p>
            <a:fld id="{DF6B008F-035F-4D09-96FD-285C794FDD5F}" type="slidenum">
              <a:rPr lang="en-US" smtClean="0"/>
              <a:t>73</a:t>
            </a:fld>
            <a:endParaRPr lang="en-US"/>
          </a:p>
        </p:txBody>
      </p:sp>
    </p:spTree>
    <p:extLst>
      <p:ext uri="{BB962C8B-B14F-4D97-AF65-F5344CB8AC3E}">
        <p14:creationId xmlns:p14="http://schemas.microsoft.com/office/powerpoint/2010/main" val="167412712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9825" y="128588"/>
            <a:ext cx="3201944"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939927"/>
            <a:ext cx="4358530" cy="2689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DF6B008F-035F-4D09-96FD-285C794FDD5F}" type="slidenum">
              <a:rPr lang="en-US" smtClean="0"/>
              <a:t>74</a:t>
            </a:fld>
            <a:endParaRPr lang="en-US"/>
          </a:p>
        </p:txBody>
      </p:sp>
      <p:sp>
        <p:nvSpPr>
          <p:cNvPr id="5" name="TextBox 4"/>
          <p:cNvSpPr txBox="1"/>
          <p:nvPr/>
        </p:nvSpPr>
        <p:spPr>
          <a:xfrm>
            <a:off x="152400" y="3581400"/>
            <a:ext cx="5410200" cy="3231654"/>
          </a:xfrm>
          <a:prstGeom prst="rect">
            <a:avLst/>
          </a:prstGeom>
          <a:noFill/>
        </p:spPr>
        <p:txBody>
          <a:bodyPr wrap="square" rtlCol="0">
            <a:spAutoFit/>
          </a:bodyPr>
          <a:lstStyle/>
          <a:p>
            <a:r>
              <a:rPr lang="en-US" sz="1200" dirty="0" smtClean="0">
                <a:solidFill>
                  <a:srgbClr val="FF0000"/>
                </a:solidFill>
              </a:rPr>
              <a:t>Short:      L = 2.0765e-12 - 1.0854e-22*f + 2.1705e-33*f</a:t>
            </a:r>
            <a:r>
              <a:rPr lang="en-US" sz="1200" baseline="30000" dirty="0" smtClean="0">
                <a:solidFill>
                  <a:srgbClr val="FF0000"/>
                </a:solidFill>
              </a:rPr>
              <a:t>2</a:t>
            </a:r>
            <a:r>
              <a:rPr lang="en-US" sz="1200" dirty="0" smtClean="0">
                <a:solidFill>
                  <a:srgbClr val="FF0000"/>
                </a:solidFill>
              </a:rPr>
              <a:t> - 1e-44*f</a:t>
            </a:r>
            <a:r>
              <a:rPr lang="en-US" sz="1200" baseline="30000" dirty="0" smtClean="0">
                <a:solidFill>
                  <a:srgbClr val="FF0000"/>
                </a:solidFill>
              </a:rPr>
              <a:t>3</a:t>
            </a:r>
            <a:r>
              <a:rPr lang="en-US" sz="1200" dirty="0" smtClean="0">
                <a:solidFill>
                  <a:srgbClr val="FF0000"/>
                </a:solidFill>
              </a:rPr>
              <a:t> Henries</a:t>
            </a:r>
          </a:p>
          <a:p>
            <a:r>
              <a:rPr lang="en-US" sz="1200" baseline="30000" dirty="0" smtClean="0">
                <a:solidFill>
                  <a:srgbClr val="FF0000"/>
                </a:solidFill>
              </a:rPr>
              <a:t> </a:t>
            </a:r>
            <a:r>
              <a:rPr lang="en-US" sz="1200" dirty="0" smtClean="0">
                <a:solidFill>
                  <a:srgbClr val="FF0000"/>
                </a:solidFill>
              </a:rPr>
              <a:t>                Z = 50 </a:t>
            </a:r>
            <a:r>
              <a:rPr lang="en-US" sz="1200" dirty="0" smtClean="0">
                <a:solidFill>
                  <a:srgbClr val="FF0000"/>
                </a:solidFill>
                <a:latin typeface="Symbol" pitchFamily="18" charset="2"/>
              </a:rPr>
              <a:t>W</a:t>
            </a:r>
            <a:r>
              <a:rPr lang="en-US" sz="1200" dirty="0" smtClean="0">
                <a:solidFill>
                  <a:srgbClr val="FF0000"/>
                </a:solidFill>
              </a:rPr>
              <a:t> real</a:t>
            </a:r>
            <a:endParaRPr lang="en-US" sz="1200" dirty="0" smtClean="0">
              <a:solidFill>
                <a:srgbClr val="FF0000"/>
              </a:solidFill>
              <a:latin typeface="Symbol" pitchFamily="18" charset="2"/>
            </a:endParaRPr>
          </a:p>
          <a:p>
            <a:r>
              <a:rPr lang="en-US" sz="1200" dirty="0">
                <a:solidFill>
                  <a:srgbClr val="FF0000"/>
                </a:solidFill>
              </a:rPr>
              <a:t> </a:t>
            </a:r>
            <a:r>
              <a:rPr lang="en-US" sz="1200" dirty="0" smtClean="0">
                <a:solidFill>
                  <a:srgbClr val="FF0000"/>
                </a:solidFill>
              </a:rPr>
              <a:t>                Offset delay = 31.785 ps</a:t>
            </a:r>
          </a:p>
          <a:p>
            <a:r>
              <a:rPr lang="en-US" sz="1200" dirty="0" smtClean="0">
                <a:solidFill>
                  <a:srgbClr val="FF0000"/>
                </a:solidFill>
              </a:rPr>
              <a:t>                 Insertion loss = 2.36 G</a:t>
            </a:r>
            <a:r>
              <a:rPr lang="en-US" sz="1200" dirty="0" smtClean="0">
                <a:solidFill>
                  <a:srgbClr val="FF0000"/>
                </a:solidFill>
                <a:latin typeface="Symbol" pitchFamily="18" charset="2"/>
              </a:rPr>
              <a:t>W</a:t>
            </a:r>
            <a:r>
              <a:rPr lang="en-US" sz="1200" dirty="0" smtClean="0">
                <a:solidFill>
                  <a:srgbClr val="FF0000"/>
                </a:solidFill>
              </a:rPr>
              <a:t>/s</a:t>
            </a:r>
            <a:endParaRPr lang="en-US" sz="1200" dirty="0" smtClean="0">
              <a:solidFill>
                <a:srgbClr val="FF0000"/>
              </a:solidFill>
              <a:latin typeface="Symbol" pitchFamily="18" charset="2"/>
            </a:endParaRPr>
          </a:p>
          <a:p>
            <a:endParaRPr lang="en-US" sz="1200" dirty="0">
              <a:solidFill>
                <a:srgbClr val="FF0000"/>
              </a:solidFill>
            </a:endParaRPr>
          </a:p>
          <a:p>
            <a:r>
              <a:rPr lang="en-US" sz="1200" dirty="0" smtClean="0">
                <a:solidFill>
                  <a:srgbClr val="FF0000"/>
                </a:solidFill>
              </a:rPr>
              <a:t>Open:       C = 4.943e-14 - 3.1013e-25*f + 2.317e-35*f</a:t>
            </a:r>
            <a:r>
              <a:rPr lang="en-US" sz="1200" baseline="30000" dirty="0" smtClean="0">
                <a:solidFill>
                  <a:srgbClr val="FF0000"/>
                </a:solidFill>
              </a:rPr>
              <a:t>2</a:t>
            </a:r>
            <a:r>
              <a:rPr lang="en-US" sz="1200" dirty="0" smtClean="0">
                <a:solidFill>
                  <a:srgbClr val="FF0000"/>
                </a:solidFill>
              </a:rPr>
              <a:t> – 1.6e-46*f</a:t>
            </a:r>
            <a:r>
              <a:rPr lang="en-US" sz="1200" baseline="30000" dirty="0" smtClean="0">
                <a:solidFill>
                  <a:srgbClr val="FF0000"/>
                </a:solidFill>
              </a:rPr>
              <a:t>3</a:t>
            </a:r>
            <a:r>
              <a:rPr lang="en-US" sz="1200" dirty="0" smtClean="0">
                <a:solidFill>
                  <a:srgbClr val="FF0000"/>
                </a:solidFill>
              </a:rPr>
              <a:t> Farads</a:t>
            </a:r>
          </a:p>
          <a:p>
            <a:r>
              <a:rPr lang="en-US" sz="1200" baseline="30000" dirty="0">
                <a:solidFill>
                  <a:srgbClr val="FF0000"/>
                </a:solidFill>
              </a:rPr>
              <a:t> </a:t>
            </a:r>
            <a:r>
              <a:rPr lang="en-US" sz="1200" baseline="30000" dirty="0" smtClean="0">
                <a:solidFill>
                  <a:srgbClr val="FF0000"/>
                </a:solidFill>
              </a:rPr>
              <a:t>          </a:t>
            </a:r>
            <a:r>
              <a:rPr lang="en-US" sz="1200" dirty="0">
                <a:solidFill>
                  <a:srgbClr val="FF0000"/>
                </a:solidFill>
              </a:rPr>
              <a:t> </a:t>
            </a:r>
            <a:r>
              <a:rPr lang="en-US" sz="1200" dirty="0" smtClean="0">
                <a:solidFill>
                  <a:srgbClr val="FF0000"/>
                </a:solidFill>
              </a:rPr>
              <a:t>          Z </a:t>
            </a:r>
            <a:r>
              <a:rPr lang="en-US" sz="1200" dirty="0">
                <a:solidFill>
                  <a:srgbClr val="FF0000"/>
                </a:solidFill>
              </a:rPr>
              <a:t>= 50 </a:t>
            </a:r>
            <a:r>
              <a:rPr lang="en-US" sz="1200" dirty="0" smtClean="0">
                <a:solidFill>
                  <a:srgbClr val="FF0000"/>
                </a:solidFill>
                <a:latin typeface="Symbol" pitchFamily="18" charset="2"/>
              </a:rPr>
              <a:t>W</a:t>
            </a:r>
            <a:r>
              <a:rPr lang="en-US" sz="1200" dirty="0" smtClean="0">
                <a:solidFill>
                  <a:srgbClr val="FF0000"/>
                </a:solidFill>
              </a:rPr>
              <a:t> real</a:t>
            </a:r>
            <a:endParaRPr lang="en-US" sz="1200" dirty="0">
              <a:solidFill>
                <a:srgbClr val="FF0000"/>
              </a:solidFill>
              <a:latin typeface="Symbol" pitchFamily="18" charset="2"/>
            </a:endParaRPr>
          </a:p>
          <a:p>
            <a:pPr marL="171450" indent="-171450">
              <a:buFont typeface="Symbol"/>
              <a:buChar char=" "/>
            </a:pPr>
            <a:r>
              <a:rPr lang="en-US" sz="1200" dirty="0">
                <a:solidFill>
                  <a:srgbClr val="FF0000"/>
                </a:solidFill>
              </a:rPr>
              <a:t>       </a:t>
            </a:r>
            <a:r>
              <a:rPr lang="en-US" sz="1200" dirty="0" smtClean="0">
                <a:solidFill>
                  <a:srgbClr val="FF0000"/>
                </a:solidFill>
              </a:rPr>
              <a:t>      Offset delay </a:t>
            </a:r>
            <a:r>
              <a:rPr lang="en-US" sz="1200" dirty="0">
                <a:solidFill>
                  <a:srgbClr val="FF0000"/>
                </a:solidFill>
              </a:rPr>
              <a:t>= </a:t>
            </a:r>
            <a:r>
              <a:rPr lang="en-US" sz="1200" dirty="0" smtClean="0">
                <a:solidFill>
                  <a:srgbClr val="FF0000"/>
                </a:solidFill>
              </a:rPr>
              <a:t>29.243 ps</a:t>
            </a:r>
            <a:r>
              <a:rPr lang="en-US" sz="1200" baseline="30000" dirty="0" smtClean="0">
                <a:solidFill>
                  <a:srgbClr val="FF0000"/>
                </a:solidFill>
              </a:rPr>
              <a:t>        </a:t>
            </a:r>
          </a:p>
          <a:p>
            <a:r>
              <a:rPr lang="en-US" sz="1200" dirty="0" smtClean="0">
                <a:solidFill>
                  <a:srgbClr val="FF0000"/>
                </a:solidFill>
              </a:rPr>
              <a:t>                  Insertion loss = 2.2 G</a:t>
            </a:r>
            <a:r>
              <a:rPr lang="en-US" sz="1200" dirty="0" smtClean="0">
                <a:solidFill>
                  <a:srgbClr val="FF0000"/>
                </a:solidFill>
                <a:latin typeface="Symbol" pitchFamily="18" charset="2"/>
              </a:rPr>
              <a:t>W</a:t>
            </a:r>
            <a:r>
              <a:rPr lang="en-US" sz="1200" dirty="0" smtClean="0">
                <a:solidFill>
                  <a:srgbClr val="FF0000"/>
                </a:solidFill>
              </a:rPr>
              <a:t>/s</a:t>
            </a:r>
          </a:p>
          <a:p>
            <a:endParaRPr lang="en-US" sz="1200" dirty="0">
              <a:solidFill>
                <a:srgbClr val="FF0000"/>
              </a:solidFill>
            </a:endParaRPr>
          </a:p>
          <a:p>
            <a:r>
              <a:rPr lang="en-US" sz="1200" dirty="0" smtClean="0">
                <a:solidFill>
                  <a:srgbClr val="FF0000"/>
                </a:solidFill>
              </a:rPr>
              <a:t>Load:        C = L = Offset delay = Insertion loss = 0</a:t>
            </a:r>
          </a:p>
          <a:p>
            <a:r>
              <a:rPr lang="en-US" sz="1200" dirty="0" smtClean="0">
                <a:solidFill>
                  <a:srgbClr val="FF0000"/>
                </a:solidFill>
              </a:rPr>
              <a:t>                  Z </a:t>
            </a:r>
            <a:r>
              <a:rPr lang="en-US" sz="1200" dirty="0">
                <a:solidFill>
                  <a:srgbClr val="FF0000"/>
                </a:solidFill>
              </a:rPr>
              <a:t>= 50 </a:t>
            </a:r>
            <a:r>
              <a:rPr lang="en-US" sz="1200" dirty="0" smtClean="0">
                <a:solidFill>
                  <a:srgbClr val="FF0000"/>
                </a:solidFill>
                <a:latin typeface="Symbol" pitchFamily="18" charset="2"/>
              </a:rPr>
              <a:t>W </a:t>
            </a:r>
            <a:r>
              <a:rPr lang="en-US" sz="1200" dirty="0" smtClean="0">
                <a:solidFill>
                  <a:srgbClr val="FF0000"/>
                </a:solidFill>
              </a:rPr>
              <a:t> real</a:t>
            </a:r>
          </a:p>
          <a:p>
            <a:endParaRPr lang="en-US" sz="1200" dirty="0" smtClean="0">
              <a:solidFill>
                <a:srgbClr val="FF0000"/>
              </a:solidFill>
            </a:endParaRPr>
          </a:p>
          <a:p>
            <a:r>
              <a:rPr lang="en-US" sz="1200" dirty="0" smtClean="0">
                <a:solidFill>
                  <a:srgbClr val="FF0000"/>
                </a:solidFill>
              </a:rPr>
              <a:t>F-F Thru:  C = L = 0</a:t>
            </a:r>
          </a:p>
          <a:p>
            <a:r>
              <a:rPr lang="en-US" sz="1200" dirty="0">
                <a:solidFill>
                  <a:srgbClr val="FF0000"/>
                </a:solidFill>
              </a:rPr>
              <a:t> </a:t>
            </a:r>
            <a:r>
              <a:rPr lang="en-US" sz="1200" dirty="0" smtClean="0">
                <a:solidFill>
                  <a:srgbClr val="FF0000"/>
                </a:solidFill>
              </a:rPr>
              <a:t>                 Insertion loss = 2.2 G</a:t>
            </a:r>
            <a:r>
              <a:rPr lang="en-US" sz="1200" dirty="0" smtClean="0">
                <a:solidFill>
                  <a:srgbClr val="FF0000"/>
                </a:solidFill>
                <a:latin typeface="Symbol" pitchFamily="18" charset="2"/>
              </a:rPr>
              <a:t>W</a:t>
            </a:r>
            <a:r>
              <a:rPr lang="en-US" sz="1200" dirty="0" smtClean="0">
                <a:solidFill>
                  <a:srgbClr val="FF0000"/>
                </a:solidFill>
              </a:rPr>
              <a:t>/s</a:t>
            </a:r>
          </a:p>
          <a:p>
            <a:r>
              <a:rPr lang="en-US" sz="1200" dirty="0">
                <a:solidFill>
                  <a:srgbClr val="FF0000"/>
                </a:solidFill>
              </a:rPr>
              <a:t> </a:t>
            </a:r>
            <a:r>
              <a:rPr lang="en-US" sz="1200" dirty="0" smtClean="0">
                <a:solidFill>
                  <a:srgbClr val="FF0000"/>
                </a:solidFill>
              </a:rPr>
              <a:t>                 Z </a:t>
            </a:r>
            <a:r>
              <a:rPr lang="en-US" sz="1200" dirty="0">
                <a:solidFill>
                  <a:srgbClr val="FF0000"/>
                </a:solidFill>
              </a:rPr>
              <a:t>= 50 </a:t>
            </a:r>
            <a:r>
              <a:rPr lang="en-US" sz="1200" dirty="0" smtClean="0">
                <a:solidFill>
                  <a:srgbClr val="FF0000"/>
                </a:solidFill>
                <a:latin typeface="Symbol" pitchFamily="18" charset="2"/>
              </a:rPr>
              <a:t>W </a:t>
            </a:r>
            <a:r>
              <a:rPr lang="en-US" sz="1200" dirty="0" smtClean="0">
                <a:solidFill>
                  <a:srgbClr val="FF0000"/>
                </a:solidFill>
              </a:rPr>
              <a:t> rea</a:t>
            </a:r>
            <a:endParaRPr lang="en-US" sz="1200" dirty="0" smtClean="0">
              <a:solidFill>
                <a:srgbClr val="FF0000"/>
              </a:solidFill>
              <a:latin typeface="Symbol" pitchFamily="18" charset="2"/>
            </a:endParaRPr>
          </a:p>
          <a:p>
            <a:pPr marL="171450" indent="-171450">
              <a:buFont typeface="Symbol"/>
              <a:buChar char=" "/>
            </a:pPr>
            <a:r>
              <a:rPr lang="en-US" sz="1200" dirty="0" smtClean="0">
                <a:solidFill>
                  <a:srgbClr val="FF0000"/>
                </a:solidFill>
              </a:rPr>
              <a:t>             Offset delay = 95  ps</a:t>
            </a:r>
          </a:p>
        </p:txBody>
      </p:sp>
      <p:sp>
        <p:nvSpPr>
          <p:cNvPr id="6" name="TextBox 5"/>
          <p:cNvSpPr txBox="1"/>
          <p:nvPr/>
        </p:nvSpPr>
        <p:spPr>
          <a:xfrm>
            <a:off x="129251" y="937736"/>
            <a:ext cx="2994949" cy="1169551"/>
          </a:xfrm>
          <a:prstGeom prst="rect">
            <a:avLst/>
          </a:prstGeom>
          <a:noFill/>
        </p:spPr>
        <p:txBody>
          <a:bodyPr wrap="square" rtlCol="0">
            <a:spAutoFit/>
          </a:bodyPr>
          <a:lstStyle/>
          <a:p>
            <a:r>
              <a:rPr lang="en-US" sz="1400" dirty="0" smtClean="0">
                <a:solidFill>
                  <a:srgbClr val="FF0000"/>
                </a:solidFill>
              </a:rPr>
              <a:t>This is the new 85033E_thru cal kit (XML format).  The arrows point to things that we added or fixed.  Check that the analyzer you’re using has these updates. </a:t>
            </a:r>
            <a:endParaRPr lang="en-US" sz="1400" dirty="0">
              <a:solidFill>
                <a:srgbClr val="FF0000"/>
              </a:solidFill>
            </a:endParaRPr>
          </a:p>
        </p:txBody>
      </p:sp>
      <p:cxnSp>
        <p:nvCxnSpPr>
          <p:cNvPr id="9" name="Straight Arrow Connector 8"/>
          <p:cNvCxnSpPr/>
          <p:nvPr/>
        </p:nvCxnSpPr>
        <p:spPr>
          <a:xfrm flipV="1">
            <a:off x="2181225" y="5962651"/>
            <a:ext cx="3119437" cy="6953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180975"/>
            <a:ext cx="2952750" cy="357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Straight Arrow Connector 14"/>
          <p:cNvCxnSpPr/>
          <p:nvPr/>
        </p:nvCxnSpPr>
        <p:spPr>
          <a:xfrm flipV="1">
            <a:off x="2514600" y="6057900"/>
            <a:ext cx="2790825" cy="21907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352675" y="1619250"/>
            <a:ext cx="1685925" cy="241935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5724525" y="4219575"/>
            <a:ext cx="533400" cy="1"/>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857500" y="180975"/>
            <a:ext cx="838200" cy="2762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514600" y="6310313"/>
            <a:ext cx="1579984" cy="276999"/>
          </a:xfrm>
          <a:prstGeom prst="rect">
            <a:avLst/>
          </a:prstGeom>
          <a:noFill/>
        </p:spPr>
        <p:txBody>
          <a:bodyPr wrap="none" rtlCol="0">
            <a:spAutoFit/>
          </a:bodyPr>
          <a:lstStyle/>
          <a:p>
            <a:r>
              <a:rPr lang="en-US" sz="1200" dirty="0" smtClean="0">
                <a:solidFill>
                  <a:srgbClr val="00B050"/>
                </a:solidFill>
              </a:rPr>
              <a:t>Chage to 2.51 Gohm/s</a:t>
            </a:r>
            <a:endParaRPr lang="en-US" sz="1200" dirty="0">
              <a:solidFill>
                <a:srgbClr val="00B050"/>
              </a:solidFill>
            </a:endParaRPr>
          </a:p>
        </p:txBody>
      </p:sp>
    </p:spTree>
    <p:extLst>
      <p:ext uri="{BB962C8B-B14F-4D97-AF65-F5344CB8AC3E}">
        <p14:creationId xmlns:p14="http://schemas.microsoft.com/office/powerpoint/2010/main" val="26441173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75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958" y="1702203"/>
            <a:ext cx="8140842" cy="4622397"/>
          </a:xfrm>
          <a:prstGeom prst="rect">
            <a:avLst/>
          </a:prstGeom>
        </p:spPr>
      </p:pic>
      <p:sp>
        <p:nvSpPr>
          <p:cNvPr id="4" name="TextBox 3"/>
          <p:cNvSpPr txBox="1"/>
          <p:nvPr/>
        </p:nvSpPr>
        <p:spPr>
          <a:xfrm>
            <a:off x="533400" y="1216223"/>
            <a:ext cx="4367734" cy="307777"/>
          </a:xfrm>
          <a:prstGeom prst="rect">
            <a:avLst/>
          </a:prstGeom>
          <a:noFill/>
        </p:spPr>
        <p:txBody>
          <a:bodyPr wrap="none" rtlCol="0">
            <a:spAutoFit/>
          </a:bodyPr>
          <a:lstStyle/>
          <a:p>
            <a:r>
              <a:rPr lang="en-US" sz="1400" dirty="0" smtClean="0">
                <a:hlinkClick r:id="rId3"/>
              </a:rPr>
              <a:t>http</a:t>
            </a:r>
            <a:r>
              <a:rPr lang="en-US" sz="1400" dirty="0">
                <a:hlinkClick r:id="rId3"/>
              </a:rPr>
              <a:t>://</a:t>
            </a:r>
            <a:r>
              <a:rPr lang="en-US" sz="1400" dirty="0" smtClean="0">
                <a:hlinkClick r:id="rId3"/>
              </a:rPr>
              <a:t>na.tm.agilent.com/pna/caldefs/PNA/85033DE.htm</a:t>
            </a:r>
            <a:endParaRPr lang="en-US" sz="1400" dirty="0"/>
          </a:p>
        </p:txBody>
      </p:sp>
      <p:sp>
        <p:nvSpPr>
          <p:cNvPr id="5" name="TextBox 4"/>
          <p:cNvSpPr txBox="1"/>
          <p:nvPr/>
        </p:nvSpPr>
        <p:spPr>
          <a:xfrm>
            <a:off x="533401" y="381000"/>
            <a:ext cx="8458200" cy="307777"/>
          </a:xfrm>
          <a:prstGeom prst="rect">
            <a:avLst/>
          </a:prstGeom>
          <a:noFill/>
        </p:spPr>
        <p:txBody>
          <a:bodyPr wrap="square" rtlCol="0">
            <a:spAutoFit/>
          </a:bodyPr>
          <a:lstStyle/>
          <a:p>
            <a:r>
              <a:rPr lang="en-US" sz="1400" dirty="0" smtClean="0"/>
              <a:t>Agilent does have these cal kits on line.  Here is the web site for the 85033D/E.</a:t>
            </a:r>
            <a:endParaRPr lang="en-US" sz="1400" dirty="0"/>
          </a:p>
        </p:txBody>
      </p:sp>
    </p:spTree>
    <p:extLst>
      <p:ext uri="{BB962C8B-B14F-4D97-AF65-F5344CB8AC3E}">
        <p14:creationId xmlns:p14="http://schemas.microsoft.com/office/powerpoint/2010/main" val="253263684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3950" y="3919537"/>
            <a:ext cx="3438525" cy="200217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217" y="1752600"/>
            <a:ext cx="2961733" cy="173618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33923"/>
            <a:ext cx="3657361" cy="3885614"/>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76</a:t>
            </a:fld>
            <a:endParaRPr lang="en-US"/>
          </a:p>
        </p:txBody>
      </p:sp>
      <p:sp>
        <p:nvSpPr>
          <p:cNvPr id="5" name="TextBox 4"/>
          <p:cNvSpPr txBox="1"/>
          <p:nvPr/>
        </p:nvSpPr>
        <p:spPr>
          <a:xfrm>
            <a:off x="119062" y="3995678"/>
            <a:ext cx="5562600" cy="2862322"/>
          </a:xfrm>
          <a:prstGeom prst="rect">
            <a:avLst/>
          </a:prstGeom>
          <a:noFill/>
        </p:spPr>
        <p:txBody>
          <a:bodyPr wrap="square" rtlCol="0">
            <a:spAutoFit/>
          </a:bodyPr>
          <a:lstStyle/>
          <a:p>
            <a:r>
              <a:rPr lang="en-US" sz="1200" dirty="0" smtClean="0">
                <a:solidFill>
                  <a:srgbClr val="FF0000"/>
                </a:solidFill>
              </a:rPr>
              <a:t>Short:      L = 2.0765e-12 - 1.0854e-22*f + 2.1705e-33*f</a:t>
            </a:r>
            <a:r>
              <a:rPr lang="en-US" sz="1200" baseline="30000" dirty="0" smtClean="0">
                <a:solidFill>
                  <a:srgbClr val="FF0000"/>
                </a:solidFill>
              </a:rPr>
              <a:t>2</a:t>
            </a:r>
            <a:r>
              <a:rPr lang="en-US" sz="1200" dirty="0" smtClean="0">
                <a:solidFill>
                  <a:srgbClr val="FF0000"/>
                </a:solidFill>
              </a:rPr>
              <a:t> - 1e-44*f</a:t>
            </a:r>
            <a:r>
              <a:rPr lang="en-US" sz="1200" baseline="30000" dirty="0" smtClean="0">
                <a:solidFill>
                  <a:srgbClr val="FF0000"/>
                </a:solidFill>
              </a:rPr>
              <a:t>3</a:t>
            </a:r>
            <a:r>
              <a:rPr lang="en-US" sz="1200" dirty="0" smtClean="0">
                <a:solidFill>
                  <a:srgbClr val="FF0000"/>
                </a:solidFill>
              </a:rPr>
              <a:t> Henries</a:t>
            </a:r>
          </a:p>
          <a:p>
            <a:r>
              <a:rPr lang="en-US" sz="1200" baseline="30000" dirty="0" smtClean="0">
                <a:solidFill>
                  <a:srgbClr val="FF0000"/>
                </a:solidFill>
              </a:rPr>
              <a:t> </a:t>
            </a:r>
            <a:r>
              <a:rPr lang="en-US" sz="1200" dirty="0" smtClean="0">
                <a:solidFill>
                  <a:srgbClr val="FF0000"/>
                </a:solidFill>
              </a:rPr>
              <a:t>                Z = 50 </a:t>
            </a:r>
            <a:r>
              <a:rPr lang="en-US" sz="1200" dirty="0" smtClean="0">
                <a:solidFill>
                  <a:srgbClr val="FF0000"/>
                </a:solidFill>
                <a:latin typeface="Symbol" pitchFamily="18" charset="2"/>
              </a:rPr>
              <a:t>W</a:t>
            </a:r>
            <a:r>
              <a:rPr lang="en-US" sz="1200" dirty="0" smtClean="0">
                <a:solidFill>
                  <a:srgbClr val="FF0000"/>
                </a:solidFill>
              </a:rPr>
              <a:t> real</a:t>
            </a:r>
            <a:endParaRPr lang="en-US" sz="1200" dirty="0" smtClean="0">
              <a:solidFill>
                <a:srgbClr val="FF0000"/>
              </a:solidFill>
              <a:latin typeface="Symbol" pitchFamily="18" charset="2"/>
            </a:endParaRPr>
          </a:p>
          <a:p>
            <a:r>
              <a:rPr lang="en-US" sz="1200" dirty="0">
                <a:solidFill>
                  <a:srgbClr val="FF0000"/>
                </a:solidFill>
              </a:rPr>
              <a:t> </a:t>
            </a:r>
            <a:r>
              <a:rPr lang="en-US" sz="1200" dirty="0" smtClean="0">
                <a:solidFill>
                  <a:srgbClr val="FF0000"/>
                </a:solidFill>
              </a:rPr>
              <a:t>                Offset delay = 31.785 ps</a:t>
            </a:r>
          </a:p>
          <a:p>
            <a:r>
              <a:rPr lang="en-US" sz="1200" dirty="0" smtClean="0">
                <a:solidFill>
                  <a:srgbClr val="FF0000"/>
                </a:solidFill>
              </a:rPr>
              <a:t>                 Insertion loss = 2.36 G</a:t>
            </a:r>
            <a:r>
              <a:rPr lang="en-US" sz="1200" dirty="0" smtClean="0">
                <a:solidFill>
                  <a:srgbClr val="FF0000"/>
                </a:solidFill>
                <a:latin typeface="Symbol" pitchFamily="18" charset="2"/>
              </a:rPr>
              <a:t>W</a:t>
            </a:r>
            <a:r>
              <a:rPr lang="en-US" sz="1200" dirty="0" smtClean="0">
                <a:solidFill>
                  <a:srgbClr val="FF0000"/>
                </a:solidFill>
              </a:rPr>
              <a:t>/s</a:t>
            </a:r>
            <a:endParaRPr lang="en-US" sz="1200" dirty="0" smtClean="0">
              <a:solidFill>
                <a:srgbClr val="FF0000"/>
              </a:solidFill>
              <a:latin typeface="Symbol" pitchFamily="18" charset="2"/>
            </a:endParaRPr>
          </a:p>
          <a:p>
            <a:endParaRPr lang="en-US" sz="1200" dirty="0">
              <a:solidFill>
                <a:srgbClr val="FF0000"/>
              </a:solidFill>
            </a:endParaRPr>
          </a:p>
          <a:p>
            <a:r>
              <a:rPr lang="en-US" sz="1200" dirty="0" smtClean="0">
                <a:solidFill>
                  <a:srgbClr val="FF0000"/>
                </a:solidFill>
              </a:rPr>
              <a:t>Open:       C = 4.9433e-14 - 3.10131e-25*f + 2.31682e-35*f</a:t>
            </a:r>
            <a:r>
              <a:rPr lang="en-US" sz="1200" baseline="30000" dirty="0" smtClean="0">
                <a:solidFill>
                  <a:srgbClr val="FF0000"/>
                </a:solidFill>
              </a:rPr>
              <a:t>2</a:t>
            </a:r>
            <a:r>
              <a:rPr lang="en-US" sz="1200" dirty="0" smtClean="0">
                <a:solidFill>
                  <a:srgbClr val="FF0000"/>
                </a:solidFill>
              </a:rPr>
              <a:t> – 1.5966e-46*f</a:t>
            </a:r>
            <a:r>
              <a:rPr lang="en-US" sz="1200" baseline="30000" dirty="0" smtClean="0">
                <a:solidFill>
                  <a:srgbClr val="FF0000"/>
                </a:solidFill>
              </a:rPr>
              <a:t>3</a:t>
            </a:r>
            <a:r>
              <a:rPr lang="en-US" sz="1200" dirty="0" smtClean="0">
                <a:solidFill>
                  <a:srgbClr val="FF0000"/>
                </a:solidFill>
              </a:rPr>
              <a:t> Farads</a:t>
            </a:r>
          </a:p>
          <a:p>
            <a:r>
              <a:rPr lang="en-US" sz="1200" baseline="30000" dirty="0">
                <a:solidFill>
                  <a:srgbClr val="FF0000"/>
                </a:solidFill>
              </a:rPr>
              <a:t> </a:t>
            </a:r>
            <a:r>
              <a:rPr lang="en-US" sz="1200" baseline="30000" dirty="0" smtClean="0">
                <a:solidFill>
                  <a:srgbClr val="FF0000"/>
                </a:solidFill>
              </a:rPr>
              <a:t>          </a:t>
            </a:r>
            <a:r>
              <a:rPr lang="en-US" sz="1200" dirty="0">
                <a:solidFill>
                  <a:srgbClr val="FF0000"/>
                </a:solidFill>
              </a:rPr>
              <a:t> </a:t>
            </a:r>
            <a:r>
              <a:rPr lang="en-US" sz="1200" dirty="0" smtClean="0">
                <a:solidFill>
                  <a:srgbClr val="FF0000"/>
                </a:solidFill>
              </a:rPr>
              <a:t>          Z </a:t>
            </a:r>
            <a:r>
              <a:rPr lang="en-US" sz="1200" dirty="0">
                <a:solidFill>
                  <a:srgbClr val="FF0000"/>
                </a:solidFill>
              </a:rPr>
              <a:t>= 50 </a:t>
            </a:r>
            <a:r>
              <a:rPr lang="en-US" sz="1200" dirty="0" smtClean="0">
                <a:solidFill>
                  <a:srgbClr val="FF0000"/>
                </a:solidFill>
                <a:latin typeface="Symbol" pitchFamily="18" charset="2"/>
              </a:rPr>
              <a:t>W</a:t>
            </a:r>
            <a:r>
              <a:rPr lang="en-US" sz="1200" dirty="0" smtClean="0">
                <a:solidFill>
                  <a:srgbClr val="FF0000"/>
                </a:solidFill>
              </a:rPr>
              <a:t> real</a:t>
            </a:r>
            <a:endParaRPr lang="en-US" sz="1200" dirty="0">
              <a:solidFill>
                <a:srgbClr val="FF0000"/>
              </a:solidFill>
              <a:latin typeface="Symbol" pitchFamily="18" charset="2"/>
            </a:endParaRPr>
          </a:p>
          <a:p>
            <a:pPr marL="171450" indent="-171450">
              <a:buFont typeface="Symbol"/>
              <a:buChar char=" "/>
            </a:pPr>
            <a:r>
              <a:rPr lang="en-US" sz="1200" dirty="0">
                <a:solidFill>
                  <a:srgbClr val="FF0000"/>
                </a:solidFill>
              </a:rPr>
              <a:t>       </a:t>
            </a:r>
            <a:r>
              <a:rPr lang="en-US" sz="1200" dirty="0" smtClean="0">
                <a:solidFill>
                  <a:srgbClr val="FF0000"/>
                </a:solidFill>
              </a:rPr>
              <a:t>      Offset delay </a:t>
            </a:r>
            <a:r>
              <a:rPr lang="en-US" sz="1200" dirty="0">
                <a:solidFill>
                  <a:srgbClr val="FF0000"/>
                </a:solidFill>
              </a:rPr>
              <a:t>= </a:t>
            </a:r>
            <a:r>
              <a:rPr lang="en-US" sz="1200" dirty="0" smtClean="0">
                <a:solidFill>
                  <a:srgbClr val="FF0000"/>
                </a:solidFill>
              </a:rPr>
              <a:t>29.243 ps</a:t>
            </a:r>
            <a:r>
              <a:rPr lang="en-US" sz="1200" baseline="30000" dirty="0" smtClean="0">
                <a:solidFill>
                  <a:srgbClr val="FF0000"/>
                </a:solidFill>
              </a:rPr>
              <a:t>        </a:t>
            </a:r>
          </a:p>
          <a:p>
            <a:r>
              <a:rPr lang="en-US" sz="1200" dirty="0" smtClean="0">
                <a:solidFill>
                  <a:srgbClr val="FF0000"/>
                </a:solidFill>
              </a:rPr>
              <a:t>                  Insertion loss = 2.2 G</a:t>
            </a:r>
            <a:r>
              <a:rPr lang="en-US" sz="1200" dirty="0" smtClean="0">
                <a:solidFill>
                  <a:srgbClr val="FF0000"/>
                </a:solidFill>
                <a:latin typeface="Symbol" pitchFamily="18" charset="2"/>
              </a:rPr>
              <a:t>W</a:t>
            </a:r>
            <a:r>
              <a:rPr lang="en-US" sz="1200" dirty="0" smtClean="0">
                <a:solidFill>
                  <a:srgbClr val="FF0000"/>
                </a:solidFill>
              </a:rPr>
              <a:t>/s</a:t>
            </a:r>
          </a:p>
          <a:p>
            <a:endParaRPr lang="en-US" sz="1200" dirty="0">
              <a:solidFill>
                <a:srgbClr val="FF0000"/>
              </a:solidFill>
            </a:endParaRPr>
          </a:p>
          <a:p>
            <a:r>
              <a:rPr lang="en-US" sz="1200" dirty="0" smtClean="0">
                <a:solidFill>
                  <a:srgbClr val="FF0000"/>
                </a:solidFill>
              </a:rPr>
              <a:t>Load:        C = L </a:t>
            </a:r>
            <a:r>
              <a:rPr lang="en-US" sz="1200" dirty="0">
                <a:solidFill>
                  <a:srgbClr val="FF0000"/>
                </a:solidFill>
              </a:rPr>
              <a:t>= Offset </a:t>
            </a:r>
            <a:r>
              <a:rPr lang="en-US" sz="1200" dirty="0" smtClean="0">
                <a:solidFill>
                  <a:srgbClr val="FF0000"/>
                </a:solidFill>
              </a:rPr>
              <a:t>delay = Insertion loss = 0</a:t>
            </a:r>
          </a:p>
          <a:p>
            <a:r>
              <a:rPr lang="en-US" sz="1200" dirty="0" smtClean="0">
                <a:solidFill>
                  <a:srgbClr val="FF0000"/>
                </a:solidFill>
              </a:rPr>
              <a:t>                  Z </a:t>
            </a:r>
            <a:r>
              <a:rPr lang="en-US" sz="1200" dirty="0">
                <a:solidFill>
                  <a:srgbClr val="FF0000"/>
                </a:solidFill>
              </a:rPr>
              <a:t>= 50 </a:t>
            </a:r>
            <a:r>
              <a:rPr lang="en-US" sz="1200" dirty="0" smtClean="0">
                <a:solidFill>
                  <a:srgbClr val="FF0000"/>
                </a:solidFill>
                <a:latin typeface="Symbol" pitchFamily="18" charset="2"/>
              </a:rPr>
              <a:t>W </a:t>
            </a:r>
            <a:r>
              <a:rPr lang="en-US" sz="1200" dirty="0" smtClean="0">
                <a:solidFill>
                  <a:srgbClr val="FF0000"/>
                </a:solidFill>
              </a:rPr>
              <a:t> real</a:t>
            </a:r>
          </a:p>
          <a:p>
            <a:endParaRPr lang="en-US" sz="1200" dirty="0" smtClean="0">
              <a:solidFill>
                <a:srgbClr val="FF0000"/>
              </a:solidFill>
            </a:endParaRPr>
          </a:p>
          <a:p>
            <a:r>
              <a:rPr lang="en-US" sz="1200" dirty="0" smtClean="0">
                <a:solidFill>
                  <a:srgbClr val="FF0000"/>
                </a:solidFill>
              </a:rPr>
              <a:t>Thru:         C = L </a:t>
            </a:r>
            <a:r>
              <a:rPr lang="en-US" sz="1200" dirty="0">
                <a:solidFill>
                  <a:srgbClr val="FF0000"/>
                </a:solidFill>
              </a:rPr>
              <a:t>= Offset </a:t>
            </a:r>
            <a:r>
              <a:rPr lang="en-US" sz="1200" dirty="0" smtClean="0">
                <a:solidFill>
                  <a:srgbClr val="FF0000"/>
                </a:solidFill>
              </a:rPr>
              <a:t>delay = Insertion loss = 0</a:t>
            </a:r>
          </a:p>
          <a:p>
            <a:r>
              <a:rPr lang="en-US" sz="1200" dirty="0">
                <a:solidFill>
                  <a:srgbClr val="FF0000"/>
                </a:solidFill>
              </a:rPr>
              <a:t> </a:t>
            </a:r>
            <a:r>
              <a:rPr lang="en-US" sz="1200" dirty="0" smtClean="0">
                <a:solidFill>
                  <a:srgbClr val="FF0000"/>
                </a:solidFill>
              </a:rPr>
              <a:t>                 Z </a:t>
            </a:r>
            <a:r>
              <a:rPr lang="en-US" sz="1200" dirty="0">
                <a:solidFill>
                  <a:srgbClr val="FF0000"/>
                </a:solidFill>
              </a:rPr>
              <a:t>= 50 </a:t>
            </a:r>
            <a:r>
              <a:rPr lang="en-US" sz="1200" dirty="0" smtClean="0">
                <a:solidFill>
                  <a:srgbClr val="FF0000"/>
                </a:solidFill>
                <a:latin typeface="Symbol" pitchFamily="18" charset="2"/>
              </a:rPr>
              <a:t>W </a:t>
            </a:r>
            <a:r>
              <a:rPr lang="en-US" sz="1200" dirty="0" smtClean="0">
                <a:solidFill>
                  <a:srgbClr val="FF0000"/>
                </a:solidFill>
              </a:rPr>
              <a:t> real</a:t>
            </a:r>
            <a:endParaRPr lang="en-US" sz="1200" dirty="0" smtClean="0">
              <a:solidFill>
                <a:srgbClr val="FF0000"/>
              </a:solidFill>
              <a:latin typeface="Symbol" pitchFamily="18" charset="2"/>
            </a:endParaRPr>
          </a:p>
        </p:txBody>
      </p:sp>
      <p:sp>
        <p:nvSpPr>
          <p:cNvPr id="6" name="TextBox 5"/>
          <p:cNvSpPr txBox="1"/>
          <p:nvPr/>
        </p:nvSpPr>
        <p:spPr>
          <a:xfrm>
            <a:off x="129251" y="442161"/>
            <a:ext cx="2004349" cy="954107"/>
          </a:xfrm>
          <a:prstGeom prst="rect">
            <a:avLst/>
          </a:prstGeom>
          <a:noFill/>
        </p:spPr>
        <p:txBody>
          <a:bodyPr wrap="square" rtlCol="0">
            <a:spAutoFit/>
          </a:bodyPr>
          <a:lstStyle/>
          <a:p>
            <a:r>
              <a:rPr lang="en-US" sz="1400" dirty="0" smtClean="0">
                <a:solidFill>
                  <a:srgbClr val="FF0000"/>
                </a:solidFill>
              </a:rPr>
              <a:t>The 85052D cal kit looks like this after exporting and then opening it in a text editor:  </a:t>
            </a:r>
            <a:endParaRPr lang="en-US" sz="1400" dirty="0">
              <a:solidFill>
                <a:srgbClr val="FF0000"/>
              </a:solidFill>
            </a:endParaRPr>
          </a:p>
        </p:txBody>
      </p:sp>
    </p:spTree>
    <p:extLst>
      <p:ext uri="{BB962C8B-B14F-4D97-AF65-F5344CB8AC3E}">
        <p14:creationId xmlns:p14="http://schemas.microsoft.com/office/powerpoint/2010/main" val="222811895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77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07" y="1653157"/>
            <a:ext cx="8475807" cy="4366643"/>
          </a:xfrm>
          <a:prstGeom prst="rect">
            <a:avLst/>
          </a:prstGeom>
        </p:spPr>
      </p:pic>
      <p:sp>
        <p:nvSpPr>
          <p:cNvPr id="4" name="TextBox 3"/>
          <p:cNvSpPr txBox="1"/>
          <p:nvPr/>
        </p:nvSpPr>
        <p:spPr>
          <a:xfrm>
            <a:off x="419100" y="1195957"/>
            <a:ext cx="4275338" cy="307777"/>
          </a:xfrm>
          <a:prstGeom prst="rect">
            <a:avLst/>
          </a:prstGeom>
          <a:noFill/>
        </p:spPr>
        <p:txBody>
          <a:bodyPr wrap="none" rtlCol="0">
            <a:spAutoFit/>
          </a:bodyPr>
          <a:lstStyle/>
          <a:p>
            <a:r>
              <a:rPr lang="en-US" sz="1400" dirty="0">
                <a:hlinkClick r:id="rId3"/>
              </a:rPr>
              <a:t>http://</a:t>
            </a:r>
            <a:r>
              <a:rPr lang="en-US" sz="1400" dirty="0" smtClean="0">
                <a:hlinkClick r:id="rId3"/>
              </a:rPr>
              <a:t>na.tm.agilent.com/pna/caldefs/PNA/85052D.htm</a:t>
            </a:r>
            <a:endParaRPr lang="en-US" sz="1400" dirty="0" smtClean="0"/>
          </a:p>
        </p:txBody>
      </p:sp>
      <p:sp>
        <p:nvSpPr>
          <p:cNvPr id="7" name="TextBox 6"/>
          <p:cNvSpPr txBox="1"/>
          <p:nvPr/>
        </p:nvSpPr>
        <p:spPr>
          <a:xfrm>
            <a:off x="533401" y="381000"/>
            <a:ext cx="8458200" cy="307777"/>
          </a:xfrm>
          <a:prstGeom prst="rect">
            <a:avLst/>
          </a:prstGeom>
          <a:noFill/>
        </p:spPr>
        <p:txBody>
          <a:bodyPr wrap="square" rtlCol="0">
            <a:spAutoFit/>
          </a:bodyPr>
          <a:lstStyle/>
          <a:p>
            <a:r>
              <a:rPr lang="en-US" sz="1400" dirty="0" smtClean="0"/>
              <a:t>This is the Agilent web site for the 85052D cal kit.</a:t>
            </a:r>
            <a:endParaRPr lang="en-US" sz="1400" dirty="0"/>
          </a:p>
        </p:txBody>
      </p:sp>
    </p:spTree>
    <p:extLst>
      <p:ext uri="{BB962C8B-B14F-4D97-AF65-F5344CB8AC3E}">
        <p14:creationId xmlns:p14="http://schemas.microsoft.com/office/powerpoint/2010/main" val="321491304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78</a:t>
            </a:fld>
            <a:endParaRPr lang="en-US"/>
          </a:p>
        </p:txBody>
      </p:sp>
      <p:sp>
        <p:nvSpPr>
          <p:cNvPr id="3" name="TextBox 2"/>
          <p:cNvSpPr txBox="1"/>
          <p:nvPr/>
        </p:nvSpPr>
        <p:spPr>
          <a:xfrm>
            <a:off x="609600" y="838200"/>
            <a:ext cx="8001000" cy="2031325"/>
          </a:xfrm>
          <a:prstGeom prst="rect">
            <a:avLst/>
          </a:prstGeom>
          <a:noFill/>
        </p:spPr>
        <p:txBody>
          <a:bodyPr wrap="square" rtlCol="0">
            <a:spAutoFit/>
          </a:bodyPr>
          <a:lstStyle/>
          <a:p>
            <a:r>
              <a:rPr lang="en-US" sz="1400" dirty="0" smtClean="0"/>
              <a:t>The fact that the value in the 85033E Short’s offset delay was 31.088 ps, instead of 31.785 ps, means its calibration kit thought the standard was shorter by ~0.7 ps than it really is (or 1.4 ps for a there-and-back-again delay mismeasurement.</a:t>
            </a:r>
          </a:p>
          <a:p>
            <a:endParaRPr lang="en-US" sz="1400" dirty="0"/>
          </a:p>
          <a:p>
            <a:r>
              <a:rPr lang="en-US" sz="1400" dirty="0" smtClean="0"/>
              <a:t>A Short standard is modeled by its offset delay and some inductance.  At 50 ohms impedance (where our inductors have most of their effect in, say, a 50 ohm matched filter) that 1.4 ps of mistake corresponds to the inductance measurement being off by:</a:t>
            </a:r>
          </a:p>
          <a:p>
            <a:endParaRPr lang="en-US" sz="1400" dirty="0"/>
          </a:p>
          <a:p>
            <a:r>
              <a:rPr lang="en-US" sz="1400" dirty="0" smtClean="0"/>
              <a:t>1.4 ps * 50 ohms = 70 pH</a:t>
            </a:r>
          </a:p>
        </p:txBody>
      </p:sp>
    </p:spTree>
    <p:extLst>
      <p:ext uri="{BB962C8B-B14F-4D97-AF65-F5344CB8AC3E}">
        <p14:creationId xmlns:p14="http://schemas.microsoft.com/office/powerpoint/2010/main" val="189277011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79</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0" y="1022746"/>
            <a:ext cx="868487" cy="40386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6173" y="1022746"/>
            <a:ext cx="838406" cy="26670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04094" y="1022746"/>
            <a:ext cx="835839" cy="41910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57800" y="1022746"/>
            <a:ext cx="919915" cy="4305300"/>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3201" y="1022746"/>
            <a:ext cx="884078" cy="2743200"/>
          </a:xfrm>
          <a:prstGeom prst="rect">
            <a:avLst/>
          </a:prstGeom>
        </p:spPr>
      </p:pic>
      <p:sp>
        <p:nvSpPr>
          <p:cNvPr id="8" name="Oval 7"/>
          <p:cNvSpPr/>
          <p:nvPr/>
        </p:nvSpPr>
        <p:spPr>
          <a:xfrm>
            <a:off x="1752600" y="2737246"/>
            <a:ext cx="1143000" cy="723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2333625" y="1159271"/>
            <a:ext cx="789035" cy="20161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95625" y="1206896"/>
            <a:ext cx="730379" cy="4254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162425" y="1283096"/>
            <a:ext cx="730379" cy="4254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352567" y="4527946"/>
            <a:ext cx="730379" cy="3492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V="1">
            <a:off x="5257800" y="4780359"/>
            <a:ext cx="255635" cy="110013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419600" y="5864423"/>
            <a:ext cx="2882712" cy="307777"/>
          </a:xfrm>
          <a:prstGeom prst="rect">
            <a:avLst/>
          </a:prstGeom>
          <a:noFill/>
        </p:spPr>
        <p:txBody>
          <a:bodyPr wrap="none" rtlCol="0">
            <a:spAutoFit/>
          </a:bodyPr>
          <a:lstStyle/>
          <a:p>
            <a:r>
              <a:rPr lang="en-US" sz="1400" dirty="0" smtClean="0"/>
              <a:t>Change to 31.785 ps with the keypad</a:t>
            </a:r>
            <a:endParaRPr lang="en-US" sz="1400" dirty="0"/>
          </a:p>
        </p:txBody>
      </p:sp>
      <p:sp>
        <p:nvSpPr>
          <p:cNvPr id="18" name="Oval 17"/>
          <p:cNvSpPr/>
          <p:nvPr/>
        </p:nvSpPr>
        <p:spPr>
          <a:xfrm>
            <a:off x="6437767" y="2495946"/>
            <a:ext cx="1106033" cy="3492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6662737" y="2845196"/>
            <a:ext cx="238125" cy="14287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409192" y="4232275"/>
            <a:ext cx="2582408" cy="738664"/>
          </a:xfrm>
          <a:prstGeom prst="rect">
            <a:avLst/>
          </a:prstGeom>
          <a:noFill/>
        </p:spPr>
        <p:txBody>
          <a:bodyPr wrap="square" rtlCol="0">
            <a:spAutoFit/>
          </a:bodyPr>
          <a:lstStyle/>
          <a:p>
            <a:r>
              <a:rPr lang="en-US" sz="1400" dirty="0" smtClean="0"/>
              <a:t>Then export the cal kit and check it in a text editor to make sure the information got updated.</a:t>
            </a:r>
            <a:endParaRPr lang="en-US" sz="1400" dirty="0"/>
          </a:p>
        </p:txBody>
      </p:sp>
      <p:sp>
        <p:nvSpPr>
          <p:cNvPr id="23" name="TextBox 22"/>
          <p:cNvSpPr txBox="1"/>
          <p:nvPr/>
        </p:nvSpPr>
        <p:spPr>
          <a:xfrm>
            <a:off x="212913" y="457200"/>
            <a:ext cx="2750818" cy="307777"/>
          </a:xfrm>
          <a:prstGeom prst="rect">
            <a:avLst/>
          </a:prstGeom>
          <a:noFill/>
        </p:spPr>
        <p:txBody>
          <a:bodyPr wrap="none" rtlCol="0">
            <a:spAutoFit/>
          </a:bodyPr>
          <a:lstStyle/>
          <a:p>
            <a:r>
              <a:rPr lang="en-US" sz="1400" dirty="0" smtClean="0"/>
              <a:t>Update the cal kit via these menus:</a:t>
            </a:r>
            <a:endParaRPr lang="en-US" sz="1400" dirty="0"/>
          </a:p>
        </p:txBody>
      </p:sp>
    </p:spTree>
    <p:extLst>
      <p:ext uri="{BB962C8B-B14F-4D97-AF65-F5344CB8AC3E}">
        <p14:creationId xmlns:p14="http://schemas.microsoft.com/office/powerpoint/2010/main" val="33138681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8</a:t>
            </a:fld>
            <a:endParaRPr lang="en-US"/>
          </a:p>
        </p:txBody>
      </p:sp>
      <p:sp>
        <p:nvSpPr>
          <p:cNvPr id="4" name="TextBox 3"/>
          <p:cNvSpPr txBox="1"/>
          <p:nvPr/>
        </p:nvSpPr>
        <p:spPr>
          <a:xfrm>
            <a:off x="1532194" y="609600"/>
            <a:ext cx="6079613" cy="584775"/>
          </a:xfrm>
          <a:prstGeom prst="rect">
            <a:avLst/>
          </a:prstGeom>
          <a:noFill/>
        </p:spPr>
        <p:txBody>
          <a:bodyPr wrap="none" rtlCol="0">
            <a:spAutoFit/>
          </a:bodyPr>
          <a:lstStyle/>
          <a:p>
            <a:r>
              <a:rPr lang="en-US" sz="3200" dirty="0" smtClean="0"/>
              <a:t>First Look at our Network Analyzers</a:t>
            </a:r>
            <a:endParaRPr lang="en-US" sz="32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100" y="2133600"/>
            <a:ext cx="6019800" cy="3196017"/>
          </a:xfrm>
          <a:prstGeom prst="rect">
            <a:avLst/>
          </a:prstGeom>
        </p:spPr>
      </p:pic>
      <p:sp>
        <p:nvSpPr>
          <p:cNvPr id="6" name="TextBox 5"/>
          <p:cNvSpPr txBox="1"/>
          <p:nvPr/>
        </p:nvSpPr>
        <p:spPr>
          <a:xfrm>
            <a:off x="228600" y="6001434"/>
            <a:ext cx="7761548" cy="646331"/>
          </a:xfrm>
          <a:prstGeom prst="rect">
            <a:avLst/>
          </a:prstGeom>
          <a:noFill/>
        </p:spPr>
        <p:txBody>
          <a:bodyPr wrap="none" rtlCol="0">
            <a:spAutoFit/>
          </a:bodyPr>
          <a:lstStyle/>
          <a:p>
            <a:r>
              <a:rPr lang="en-US" sz="1200" dirty="0" smtClean="0"/>
              <a:t>*Agilent puts out firmware updates for these network analyzers.  The latest firmware fixes can be downloaded from here:</a:t>
            </a:r>
            <a:endParaRPr lang="en-US" sz="1200" dirty="0" smtClean="0">
              <a:hlinkClick r:id="rId3"/>
            </a:endParaRPr>
          </a:p>
          <a:p>
            <a:endParaRPr lang="en-US" sz="1200" dirty="0">
              <a:hlinkClick r:id="rId3"/>
            </a:endParaRPr>
          </a:p>
          <a:p>
            <a:r>
              <a:rPr lang="en-US" sz="1200" dirty="0" smtClean="0">
                <a:hlinkClick r:id="rId3"/>
              </a:rPr>
              <a:t>http</a:t>
            </a:r>
            <a:r>
              <a:rPr lang="en-US" sz="1200" dirty="0">
                <a:hlinkClick r:id="rId3"/>
              </a:rPr>
              <a:t>://www.home.agilent.com/agilent/software.jspx?ckey=879905&amp;lc=eng&amp;cc=US&amp;nid=-11143.0.00&amp;id=879905</a:t>
            </a:r>
            <a:endParaRPr lang="en-US" sz="1200" dirty="0"/>
          </a:p>
        </p:txBody>
      </p:sp>
    </p:spTree>
    <p:extLst>
      <p:ext uri="{BB962C8B-B14F-4D97-AF65-F5344CB8AC3E}">
        <p14:creationId xmlns:p14="http://schemas.microsoft.com/office/powerpoint/2010/main" val="111933586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80</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678" y="762000"/>
            <a:ext cx="4926418"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2525" y="1143001"/>
            <a:ext cx="3991542"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2525" y="3758072"/>
            <a:ext cx="4181475" cy="2427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H="1">
            <a:off x="2842523" y="590550"/>
            <a:ext cx="2443852" cy="249555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581650" y="600075"/>
            <a:ext cx="1097411" cy="499110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962026" y="1066800"/>
            <a:ext cx="9144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224835" y="57150"/>
            <a:ext cx="5157165" cy="523220"/>
          </a:xfrm>
          <a:prstGeom prst="rect">
            <a:avLst/>
          </a:prstGeom>
          <a:noFill/>
        </p:spPr>
        <p:txBody>
          <a:bodyPr wrap="square" rtlCol="0">
            <a:spAutoFit/>
          </a:bodyPr>
          <a:lstStyle/>
          <a:p>
            <a:r>
              <a:rPr lang="en-US" sz="1400" dirty="0" smtClean="0"/>
              <a:t>Looks good.  Both changes are in the file.  We have a f-f thru with a delay of 95 ps and the Short has a delay of 31.785 ps.</a:t>
            </a:r>
            <a:endParaRPr lang="en-US" sz="1400" dirty="0"/>
          </a:p>
        </p:txBody>
      </p:sp>
    </p:spTree>
    <p:extLst>
      <p:ext uri="{BB962C8B-B14F-4D97-AF65-F5344CB8AC3E}">
        <p14:creationId xmlns:p14="http://schemas.microsoft.com/office/powerpoint/2010/main" val="314811388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81</a:t>
            </a:fld>
            <a:endParaRPr lang="en-US"/>
          </a:p>
        </p:txBody>
      </p:sp>
      <p:sp>
        <p:nvSpPr>
          <p:cNvPr id="3" name="TextBox 2"/>
          <p:cNvSpPr txBox="1"/>
          <p:nvPr/>
        </p:nvSpPr>
        <p:spPr>
          <a:xfrm>
            <a:off x="3861709" y="609600"/>
            <a:ext cx="1420582" cy="584775"/>
          </a:xfrm>
          <a:prstGeom prst="rect">
            <a:avLst/>
          </a:prstGeom>
          <a:noFill/>
        </p:spPr>
        <p:txBody>
          <a:bodyPr wrap="none" rtlCol="0">
            <a:spAutoFit/>
          </a:bodyPr>
          <a:lstStyle/>
          <a:p>
            <a:r>
              <a:rPr lang="en-US" sz="3200" dirty="0" smtClean="0"/>
              <a:t>Outline</a:t>
            </a:r>
            <a:endParaRPr lang="en-US" sz="3200" dirty="0"/>
          </a:p>
        </p:txBody>
      </p:sp>
      <p:sp>
        <p:nvSpPr>
          <p:cNvPr id="4" name="TextBox 3"/>
          <p:cNvSpPr txBox="1"/>
          <p:nvPr/>
        </p:nvSpPr>
        <p:spPr>
          <a:xfrm>
            <a:off x="1122915" y="1695450"/>
            <a:ext cx="5524333" cy="2862322"/>
          </a:xfrm>
          <a:prstGeom prst="rect">
            <a:avLst/>
          </a:prstGeom>
          <a:noFill/>
        </p:spPr>
        <p:txBody>
          <a:bodyPr wrap="none" rtlCol="0">
            <a:spAutoFit/>
          </a:bodyPr>
          <a:lstStyle/>
          <a:p>
            <a:pPr marL="285750" indent="-285750">
              <a:buFont typeface="Arial" pitchFamily="34" charset="0"/>
              <a:buChar char="•"/>
            </a:pPr>
            <a:r>
              <a:rPr lang="en-US" dirty="0" smtClean="0"/>
              <a:t>Intro</a:t>
            </a:r>
          </a:p>
          <a:p>
            <a:pPr marL="285750" indent="-285750">
              <a:buFont typeface="Arial" pitchFamily="34" charset="0"/>
              <a:buChar char="•"/>
            </a:pPr>
            <a:r>
              <a:rPr lang="en-US" dirty="0" smtClean="0"/>
              <a:t>First Look at Our Network Analyzers</a:t>
            </a:r>
          </a:p>
          <a:p>
            <a:pPr marL="285750" indent="-285750">
              <a:buFont typeface="Arial" pitchFamily="34" charset="0"/>
              <a:buChar char="•"/>
            </a:pPr>
            <a:r>
              <a:rPr lang="en-US" dirty="0" smtClean="0"/>
              <a:t>Cables:  Pre-testing Before Calibration</a:t>
            </a:r>
          </a:p>
          <a:p>
            <a:pPr marL="285750" indent="-285750">
              <a:buFont typeface="Arial" pitchFamily="34" charset="0"/>
              <a:buChar char="•"/>
            </a:pPr>
            <a:r>
              <a:rPr lang="en-US" dirty="0" smtClean="0"/>
              <a:t>Calibration Hardware</a:t>
            </a:r>
          </a:p>
          <a:p>
            <a:pPr marL="285750" indent="-285750">
              <a:buFont typeface="Arial" pitchFamily="34" charset="0"/>
              <a:buChar char="•"/>
            </a:pPr>
            <a:r>
              <a:rPr lang="en-US" dirty="0" smtClean="0"/>
              <a:t>Cal Kit Software in the Network Analyzer</a:t>
            </a:r>
          </a:p>
          <a:p>
            <a:pPr marL="285750" indent="-285750">
              <a:buFont typeface="Arial" pitchFamily="34" charset="0"/>
              <a:buChar char="•"/>
            </a:pPr>
            <a:r>
              <a:rPr lang="en-US" dirty="0">
                <a:solidFill>
                  <a:srgbClr val="FF0000"/>
                </a:solidFill>
              </a:rPr>
              <a:t>D</a:t>
            </a:r>
            <a:r>
              <a:rPr lang="en-US" dirty="0" smtClean="0">
                <a:solidFill>
                  <a:srgbClr val="FF0000"/>
                </a:solidFill>
              </a:rPr>
              <a:t>riving the Network Analyzer</a:t>
            </a:r>
          </a:p>
          <a:p>
            <a:pPr marL="285750" indent="-285750">
              <a:buFont typeface="Arial" pitchFamily="34" charset="0"/>
              <a:buChar char="•"/>
            </a:pPr>
            <a:r>
              <a:rPr lang="en-US" dirty="0"/>
              <a:t>1</a:t>
            </a:r>
            <a:r>
              <a:rPr lang="en-US" dirty="0" smtClean="0"/>
              <a:t>-Port &amp; 2-Port Cals with 85033E Standards</a:t>
            </a:r>
          </a:p>
          <a:p>
            <a:pPr marL="285750" indent="-285750">
              <a:buFont typeface="Arial" pitchFamily="34" charset="0"/>
              <a:buChar char="•"/>
            </a:pPr>
            <a:r>
              <a:rPr lang="en-US" dirty="0" smtClean="0"/>
              <a:t>Port Extension vs. Electrical Delay</a:t>
            </a:r>
          </a:p>
          <a:p>
            <a:pPr marL="285750" indent="-285750">
              <a:buFont typeface="Arial" pitchFamily="34" charset="0"/>
              <a:buChar char="•"/>
            </a:pPr>
            <a:r>
              <a:rPr lang="en-US" dirty="0" smtClean="0"/>
              <a:t>Verifying Your Cal is Good:  Measuring Something Else</a:t>
            </a:r>
          </a:p>
          <a:p>
            <a:pPr marL="285750" indent="-285750">
              <a:buFont typeface="Arial" pitchFamily="34" charset="0"/>
              <a:buChar char="•"/>
            </a:pPr>
            <a:r>
              <a:rPr lang="en-US" dirty="0" smtClean="0"/>
              <a:t>Custom Cal Standards and User Cal Kits</a:t>
            </a:r>
          </a:p>
        </p:txBody>
      </p:sp>
    </p:spTree>
    <p:extLst>
      <p:ext uri="{BB962C8B-B14F-4D97-AF65-F5344CB8AC3E}">
        <p14:creationId xmlns:p14="http://schemas.microsoft.com/office/powerpoint/2010/main" val="355521631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82</a:t>
            </a:fld>
            <a:endParaRPr lang="en-US"/>
          </a:p>
        </p:txBody>
      </p:sp>
      <p:sp>
        <p:nvSpPr>
          <p:cNvPr id="3" name="TextBox 2"/>
          <p:cNvSpPr txBox="1"/>
          <p:nvPr/>
        </p:nvSpPr>
        <p:spPr>
          <a:xfrm>
            <a:off x="3102880" y="2514600"/>
            <a:ext cx="2938625" cy="338554"/>
          </a:xfrm>
          <a:prstGeom prst="rect">
            <a:avLst/>
          </a:prstGeom>
          <a:noFill/>
        </p:spPr>
        <p:txBody>
          <a:bodyPr wrap="none" rtlCol="0">
            <a:spAutoFit/>
          </a:bodyPr>
          <a:lstStyle/>
          <a:p>
            <a:pPr algn="ctr"/>
            <a:r>
              <a:rPr lang="en-US" sz="1600" dirty="0" smtClean="0"/>
              <a:t>Setting up for Doing a Calibration</a:t>
            </a:r>
            <a:endParaRPr lang="en-US" sz="1600" dirty="0"/>
          </a:p>
        </p:txBody>
      </p:sp>
      <p:sp>
        <p:nvSpPr>
          <p:cNvPr id="4" name="TextBox 3"/>
          <p:cNvSpPr txBox="1"/>
          <p:nvPr/>
        </p:nvSpPr>
        <p:spPr>
          <a:xfrm>
            <a:off x="2037973" y="609600"/>
            <a:ext cx="5068054" cy="584775"/>
          </a:xfrm>
          <a:prstGeom prst="rect">
            <a:avLst/>
          </a:prstGeom>
          <a:noFill/>
        </p:spPr>
        <p:txBody>
          <a:bodyPr wrap="none" rtlCol="0">
            <a:spAutoFit/>
          </a:bodyPr>
          <a:lstStyle/>
          <a:p>
            <a:r>
              <a:rPr lang="en-US" sz="3200" dirty="0" smtClean="0"/>
              <a:t>Driving the Network Analyzer</a:t>
            </a:r>
            <a:endParaRPr lang="en-US" sz="3200" dirty="0"/>
          </a:p>
        </p:txBody>
      </p:sp>
    </p:spTree>
    <p:extLst>
      <p:ext uri="{BB962C8B-B14F-4D97-AF65-F5344CB8AC3E}">
        <p14:creationId xmlns:p14="http://schemas.microsoft.com/office/powerpoint/2010/main" val="202406881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799" y="1447800"/>
            <a:ext cx="8492683" cy="4343400"/>
            <a:chOff x="304799" y="1524000"/>
            <a:chExt cx="8492683" cy="434340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1524000"/>
              <a:ext cx="8492683" cy="4343400"/>
            </a:xfrm>
            <a:prstGeom prst="rect">
              <a:avLst/>
            </a:prstGeom>
          </p:spPr>
        </p:pic>
        <p:sp>
          <p:nvSpPr>
            <p:cNvPr id="6" name="Oval 5"/>
            <p:cNvSpPr/>
            <p:nvPr/>
          </p:nvSpPr>
          <p:spPr>
            <a:xfrm>
              <a:off x="6057900" y="3152775"/>
              <a:ext cx="533400" cy="4429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p:cNvSpPr>
            <a:spLocks noGrp="1"/>
          </p:cNvSpPr>
          <p:nvPr>
            <p:ph type="sldNum" sz="quarter" idx="12"/>
          </p:nvPr>
        </p:nvSpPr>
        <p:spPr/>
        <p:txBody>
          <a:bodyPr/>
          <a:lstStyle/>
          <a:p>
            <a:fld id="{DF6B008F-035F-4D09-96FD-285C794FDD5F}" type="slidenum">
              <a:rPr lang="en-US" smtClean="0"/>
              <a:t>83</a:t>
            </a:fld>
            <a:endParaRPr lang="en-US"/>
          </a:p>
        </p:txBody>
      </p:sp>
      <p:grpSp>
        <p:nvGrpSpPr>
          <p:cNvPr id="10" name="Group 9"/>
          <p:cNvGrpSpPr/>
          <p:nvPr/>
        </p:nvGrpSpPr>
        <p:grpSpPr>
          <a:xfrm>
            <a:off x="7435406" y="838200"/>
            <a:ext cx="1708593" cy="5943600"/>
            <a:chOff x="7435406" y="228600"/>
            <a:chExt cx="1708593" cy="594360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0" y="228600"/>
              <a:ext cx="1310624" cy="5943600"/>
            </a:xfrm>
            <a:prstGeom prst="rect">
              <a:avLst/>
            </a:prstGeom>
          </p:spPr>
        </p:pic>
        <p:sp>
          <p:nvSpPr>
            <p:cNvPr id="5" name="Oval 4"/>
            <p:cNvSpPr/>
            <p:nvPr/>
          </p:nvSpPr>
          <p:spPr>
            <a:xfrm>
              <a:off x="7435406" y="733426"/>
              <a:ext cx="1708593" cy="14001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0" y="381000"/>
            <a:ext cx="7543800" cy="954107"/>
          </a:xfrm>
          <a:prstGeom prst="rect">
            <a:avLst/>
          </a:prstGeom>
          <a:noFill/>
        </p:spPr>
        <p:txBody>
          <a:bodyPr wrap="square" rtlCol="0">
            <a:spAutoFit/>
          </a:bodyPr>
          <a:lstStyle/>
          <a:p>
            <a:r>
              <a:rPr lang="en-US" sz="1400" dirty="0" smtClean="0"/>
              <a:t>The first things to understand about driving the network analyzer are the concepts of </a:t>
            </a:r>
            <a:r>
              <a:rPr lang="en-US" sz="1400" i="1" dirty="0" smtClean="0"/>
              <a:t>channels</a:t>
            </a:r>
            <a:r>
              <a:rPr lang="en-US" sz="1400" dirty="0" smtClean="0"/>
              <a:t> vs </a:t>
            </a:r>
            <a:r>
              <a:rPr lang="en-US" sz="1400" i="1" dirty="0" smtClean="0"/>
              <a:t>traces</a:t>
            </a:r>
            <a:r>
              <a:rPr lang="en-US" sz="1400" dirty="0" smtClean="0"/>
              <a:t> ... </a:t>
            </a:r>
            <a:r>
              <a:rPr lang="en-US" sz="1400" dirty="0"/>
              <a:t>a</a:t>
            </a:r>
            <a:r>
              <a:rPr lang="en-US" sz="1400" dirty="0" smtClean="0"/>
              <a:t>nd how those two things related to </a:t>
            </a:r>
            <a:r>
              <a:rPr lang="en-US" sz="1400" i="1" dirty="0" smtClean="0"/>
              <a:t>display windows</a:t>
            </a:r>
            <a:r>
              <a:rPr lang="en-US" sz="1400" dirty="0" smtClean="0"/>
              <a:t> on your screen.</a:t>
            </a:r>
          </a:p>
          <a:p>
            <a:endParaRPr lang="en-US" sz="1400" dirty="0"/>
          </a:p>
          <a:p>
            <a:r>
              <a:rPr lang="en-US" sz="1400" dirty="0"/>
              <a:t>A</a:t>
            </a:r>
            <a:r>
              <a:rPr lang="en-US" sz="1400" dirty="0" smtClean="0"/>
              <a:t>fter executing a Pretest + OK, the analyzer screen should come up like this (LogMag S11 flat at 0 dB):</a:t>
            </a:r>
          </a:p>
        </p:txBody>
      </p:sp>
      <p:sp>
        <p:nvSpPr>
          <p:cNvPr id="11" name="TextBox 10"/>
          <p:cNvSpPr txBox="1"/>
          <p:nvPr/>
        </p:nvSpPr>
        <p:spPr>
          <a:xfrm>
            <a:off x="152400" y="5966936"/>
            <a:ext cx="7467600" cy="738664"/>
          </a:xfrm>
          <a:prstGeom prst="rect">
            <a:avLst/>
          </a:prstGeom>
          <a:noFill/>
        </p:spPr>
        <p:txBody>
          <a:bodyPr wrap="square" rtlCol="0">
            <a:spAutoFit/>
          </a:bodyPr>
          <a:lstStyle/>
          <a:p>
            <a:r>
              <a:rPr lang="en-US" sz="1400" dirty="0" smtClean="0"/>
              <a:t>Hit the Display hard key to bring up the Display menu.  The first 3 selections deal with channels and traces.  Traces are subsets of channels.  Different channels can be calibrated with different sweep setups.  Select the Allocate Channels soft key.</a:t>
            </a:r>
          </a:p>
        </p:txBody>
      </p:sp>
      <p:cxnSp>
        <p:nvCxnSpPr>
          <p:cNvPr id="12" name="Straight Arrow Connector 11"/>
          <p:cNvCxnSpPr/>
          <p:nvPr/>
        </p:nvCxnSpPr>
        <p:spPr>
          <a:xfrm flipV="1">
            <a:off x="6505575" y="2358231"/>
            <a:ext cx="1038225" cy="74691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0443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84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762000"/>
            <a:ext cx="4792870" cy="3149600"/>
          </a:xfrm>
          <a:prstGeom prst="rect">
            <a:avLst/>
          </a:prstGeom>
        </p:spPr>
      </p:pic>
      <p:sp>
        <p:nvSpPr>
          <p:cNvPr id="4" name="TextBox 3"/>
          <p:cNvSpPr txBox="1"/>
          <p:nvPr/>
        </p:nvSpPr>
        <p:spPr>
          <a:xfrm>
            <a:off x="304800" y="381000"/>
            <a:ext cx="7131439" cy="307777"/>
          </a:xfrm>
          <a:prstGeom prst="rect">
            <a:avLst/>
          </a:prstGeom>
          <a:noFill/>
        </p:spPr>
        <p:txBody>
          <a:bodyPr wrap="none" rtlCol="0">
            <a:spAutoFit/>
          </a:bodyPr>
          <a:lstStyle/>
          <a:p>
            <a:r>
              <a:rPr lang="en-US" sz="1400" dirty="0" smtClean="0"/>
              <a:t>You can see from the Allocate Channels menu, that the Preset gave a default state of 1 channel:</a:t>
            </a:r>
            <a:endParaRPr lang="en-US" sz="1400" dirty="0"/>
          </a:p>
        </p:txBody>
      </p:sp>
      <p:cxnSp>
        <p:nvCxnSpPr>
          <p:cNvPr id="5" name="Straight Arrow Connector 4"/>
          <p:cNvCxnSpPr/>
          <p:nvPr/>
        </p:nvCxnSpPr>
        <p:spPr>
          <a:xfrm flipH="1">
            <a:off x="4991100" y="619125"/>
            <a:ext cx="1828800" cy="5810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562601" y="1447800"/>
            <a:ext cx="2362200" cy="461665"/>
          </a:xfrm>
          <a:prstGeom prst="rect">
            <a:avLst/>
          </a:prstGeom>
          <a:noFill/>
        </p:spPr>
        <p:txBody>
          <a:bodyPr wrap="square" rtlCol="0">
            <a:spAutoFit/>
          </a:bodyPr>
          <a:lstStyle/>
          <a:p>
            <a:r>
              <a:rPr lang="en-US" sz="1200" dirty="0" smtClean="0"/>
              <a:t>Now select here:  2 channels stacked vertically. </a:t>
            </a:r>
            <a:endParaRPr lang="en-US" sz="1200" dirty="0"/>
          </a:p>
        </p:txBody>
      </p:sp>
      <p:cxnSp>
        <p:nvCxnSpPr>
          <p:cNvPr id="9" name="Straight Arrow Connector 8"/>
          <p:cNvCxnSpPr/>
          <p:nvPr/>
        </p:nvCxnSpPr>
        <p:spPr>
          <a:xfrm flipH="1" flipV="1">
            <a:off x="4991100" y="1619249"/>
            <a:ext cx="514350" cy="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1800" y="2727566"/>
            <a:ext cx="6059825" cy="4032337"/>
          </a:xfrm>
          <a:prstGeom prst="rect">
            <a:avLst/>
          </a:prstGeom>
        </p:spPr>
      </p:pic>
      <p:cxnSp>
        <p:nvCxnSpPr>
          <p:cNvPr id="12" name="Straight Arrow Connector 11"/>
          <p:cNvCxnSpPr/>
          <p:nvPr/>
        </p:nvCxnSpPr>
        <p:spPr>
          <a:xfrm flipH="1">
            <a:off x="6438900" y="1914525"/>
            <a:ext cx="9526" cy="7239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7625" y="4228395"/>
            <a:ext cx="2743200" cy="1015663"/>
          </a:xfrm>
          <a:prstGeom prst="rect">
            <a:avLst/>
          </a:prstGeom>
          <a:noFill/>
        </p:spPr>
        <p:txBody>
          <a:bodyPr wrap="square" rtlCol="0">
            <a:spAutoFit/>
          </a:bodyPr>
          <a:lstStyle/>
          <a:p>
            <a:r>
              <a:rPr lang="en-US" sz="1200" dirty="0" smtClean="0"/>
              <a:t>Notice these channel bars are labeled 1 &amp; 2.  Also noticed that each has labels for Start, Stop and IF freqs so that you can set up the frequency sweep for each chanel differently.  </a:t>
            </a:r>
            <a:endParaRPr lang="en-US" sz="1200" dirty="0"/>
          </a:p>
        </p:txBody>
      </p:sp>
      <p:cxnSp>
        <p:nvCxnSpPr>
          <p:cNvPr id="16" name="Straight Arrow Connector 15"/>
          <p:cNvCxnSpPr/>
          <p:nvPr/>
        </p:nvCxnSpPr>
        <p:spPr>
          <a:xfrm>
            <a:off x="2667000" y="4486275"/>
            <a:ext cx="361950" cy="14287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57475" y="4619625"/>
            <a:ext cx="400050" cy="183770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2743200" y="6581775"/>
            <a:ext cx="5105400" cy="6667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14300" y="6135469"/>
            <a:ext cx="2743200" cy="646331"/>
          </a:xfrm>
          <a:prstGeom prst="rect">
            <a:avLst/>
          </a:prstGeom>
          <a:noFill/>
        </p:spPr>
        <p:txBody>
          <a:bodyPr wrap="square" rtlCol="0">
            <a:spAutoFit/>
          </a:bodyPr>
          <a:lstStyle/>
          <a:p>
            <a:r>
              <a:rPr lang="en-US" sz="1200" dirty="0" smtClean="0"/>
              <a:t>Also note that each channel’s error-correction icon presently says “Off”.  Neither channel has been calibrated yet.</a:t>
            </a:r>
            <a:endParaRPr lang="en-US" sz="1200" dirty="0"/>
          </a:p>
        </p:txBody>
      </p:sp>
      <p:cxnSp>
        <p:nvCxnSpPr>
          <p:cNvPr id="30" name="Straight Arrow Connector 29"/>
          <p:cNvCxnSpPr/>
          <p:nvPr/>
        </p:nvCxnSpPr>
        <p:spPr>
          <a:xfrm flipV="1">
            <a:off x="7962900" y="4705351"/>
            <a:ext cx="9525" cy="179069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85179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85</a:t>
            </a:fld>
            <a:endParaRPr lang="en-US"/>
          </a:p>
        </p:txBody>
      </p:sp>
      <p:sp>
        <p:nvSpPr>
          <p:cNvPr id="3" name="TextBox 2"/>
          <p:cNvSpPr txBox="1"/>
          <p:nvPr/>
        </p:nvSpPr>
        <p:spPr>
          <a:xfrm>
            <a:off x="152400" y="119390"/>
            <a:ext cx="8551414" cy="523220"/>
          </a:xfrm>
          <a:prstGeom prst="rect">
            <a:avLst/>
          </a:prstGeom>
          <a:noFill/>
        </p:spPr>
        <p:txBody>
          <a:bodyPr wrap="square" rtlCol="0">
            <a:spAutoFit/>
          </a:bodyPr>
          <a:lstStyle/>
          <a:p>
            <a:r>
              <a:rPr lang="en-US" sz="1400" dirty="0" smtClean="0"/>
              <a:t>Normally, we just want to use 1 channel (we want a single calibration to serve for all of our traces).  Set Allocate Channels back to 1 channel:</a:t>
            </a:r>
            <a:endParaRPr lang="en-US"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 y="1295400"/>
            <a:ext cx="5534025" cy="367320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0800" y="1905000"/>
            <a:ext cx="957764" cy="4343400"/>
          </a:xfrm>
          <a:prstGeom prst="rect">
            <a:avLst/>
          </a:prstGeom>
        </p:spPr>
      </p:pic>
      <p:sp>
        <p:nvSpPr>
          <p:cNvPr id="7" name="Oval 6"/>
          <p:cNvSpPr/>
          <p:nvPr/>
        </p:nvSpPr>
        <p:spPr>
          <a:xfrm>
            <a:off x="6343650" y="2562224"/>
            <a:ext cx="1033964" cy="4857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248400" y="1289567"/>
            <a:ext cx="2667001" cy="646331"/>
          </a:xfrm>
          <a:prstGeom prst="rect">
            <a:avLst/>
          </a:prstGeom>
          <a:noFill/>
        </p:spPr>
        <p:txBody>
          <a:bodyPr wrap="square" rtlCol="0">
            <a:spAutoFit/>
          </a:bodyPr>
          <a:lstStyle/>
          <a:p>
            <a:r>
              <a:rPr lang="en-US" sz="1200" dirty="0" smtClean="0"/>
              <a:t>Hit the Display hard key.  Select “Num of Traces”.  The Preset trace made the default number of traces be 1:</a:t>
            </a:r>
            <a:endParaRPr lang="en-US" sz="1200"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1904999"/>
            <a:ext cx="838200" cy="2525741"/>
          </a:xfrm>
          <a:prstGeom prst="rect">
            <a:avLst/>
          </a:prstGeom>
        </p:spPr>
      </p:pic>
      <p:sp>
        <p:nvSpPr>
          <p:cNvPr id="10" name="TextBox 9"/>
          <p:cNvSpPr txBox="1"/>
          <p:nvPr/>
        </p:nvSpPr>
        <p:spPr>
          <a:xfrm>
            <a:off x="7581901" y="4645443"/>
            <a:ext cx="876300" cy="276999"/>
          </a:xfrm>
          <a:prstGeom prst="rect">
            <a:avLst/>
          </a:prstGeom>
          <a:noFill/>
        </p:spPr>
        <p:txBody>
          <a:bodyPr wrap="square" rtlCol="0">
            <a:spAutoFit/>
          </a:bodyPr>
          <a:lstStyle/>
          <a:p>
            <a:r>
              <a:rPr lang="en-US" sz="1200" dirty="0" smtClean="0"/>
              <a:t>Select 2:</a:t>
            </a:r>
            <a:endParaRPr lang="en-US" sz="1200" dirty="0"/>
          </a:p>
        </p:txBody>
      </p:sp>
      <p:cxnSp>
        <p:nvCxnSpPr>
          <p:cNvPr id="11" name="Straight Arrow Connector 10"/>
          <p:cNvCxnSpPr/>
          <p:nvPr/>
        </p:nvCxnSpPr>
        <p:spPr>
          <a:xfrm flipH="1" flipV="1">
            <a:off x="7753350" y="2552699"/>
            <a:ext cx="219075" cy="21717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20194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86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625" y="1143000"/>
            <a:ext cx="7620000" cy="5038725"/>
          </a:xfrm>
          <a:prstGeom prst="rect">
            <a:avLst/>
          </a:prstGeom>
        </p:spPr>
      </p:pic>
      <p:sp>
        <p:nvSpPr>
          <p:cNvPr id="4" name="TextBox 3"/>
          <p:cNvSpPr txBox="1"/>
          <p:nvPr/>
        </p:nvSpPr>
        <p:spPr>
          <a:xfrm>
            <a:off x="85725" y="195590"/>
            <a:ext cx="8610600" cy="738664"/>
          </a:xfrm>
          <a:prstGeom prst="rect">
            <a:avLst/>
          </a:prstGeom>
          <a:noFill/>
        </p:spPr>
        <p:txBody>
          <a:bodyPr wrap="square" rtlCol="0">
            <a:spAutoFit/>
          </a:bodyPr>
          <a:lstStyle/>
          <a:p>
            <a:r>
              <a:rPr lang="en-US" sz="1400" dirty="0" smtClean="0"/>
              <a:t>Always watch this upper left area for Trace info.  We now have 2 traces (which are measuring the same thing) in a single display window.  Both traces are displaying LogMag S11.  Tr1 is yellow, Tr2 is blue, but Tr1 is the active trace.  The active trace has its trace-number’s background highlighted and has an arrow to its left.</a:t>
            </a:r>
            <a:endParaRPr lang="en-US" sz="1400" dirty="0"/>
          </a:p>
        </p:txBody>
      </p:sp>
      <p:cxnSp>
        <p:nvCxnSpPr>
          <p:cNvPr id="5" name="Straight Arrow Connector 4"/>
          <p:cNvCxnSpPr/>
          <p:nvPr/>
        </p:nvCxnSpPr>
        <p:spPr>
          <a:xfrm>
            <a:off x="762000" y="866775"/>
            <a:ext cx="419100" cy="3238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49486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850" y="942975"/>
            <a:ext cx="864245" cy="4114800"/>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87</a:t>
            </a:fld>
            <a:endParaRPr lang="en-US"/>
          </a:p>
        </p:txBody>
      </p:sp>
      <p:sp>
        <p:nvSpPr>
          <p:cNvPr id="4" name="Oval 3"/>
          <p:cNvSpPr/>
          <p:nvPr/>
        </p:nvSpPr>
        <p:spPr>
          <a:xfrm>
            <a:off x="247650" y="1828800"/>
            <a:ext cx="1033964" cy="4857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52400" y="119390"/>
            <a:ext cx="8551414" cy="738664"/>
          </a:xfrm>
          <a:prstGeom prst="rect">
            <a:avLst/>
          </a:prstGeom>
          <a:noFill/>
        </p:spPr>
        <p:txBody>
          <a:bodyPr wrap="square" rtlCol="0">
            <a:spAutoFit/>
          </a:bodyPr>
          <a:lstStyle/>
          <a:p>
            <a:r>
              <a:rPr lang="en-US" sz="1400" dirty="0" smtClean="0"/>
              <a:t>Next, put the 2 traces into separate display windows.  Hit the Display hard key to bring up the Display menu.  Select the Allocate Traces item to set up the allocation of traces to display windows (select the icon for two windows stacked vertically):</a:t>
            </a:r>
            <a:endParaRPr lang="en-US" sz="1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942975"/>
            <a:ext cx="6947065" cy="4680585"/>
          </a:xfrm>
          <a:prstGeom prst="rect">
            <a:avLst/>
          </a:prstGeom>
        </p:spPr>
      </p:pic>
      <p:sp>
        <p:nvSpPr>
          <p:cNvPr id="8" name="Oval 7"/>
          <p:cNvSpPr/>
          <p:nvPr/>
        </p:nvSpPr>
        <p:spPr>
          <a:xfrm>
            <a:off x="7404265" y="1933575"/>
            <a:ext cx="1033964" cy="4857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1450" y="5814536"/>
            <a:ext cx="8551414" cy="738664"/>
          </a:xfrm>
          <a:prstGeom prst="rect">
            <a:avLst/>
          </a:prstGeom>
          <a:noFill/>
        </p:spPr>
        <p:txBody>
          <a:bodyPr wrap="square" rtlCol="0">
            <a:spAutoFit/>
          </a:bodyPr>
          <a:lstStyle/>
          <a:p>
            <a:r>
              <a:rPr lang="en-US" sz="1400" dirty="0" smtClean="0"/>
              <a:t>When we allocated 2 channels previously, we had 2 channel bars with separate frequency setups.  Here we have 1 channel, with 2 traces in 2 separate windows.  If we do a calibration now, the error-correction will apply to the traces in both of these windows.</a:t>
            </a:r>
            <a:endParaRPr lang="en-US" sz="1400" dirty="0"/>
          </a:p>
        </p:txBody>
      </p:sp>
    </p:spTree>
    <p:extLst>
      <p:ext uri="{BB962C8B-B14F-4D97-AF65-F5344CB8AC3E}">
        <p14:creationId xmlns:p14="http://schemas.microsoft.com/office/powerpoint/2010/main" val="395591252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88</a:t>
            </a:fld>
            <a:endParaRPr lang="en-US"/>
          </a:p>
        </p:txBody>
      </p:sp>
      <p:grpSp>
        <p:nvGrpSpPr>
          <p:cNvPr id="7" name="Group 6"/>
          <p:cNvGrpSpPr/>
          <p:nvPr/>
        </p:nvGrpSpPr>
        <p:grpSpPr>
          <a:xfrm>
            <a:off x="533400" y="1407795"/>
            <a:ext cx="8543925" cy="4688205"/>
            <a:chOff x="533400" y="1066800"/>
            <a:chExt cx="8543925" cy="4688205"/>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066800"/>
              <a:ext cx="8390523" cy="4688205"/>
            </a:xfrm>
            <a:prstGeom prst="rect">
              <a:avLst/>
            </a:prstGeom>
          </p:spPr>
        </p:pic>
        <p:sp>
          <p:nvSpPr>
            <p:cNvPr id="4" name="Oval 3"/>
            <p:cNvSpPr/>
            <p:nvPr/>
          </p:nvSpPr>
          <p:spPr>
            <a:xfrm>
              <a:off x="8467725" y="1343025"/>
              <a:ext cx="609600" cy="4857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p:cNvSpPr txBox="1"/>
          <p:nvPr/>
        </p:nvSpPr>
        <p:spPr>
          <a:xfrm>
            <a:off x="381000" y="381000"/>
            <a:ext cx="7115281" cy="738664"/>
          </a:xfrm>
          <a:prstGeom prst="rect">
            <a:avLst/>
          </a:prstGeom>
          <a:noFill/>
        </p:spPr>
        <p:txBody>
          <a:bodyPr wrap="none" rtlCol="0">
            <a:spAutoFit/>
          </a:bodyPr>
          <a:lstStyle/>
          <a:p>
            <a:r>
              <a:rPr lang="en-US" sz="1400" dirty="0" smtClean="0"/>
              <a:t>Notice the hard keys at the right for Trace Prev, Trace Next &amp; Trace Max.  Hit the Trace Next key.</a:t>
            </a:r>
          </a:p>
          <a:p>
            <a:endParaRPr lang="en-US" sz="1400" dirty="0"/>
          </a:p>
          <a:p>
            <a:r>
              <a:rPr lang="en-US" sz="1400" dirty="0" smtClean="0"/>
              <a:t>Tr2 becomes the active trace:</a:t>
            </a:r>
            <a:endParaRPr lang="en-US" sz="1400" dirty="0"/>
          </a:p>
        </p:txBody>
      </p:sp>
      <p:cxnSp>
        <p:nvCxnSpPr>
          <p:cNvPr id="8" name="Straight Arrow Connector 7"/>
          <p:cNvCxnSpPr/>
          <p:nvPr/>
        </p:nvCxnSpPr>
        <p:spPr>
          <a:xfrm>
            <a:off x="495300" y="1028700"/>
            <a:ext cx="381000" cy="284797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91252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89</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7270"/>
            <a:ext cx="6449915" cy="3402330"/>
          </a:xfrm>
          <a:prstGeom prst="rect">
            <a:avLst/>
          </a:prstGeom>
        </p:spPr>
      </p:pic>
      <p:sp>
        <p:nvSpPr>
          <p:cNvPr id="4" name="Oval 3"/>
          <p:cNvSpPr/>
          <p:nvPr/>
        </p:nvSpPr>
        <p:spPr>
          <a:xfrm>
            <a:off x="5990083" y="1524000"/>
            <a:ext cx="516982" cy="4095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3007804"/>
            <a:ext cx="6297304" cy="3164396"/>
          </a:xfrm>
          <a:prstGeom prst="rect">
            <a:avLst/>
          </a:prstGeom>
        </p:spPr>
      </p:pic>
      <p:sp>
        <p:nvSpPr>
          <p:cNvPr id="6" name="Oval 5"/>
          <p:cNvSpPr/>
          <p:nvPr/>
        </p:nvSpPr>
        <p:spPr>
          <a:xfrm>
            <a:off x="8607968" y="3381375"/>
            <a:ext cx="516982" cy="4095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191500" y="3771900"/>
            <a:ext cx="516982" cy="40957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81000" y="381000"/>
            <a:ext cx="8867877" cy="307777"/>
          </a:xfrm>
          <a:prstGeom prst="rect">
            <a:avLst/>
          </a:prstGeom>
          <a:noFill/>
        </p:spPr>
        <p:txBody>
          <a:bodyPr wrap="none" rtlCol="0">
            <a:spAutoFit/>
          </a:bodyPr>
          <a:lstStyle/>
          <a:p>
            <a:r>
              <a:rPr lang="en-US" sz="1400" dirty="0" smtClean="0"/>
              <a:t>The Trace Max hard key toggles to maximize the window that has the current trace (i.e. make it use the entire screen).</a:t>
            </a:r>
            <a:endParaRPr lang="en-US" sz="1400" dirty="0"/>
          </a:p>
        </p:txBody>
      </p:sp>
      <p:sp>
        <p:nvSpPr>
          <p:cNvPr id="9" name="TextBox 8"/>
          <p:cNvSpPr txBox="1"/>
          <p:nvPr/>
        </p:nvSpPr>
        <p:spPr>
          <a:xfrm>
            <a:off x="6535641" y="2217003"/>
            <a:ext cx="2455959" cy="830997"/>
          </a:xfrm>
          <a:prstGeom prst="rect">
            <a:avLst/>
          </a:prstGeom>
          <a:noFill/>
        </p:spPr>
        <p:txBody>
          <a:bodyPr wrap="square" rtlCol="0">
            <a:spAutoFit/>
          </a:bodyPr>
          <a:lstStyle/>
          <a:p>
            <a:r>
              <a:rPr lang="en-US" sz="1200" dirty="0" smtClean="0">
                <a:solidFill>
                  <a:srgbClr val="00B050"/>
                </a:solidFill>
              </a:rPr>
              <a:t>Tr1 &amp; Tr2 are still measuring the same thing.  Hit the Meas hard key to change what the active trace should measure:</a:t>
            </a:r>
            <a:endParaRPr lang="en-US" sz="1200" dirty="0">
              <a:solidFill>
                <a:srgbClr val="00B050"/>
              </a:solidFill>
            </a:endParaRPr>
          </a:p>
        </p:txBody>
      </p:sp>
    </p:spTree>
    <p:extLst>
      <p:ext uri="{BB962C8B-B14F-4D97-AF65-F5344CB8AC3E}">
        <p14:creationId xmlns:p14="http://schemas.microsoft.com/office/powerpoint/2010/main" val="18343419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2645"/>
            <a:ext cx="8686800" cy="923330"/>
          </a:xfrm>
          <a:prstGeom prst="rect">
            <a:avLst/>
          </a:prstGeom>
          <a:noFill/>
        </p:spPr>
        <p:txBody>
          <a:bodyPr wrap="square" rtlCol="0">
            <a:spAutoFit/>
          </a:bodyPr>
          <a:lstStyle/>
          <a:p>
            <a:r>
              <a:rPr lang="en-US" dirty="0" smtClean="0"/>
              <a:t>We have the ENA series of network analyzers from Agilent.   This one is the 4-port E5071C </a:t>
            </a:r>
          </a:p>
          <a:p>
            <a:r>
              <a:rPr lang="en-US" dirty="0"/>
              <a:t>w</a:t>
            </a:r>
            <a:r>
              <a:rPr lang="en-US" dirty="0" smtClean="0"/>
              <a:t>hich can sweep from 100 kHz to 8.5 GHz.  Turn it on.  The screen looks like this - a LogMag trace of S11 (in dB) on the y-axis (10 dB/division) vs. frequency:</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1066800"/>
            <a:ext cx="7772400" cy="4126503"/>
          </a:xfrm>
          <a:prstGeom prst="rect">
            <a:avLst/>
          </a:prstGeom>
        </p:spPr>
      </p:pic>
      <p:sp>
        <p:nvSpPr>
          <p:cNvPr id="5" name="TextBox 4"/>
          <p:cNvSpPr txBox="1"/>
          <p:nvPr/>
        </p:nvSpPr>
        <p:spPr>
          <a:xfrm>
            <a:off x="3445165" y="5867400"/>
            <a:ext cx="5193738" cy="830997"/>
          </a:xfrm>
          <a:prstGeom prst="rect">
            <a:avLst/>
          </a:prstGeom>
          <a:noFill/>
        </p:spPr>
        <p:txBody>
          <a:bodyPr wrap="square" rtlCol="0">
            <a:spAutoFit/>
          </a:bodyPr>
          <a:lstStyle/>
          <a:p>
            <a:r>
              <a:rPr lang="en-US" sz="1200" dirty="0" smtClean="0"/>
              <a:t>Hit the green Preset hard key at lower right, which will bring up a softkey menu that asks you to confirm.  Hit okay.  That will put the network analyzer in a known factory-default state.  The operating system is Windows.  Hitting the Help hard key, brings up context-sensitive Help on the analyzer’s screen.</a:t>
            </a:r>
            <a:endParaRPr lang="en-US" sz="1200" dirty="0"/>
          </a:p>
        </p:txBody>
      </p:sp>
      <p:cxnSp>
        <p:nvCxnSpPr>
          <p:cNvPr id="7" name="Straight Arrow Connector 6"/>
          <p:cNvCxnSpPr/>
          <p:nvPr/>
        </p:nvCxnSpPr>
        <p:spPr>
          <a:xfrm flipV="1">
            <a:off x="3831771" y="4068620"/>
            <a:ext cx="992710" cy="130456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3176" y="5334000"/>
            <a:ext cx="3101930" cy="461665"/>
          </a:xfrm>
          <a:prstGeom prst="rect">
            <a:avLst/>
          </a:prstGeom>
          <a:noFill/>
        </p:spPr>
        <p:txBody>
          <a:bodyPr wrap="square" rtlCol="0">
            <a:spAutoFit/>
          </a:bodyPr>
          <a:lstStyle/>
          <a:p>
            <a:r>
              <a:rPr lang="en-US" sz="1200" dirty="0" smtClean="0"/>
              <a:t>Down-arrow icon is for scrolling down through the remainder of this soft-key menu.</a:t>
            </a:r>
            <a:endParaRPr lang="en-US" sz="1200" dirty="0"/>
          </a:p>
        </p:txBody>
      </p:sp>
      <p:sp>
        <p:nvSpPr>
          <p:cNvPr id="10" name="Slide Number Placeholder 9"/>
          <p:cNvSpPr>
            <a:spLocks noGrp="1"/>
          </p:cNvSpPr>
          <p:nvPr>
            <p:ph type="sldNum" sz="quarter" idx="12"/>
          </p:nvPr>
        </p:nvSpPr>
        <p:spPr/>
        <p:txBody>
          <a:bodyPr/>
          <a:lstStyle/>
          <a:p>
            <a:fld id="{DF6B008F-035F-4D09-96FD-285C794FDD5F}" type="slidenum">
              <a:rPr lang="en-US" smtClean="0"/>
              <a:t>9</a:t>
            </a:fld>
            <a:endParaRPr lang="en-US" dirty="0"/>
          </a:p>
        </p:txBody>
      </p:sp>
      <p:cxnSp>
        <p:nvCxnSpPr>
          <p:cNvPr id="8" name="Straight Arrow Connector 7"/>
          <p:cNvCxnSpPr/>
          <p:nvPr/>
        </p:nvCxnSpPr>
        <p:spPr>
          <a:xfrm flipV="1">
            <a:off x="2490651" y="4231342"/>
            <a:ext cx="2003996" cy="100250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04801" y="5210396"/>
            <a:ext cx="2438400" cy="830997"/>
          </a:xfrm>
          <a:prstGeom prst="rect">
            <a:avLst/>
          </a:prstGeom>
          <a:noFill/>
        </p:spPr>
        <p:txBody>
          <a:bodyPr wrap="square" rtlCol="0">
            <a:spAutoFit/>
          </a:bodyPr>
          <a:lstStyle/>
          <a:p>
            <a:r>
              <a:rPr lang="en-US" sz="1200" dirty="0" smtClean="0"/>
              <a:t>Always keep your eye on this lower right corner.  If you’ve calibrated and you have error correction on, it will say “Cor”.</a:t>
            </a:r>
            <a:endParaRPr lang="en-US" sz="1200" dirty="0"/>
          </a:p>
        </p:txBody>
      </p:sp>
      <p:cxnSp>
        <p:nvCxnSpPr>
          <p:cNvPr id="12" name="Straight Arrow Connector 11"/>
          <p:cNvCxnSpPr/>
          <p:nvPr/>
        </p:nvCxnSpPr>
        <p:spPr>
          <a:xfrm flipH="1">
            <a:off x="2032000" y="1016000"/>
            <a:ext cx="1764145" cy="77585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390074" y="992909"/>
            <a:ext cx="309417" cy="81741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7629236" y="3875545"/>
            <a:ext cx="571500" cy="3861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629236" y="3200400"/>
            <a:ext cx="571500" cy="38615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H="1" flipV="1">
            <a:off x="8224685" y="3500324"/>
            <a:ext cx="849646" cy="1890282"/>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8508274" y="5390608"/>
            <a:ext cx="566057" cy="905689"/>
          </a:xfrm>
          <a:prstGeom prst="straightConnector1">
            <a:avLst/>
          </a:prstGeom>
          <a:ln w="190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6130834" y="4233393"/>
            <a:ext cx="1565877" cy="165360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046221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90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990600"/>
            <a:ext cx="7924800" cy="3972306"/>
          </a:xfrm>
          <a:prstGeom prst="rect">
            <a:avLst/>
          </a:prstGeom>
        </p:spPr>
      </p:pic>
      <p:sp>
        <p:nvSpPr>
          <p:cNvPr id="5" name="Oval 4"/>
          <p:cNvSpPr/>
          <p:nvPr/>
        </p:nvSpPr>
        <p:spPr>
          <a:xfrm>
            <a:off x="5581650" y="1447800"/>
            <a:ext cx="838200" cy="2047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162800" y="2457450"/>
            <a:ext cx="516982" cy="40957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81000" y="381000"/>
            <a:ext cx="8006936" cy="307777"/>
          </a:xfrm>
          <a:prstGeom prst="rect">
            <a:avLst/>
          </a:prstGeom>
          <a:noFill/>
        </p:spPr>
        <p:txBody>
          <a:bodyPr wrap="none" rtlCol="0">
            <a:spAutoFit/>
          </a:bodyPr>
          <a:lstStyle/>
          <a:p>
            <a:r>
              <a:rPr lang="en-US" sz="1400" dirty="0" smtClean="0"/>
              <a:t>Select S21 to change Tr2 to measure LogMag S21.  Hit the Scale hard key to rescale the Tr2 (active) window:</a:t>
            </a:r>
            <a:endParaRPr lang="en-US" sz="1400" dirty="0"/>
          </a:p>
        </p:txBody>
      </p:sp>
    </p:spTree>
    <p:extLst>
      <p:ext uri="{BB962C8B-B14F-4D97-AF65-F5344CB8AC3E}">
        <p14:creationId xmlns:p14="http://schemas.microsoft.com/office/powerpoint/2010/main" val="395591252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91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609600"/>
            <a:ext cx="9007834" cy="32766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962400"/>
            <a:ext cx="7162800" cy="2712911"/>
          </a:xfrm>
          <a:prstGeom prst="rect">
            <a:avLst/>
          </a:prstGeom>
        </p:spPr>
      </p:pic>
      <p:sp>
        <p:nvSpPr>
          <p:cNvPr id="5" name="Oval 4"/>
          <p:cNvSpPr/>
          <p:nvPr/>
        </p:nvSpPr>
        <p:spPr>
          <a:xfrm>
            <a:off x="4200525" y="1781175"/>
            <a:ext cx="9144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85800" y="2686050"/>
            <a:ext cx="1582484" cy="246221"/>
          </a:xfrm>
          <a:prstGeom prst="rect">
            <a:avLst/>
          </a:prstGeom>
          <a:solidFill>
            <a:schemeClr val="bg1"/>
          </a:solidFill>
        </p:spPr>
        <p:txBody>
          <a:bodyPr wrap="none" rtlCol="0">
            <a:spAutoFit/>
          </a:bodyPr>
          <a:lstStyle/>
          <a:p>
            <a:r>
              <a:rPr lang="en-US" sz="1000" dirty="0" smtClean="0">
                <a:solidFill>
                  <a:srgbClr val="FF0000"/>
                </a:solidFill>
              </a:rPr>
              <a:t>Ref value marked by arrow</a:t>
            </a:r>
            <a:endParaRPr lang="en-US" sz="1000" dirty="0">
              <a:solidFill>
                <a:srgbClr val="FF0000"/>
              </a:solidFill>
            </a:endParaRPr>
          </a:p>
        </p:txBody>
      </p:sp>
      <p:cxnSp>
        <p:nvCxnSpPr>
          <p:cNvPr id="7" name="Straight Arrow Connector 6"/>
          <p:cNvCxnSpPr/>
          <p:nvPr/>
        </p:nvCxnSpPr>
        <p:spPr>
          <a:xfrm flipH="1">
            <a:off x="533400" y="2847975"/>
            <a:ext cx="228600" cy="1238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1152525" y="714375"/>
            <a:ext cx="3048001" cy="116205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5250" y="82748"/>
            <a:ext cx="8988784" cy="523220"/>
          </a:xfrm>
          <a:prstGeom prst="rect">
            <a:avLst/>
          </a:prstGeom>
          <a:noFill/>
        </p:spPr>
        <p:txBody>
          <a:bodyPr wrap="square" rtlCol="0">
            <a:spAutoFit/>
          </a:bodyPr>
          <a:lstStyle/>
          <a:p>
            <a:r>
              <a:rPr lang="en-US" sz="1400" dirty="0" smtClean="0"/>
              <a:t>Select Reference Value and use the keypad to enter “-50”.  Then hit the “x1” (for times one) hard key.  The field knows to add the units of dB because the trace format is LogMag.</a:t>
            </a:r>
            <a:endParaRPr lang="en-US" sz="1400" dirty="0"/>
          </a:p>
        </p:txBody>
      </p:sp>
      <p:sp>
        <p:nvSpPr>
          <p:cNvPr id="13" name="Oval 12"/>
          <p:cNvSpPr/>
          <p:nvPr/>
        </p:nvSpPr>
        <p:spPr>
          <a:xfrm>
            <a:off x="8598259" y="2162175"/>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124575" y="5629275"/>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H="1" flipV="1">
            <a:off x="1047750" y="4067175"/>
            <a:ext cx="4972052" cy="16898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315199" y="5433841"/>
            <a:ext cx="1740259" cy="646331"/>
          </a:xfrm>
          <a:prstGeom prst="rect">
            <a:avLst/>
          </a:prstGeom>
          <a:noFill/>
        </p:spPr>
        <p:txBody>
          <a:bodyPr wrap="square" rtlCol="0">
            <a:spAutoFit/>
          </a:bodyPr>
          <a:lstStyle/>
          <a:p>
            <a:r>
              <a:rPr lang="en-US" sz="1200" dirty="0" smtClean="0"/>
              <a:t>Hit the Entry Off hard key to make the Entry field disappear.</a:t>
            </a:r>
            <a:endParaRPr lang="en-US" sz="1200" dirty="0"/>
          </a:p>
        </p:txBody>
      </p:sp>
    </p:spTree>
    <p:extLst>
      <p:ext uri="{BB962C8B-B14F-4D97-AF65-F5344CB8AC3E}">
        <p14:creationId xmlns:p14="http://schemas.microsoft.com/office/powerpoint/2010/main" val="395591252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92</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914400"/>
            <a:ext cx="5791200" cy="294627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2780156"/>
            <a:ext cx="6629400" cy="3356134"/>
          </a:xfrm>
          <a:prstGeom prst="rect">
            <a:avLst/>
          </a:prstGeom>
        </p:spPr>
      </p:pic>
      <p:sp>
        <p:nvSpPr>
          <p:cNvPr id="5" name="Oval 4"/>
          <p:cNvSpPr/>
          <p:nvPr/>
        </p:nvSpPr>
        <p:spPr>
          <a:xfrm>
            <a:off x="5943600" y="8382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flipV="1">
            <a:off x="800100" y="962025"/>
            <a:ext cx="5133976" cy="10477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357563" y="6400800"/>
            <a:ext cx="4262437" cy="461665"/>
          </a:xfrm>
          <a:prstGeom prst="rect">
            <a:avLst/>
          </a:prstGeom>
          <a:noFill/>
        </p:spPr>
        <p:txBody>
          <a:bodyPr wrap="square" rtlCol="0">
            <a:spAutoFit/>
          </a:bodyPr>
          <a:lstStyle/>
          <a:p>
            <a:r>
              <a:rPr lang="en-US" sz="1200" dirty="0" smtClean="0"/>
              <a:t>The Trigger hard key lets you choose between continuous triggering (Meas) vs. stopping the trigger (Hold).</a:t>
            </a:r>
            <a:endParaRPr lang="en-US" sz="1200" dirty="0"/>
          </a:p>
        </p:txBody>
      </p:sp>
      <p:sp>
        <p:nvSpPr>
          <p:cNvPr id="10" name="Oval 9"/>
          <p:cNvSpPr/>
          <p:nvPr/>
        </p:nvSpPr>
        <p:spPr>
          <a:xfrm>
            <a:off x="5924551" y="1600200"/>
            <a:ext cx="4572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6705600" y="3124200"/>
            <a:ext cx="9144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95250" y="371475"/>
            <a:ext cx="5393531" cy="523220"/>
          </a:xfrm>
          <a:prstGeom prst="rect">
            <a:avLst/>
          </a:prstGeom>
          <a:noFill/>
        </p:spPr>
        <p:txBody>
          <a:bodyPr wrap="square" rtlCol="0">
            <a:spAutoFit/>
          </a:bodyPr>
          <a:lstStyle/>
          <a:p>
            <a:r>
              <a:rPr lang="en-US" sz="1400" dirty="0" smtClean="0"/>
              <a:t>Hit Trace Next to make Tr1 active.  Hit the Format key and select Phase to view the phase of S11 in the top window:</a:t>
            </a:r>
            <a:endParaRPr lang="en-US" sz="1400" dirty="0"/>
          </a:p>
        </p:txBody>
      </p:sp>
      <p:sp>
        <p:nvSpPr>
          <p:cNvPr id="13" name="Oval 12"/>
          <p:cNvSpPr/>
          <p:nvPr/>
        </p:nvSpPr>
        <p:spPr>
          <a:xfrm>
            <a:off x="8448674" y="5726715"/>
            <a:ext cx="638175"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p:cNvCxnSpPr/>
          <p:nvPr/>
        </p:nvCxnSpPr>
        <p:spPr>
          <a:xfrm flipH="1" flipV="1">
            <a:off x="5886450" y="6115051"/>
            <a:ext cx="104775" cy="3238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7124700" y="5974366"/>
            <a:ext cx="1338262" cy="49310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9125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3505200"/>
            <a:ext cx="3447143" cy="28956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99" y="477678"/>
            <a:ext cx="6259945" cy="4734084"/>
          </a:xfrm>
          <a:prstGeom prst="rect">
            <a:avLst/>
          </a:prstGeom>
        </p:spPr>
      </p:pic>
      <p:sp>
        <p:nvSpPr>
          <p:cNvPr id="7" name="Slide Number Placeholder 6"/>
          <p:cNvSpPr>
            <a:spLocks noGrp="1"/>
          </p:cNvSpPr>
          <p:nvPr>
            <p:ph type="sldNum" sz="quarter" idx="12"/>
          </p:nvPr>
        </p:nvSpPr>
        <p:spPr/>
        <p:txBody>
          <a:bodyPr/>
          <a:lstStyle/>
          <a:p>
            <a:fld id="{DF6B008F-035F-4D09-96FD-285C794FDD5F}" type="slidenum">
              <a:rPr lang="en-US" smtClean="0"/>
              <a:t>93</a:t>
            </a:fld>
            <a:endParaRPr lang="en-US"/>
          </a:p>
        </p:txBody>
      </p:sp>
      <p:sp>
        <p:nvSpPr>
          <p:cNvPr id="12" name="Oval 11"/>
          <p:cNvSpPr/>
          <p:nvPr/>
        </p:nvSpPr>
        <p:spPr>
          <a:xfrm>
            <a:off x="5553075" y="5240337"/>
            <a:ext cx="457200" cy="3905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H="1" flipV="1">
            <a:off x="1219200" y="5094287"/>
            <a:ext cx="457200" cy="508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9742" y="9525"/>
            <a:ext cx="8417057" cy="307777"/>
          </a:xfrm>
          <a:prstGeom prst="rect">
            <a:avLst/>
          </a:prstGeom>
          <a:noFill/>
        </p:spPr>
        <p:txBody>
          <a:bodyPr wrap="square" rtlCol="0">
            <a:spAutoFit/>
          </a:bodyPr>
          <a:lstStyle/>
          <a:p>
            <a:r>
              <a:rPr lang="en-US" sz="1400" dirty="0" smtClean="0"/>
              <a:t>Before calibration, set the sweep parameters ro Start at 300 MHz and Stop at 3 GHz:</a:t>
            </a:r>
          </a:p>
        </p:txBody>
      </p:sp>
      <p:sp>
        <p:nvSpPr>
          <p:cNvPr id="18" name="TextBox 17"/>
          <p:cNvSpPr txBox="1"/>
          <p:nvPr/>
        </p:nvSpPr>
        <p:spPr>
          <a:xfrm>
            <a:off x="757237" y="5626100"/>
            <a:ext cx="4467225" cy="307777"/>
          </a:xfrm>
          <a:prstGeom prst="rect">
            <a:avLst/>
          </a:prstGeom>
          <a:noFill/>
        </p:spPr>
        <p:txBody>
          <a:bodyPr wrap="square" rtlCol="0">
            <a:spAutoFit/>
          </a:bodyPr>
          <a:lstStyle/>
          <a:p>
            <a:r>
              <a:rPr lang="en-US" sz="1400" dirty="0" smtClean="0"/>
              <a:t>Use the suffix keys at the far right to choose MHz vs. GHz</a:t>
            </a:r>
          </a:p>
        </p:txBody>
      </p:sp>
      <p:cxnSp>
        <p:nvCxnSpPr>
          <p:cNvPr id="17" name="Straight Arrow Connector 16"/>
          <p:cNvCxnSpPr/>
          <p:nvPr/>
        </p:nvCxnSpPr>
        <p:spPr>
          <a:xfrm flipV="1">
            <a:off x="4572000" y="5048250"/>
            <a:ext cx="1200150" cy="57785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8610600" y="3462337"/>
            <a:ext cx="533400" cy="14144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019800" y="5240337"/>
            <a:ext cx="457200" cy="3905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267895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3505200"/>
            <a:ext cx="3447143" cy="28956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77678"/>
            <a:ext cx="5010938" cy="3789522"/>
          </a:xfrm>
          <a:prstGeom prst="rect">
            <a:avLst/>
          </a:prstGeom>
        </p:spPr>
      </p:pic>
      <p:sp>
        <p:nvSpPr>
          <p:cNvPr id="7" name="Slide Number Placeholder 6"/>
          <p:cNvSpPr>
            <a:spLocks noGrp="1"/>
          </p:cNvSpPr>
          <p:nvPr>
            <p:ph type="sldNum" sz="quarter" idx="12"/>
          </p:nvPr>
        </p:nvSpPr>
        <p:spPr/>
        <p:txBody>
          <a:bodyPr/>
          <a:lstStyle/>
          <a:p>
            <a:fld id="{DF6B008F-035F-4D09-96FD-285C794FDD5F}" type="slidenum">
              <a:rPr lang="en-US" smtClean="0"/>
              <a:t>94</a:t>
            </a:fld>
            <a:endParaRPr lang="en-US"/>
          </a:p>
        </p:txBody>
      </p:sp>
      <p:cxnSp>
        <p:nvCxnSpPr>
          <p:cNvPr id="17" name="Straight Arrow Connector 16"/>
          <p:cNvCxnSpPr/>
          <p:nvPr/>
        </p:nvCxnSpPr>
        <p:spPr>
          <a:xfrm flipH="1" flipV="1">
            <a:off x="2886469" y="4169569"/>
            <a:ext cx="2599931" cy="77390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5562600" y="4757737"/>
            <a:ext cx="457200" cy="3905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38799" y="381000"/>
            <a:ext cx="3370943" cy="954107"/>
          </a:xfrm>
          <a:prstGeom prst="rect">
            <a:avLst/>
          </a:prstGeom>
          <a:noFill/>
        </p:spPr>
        <p:txBody>
          <a:bodyPr wrap="square" rtlCol="0">
            <a:spAutoFit/>
          </a:bodyPr>
          <a:lstStyle/>
          <a:p>
            <a:r>
              <a:rPr lang="en-US" sz="1400" dirty="0" smtClean="0"/>
              <a:t>Select the Avg hard key to set the IF bandwidth.  Higher</a:t>
            </a:r>
          </a:p>
          <a:p>
            <a:r>
              <a:rPr lang="en-US" sz="1400" dirty="0" smtClean="0"/>
              <a:t>IF frequency updates the sweep more quickly, but adds noise.  10 kHz is good.</a:t>
            </a:r>
          </a:p>
        </p:txBody>
      </p:sp>
    </p:spTree>
    <p:extLst>
      <p:ext uri="{BB962C8B-B14F-4D97-AF65-F5344CB8AC3E}">
        <p14:creationId xmlns:p14="http://schemas.microsoft.com/office/powerpoint/2010/main" val="293849350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95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26909"/>
            <a:ext cx="7239000" cy="3764280"/>
          </a:xfrm>
          <a:prstGeom prst="rect">
            <a:avLst/>
          </a:prstGeom>
        </p:spPr>
      </p:pic>
      <p:sp>
        <p:nvSpPr>
          <p:cNvPr id="4" name="TextBox 3"/>
          <p:cNvSpPr txBox="1"/>
          <p:nvPr/>
        </p:nvSpPr>
        <p:spPr>
          <a:xfrm>
            <a:off x="457200" y="152400"/>
            <a:ext cx="5562600" cy="738664"/>
          </a:xfrm>
          <a:prstGeom prst="rect">
            <a:avLst/>
          </a:prstGeom>
          <a:noFill/>
        </p:spPr>
        <p:txBody>
          <a:bodyPr wrap="square" rtlCol="0">
            <a:spAutoFit/>
          </a:bodyPr>
          <a:lstStyle/>
          <a:p>
            <a:r>
              <a:rPr lang="en-US" sz="1400" dirty="0" smtClean="0"/>
              <a:t>Hit the Sweep Setup hard key.  Leave Sweep Mode set to stepped (most accurate).  Leave Sweep Type set to Linear.  Maximize the number of sample points per sweep (1601).</a:t>
            </a:r>
          </a:p>
        </p:txBody>
      </p:sp>
      <p:cxnSp>
        <p:nvCxnSpPr>
          <p:cNvPr id="5" name="Straight Arrow Connector 4"/>
          <p:cNvCxnSpPr/>
          <p:nvPr/>
        </p:nvCxnSpPr>
        <p:spPr>
          <a:xfrm>
            <a:off x="4904155" y="781050"/>
            <a:ext cx="772745" cy="11811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7058025" y="4324349"/>
            <a:ext cx="609600" cy="4873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567362" y="1030955"/>
            <a:ext cx="990600" cy="3596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936386" y="5322392"/>
            <a:ext cx="4800600" cy="1384995"/>
          </a:xfrm>
          <a:prstGeom prst="rect">
            <a:avLst/>
          </a:prstGeom>
          <a:noFill/>
        </p:spPr>
        <p:txBody>
          <a:bodyPr wrap="square" rtlCol="0">
            <a:spAutoFit/>
          </a:bodyPr>
          <a:lstStyle/>
          <a:p>
            <a:r>
              <a:rPr lang="en-US" sz="1400" dirty="0" smtClean="0"/>
              <a:t>0 dBm (1 mW) is fine for testing passive circuits.  When testing amplifiers, make sure not to put too much power into the analyzer (i.e. from the output of your amplifier into Port 2 when measuring S21).</a:t>
            </a:r>
          </a:p>
          <a:p>
            <a:endParaRPr lang="en-US" sz="1400" dirty="0"/>
          </a:p>
          <a:p>
            <a:r>
              <a:rPr lang="en-US" sz="1400" dirty="0" smtClean="0"/>
              <a:t>26 dBm is the max power the analyzer can handle.</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1000" y="3960336"/>
            <a:ext cx="926363" cy="2750304"/>
          </a:xfrm>
          <a:prstGeom prst="rect">
            <a:avLst/>
          </a:prstGeom>
        </p:spPr>
      </p:pic>
      <p:cxnSp>
        <p:nvCxnSpPr>
          <p:cNvPr id="15" name="Straight Arrow Connector 14"/>
          <p:cNvCxnSpPr/>
          <p:nvPr/>
        </p:nvCxnSpPr>
        <p:spPr>
          <a:xfrm flipV="1">
            <a:off x="6477000" y="4457700"/>
            <a:ext cx="1834172" cy="9144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77450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022" y="1219200"/>
            <a:ext cx="6321778" cy="4267200"/>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96</a:t>
            </a:fld>
            <a:endParaRPr lang="en-US"/>
          </a:p>
        </p:txBody>
      </p:sp>
      <p:sp>
        <p:nvSpPr>
          <p:cNvPr id="28" name="Oval 27"/>
          <p:cNvSpPr/>
          <p:nvPr/>
        </p:nvSpPr>
        <p:spPr>
          <a:xfrm>
            <a:off x="7200900" y="5095422"/>
            <a:ext cx="576698"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a:off x="2516011" y="3505200"/>
            <a:ext cx="398639" cy="1143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23647" y="3239994"/>
            <a:ext cx="2656602" cy="1200329"/>
          </a:xfrm>
          <a:prstGeom prst="rect">
            <a:avLst/>
          </a:prstGeom>
          <a:noFill/>
        </p:spPr>
        <p:txBody>
          <a:bodyPr wrap="square" rtlCol="0">
            <a:spAutoFit/>
          </a:bodyPr>
          <a:lstStyle/>
          <a:p>
            <a:r>
              <a:rPr lang="en-US" sz="1200" dirty="0"/>
              <a:t>Save Trace Data writes out a .csv (comma separated variables) file for importing into Excel.</a:t>
            </a:r>
          </a:p>
          <a:p>
            <a:endParaRPr lang="en-US" sz="1200" dirty="0" smtClean="0"/>
          </a:p>
          <a:p>
            <a:r>
              <a:rPr lang="en-US" sz="1200" dirty="0" smtClean="0"/>
              <a:t>Save SnP  (“n” is the number of ports, usually 2).  This will write out a .s2p file.</a:t>
            </a:r>
          </a:p>
        </p:txBody>
      </p:sp>
      <p:sp>
        <p:nvSpPr>
          <p:cNvPr id="32" name="TextBox 31"/>
          <p:cNvSpPr txBox="1"/>
          <p:nvPr/>
        </p:nvSpPr>
        <p:spPr>
          <a:xfrm>
            <a:off x="123647" y="180024"/>
            <a:ext cx="6505753" cy="523220"/>
          </a:xfrm>
          <a:prstGeom prst="rect">
            <a:avLst/>
          </a:prstGeom>
          <a:noFill/>
        </p:spPr>
        <p:txBody>
          <a:bodyPr wrap="square" rtlCol="0">
            <a:spAutoFit/>
          </a:bodyPr>
          <a:lstStyle/>
          <a:p>
            <a:r>
              <a:rPr lang="en-US" sz="1400" dirty="0" smtClean="0"/>
              <a:t>To save all S-parameter data to a file which you can later import into ADS, SpectreRF, Microwave Office or Matlab’s RF toolbox, press the Save/Recall hard key. </a:t>
            </a:r>
          </a:p>
        </p:txBody>
      </p:sp>
      <p:sp>
        <p:nvSpPr>
          <p:cNvPr id="33" name="TextBox 32"/>
          <p:cNvSpPr txBox="1"/>
          <p:nvPr/>
        </p:nvSpPr>
        <p:spPr>
          <a:xfrm>
            <a:off x="123647" y="1600200"/>
            <a:ext cx="2600975" cy="1015663"/>
          </a:xfrm>
          <a:prstGeom prst="rect">
            <a:avLst/>
          </a:prstGeom>
          <a:noFill/>
        </p:spPr>
        <p:txBody>
          <a:bodyPr wrap="square" rtlCol="0">
            <a:spAutoFit/>
          </a:bodyPr>
          <a:lstStyle/>
          <a:p>
            <a:r>
              <a:rPr lang="en-US" sz="1200" dirty="0" smtClean="0"/>
              <a:t>Save State – saves your setup configuration and calibration correction coefficients to ROM.  Use File Dialog and save out to your own thumb drive.</a:t>
            </a:r>
          </a:p>
        </p:txBody>
      </p:sp>
      <p:cxnSp>
        <p:nvCxnSpPr>
          <p:cNvPr id="34" name="Straight Arrow Connector 33"/>
          <p:cNvCxnSpPr/>
          <p:nvPr/>
        </p:nvCxnSpPr>
        <p:spPr>
          <a:xfrm flipV="1">
            <a:off x="2562225" y="3876676"/>
            <a:ext cx="409575" cy="1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2124075" y="1600201"/>
            <a:ext cx="684749" cy="18097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0" y="1600200"/>
            <a:ext cx="945989" cy="3276600"/>
          </a:xfrm>
          <a:prstGeom prst="rect">
            <a:avLst/>
          </a:prstGeom>
        </p:spPr>
      </p:pic>
      <p:sp>
        <p:nvSpPr>
          <p:cNvPr id="12" name="Oval 11"/>
          <p:cNvSpPr/>
          <p:nvPr/>
        </p:nvSpPr>
        <p:spPr>
          <a:xfrm>
            <a:off x="3809999" y="4343400"/>
            <a:ext cx="945989"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3514725" y="1590675"/>
            <a:ext cx="400050" cy="1143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3946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97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854892"/>
            <a:ext cx="6821446" cy="4621530"/>
          </a:xfrm>
          <a:prstGeom prst="rect">
            <a:avLst/>
          </a:prstGeom>
        </p:spPr>
      </p:pic>
      <p:sp>
        <p:nvSpPr>
          <p:cNvPr id="4" name="Oval 3"/>
          <p:cNvSpPr/>
          <p:nvPr/>
        </p:nvSpPr>
        <p:spPr>
          <a:xfrm>
            <a:off x="7600950" y="4933950"/>
            <a:ext cx="576698" cy="5710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095500"/>
            <a:ext cx="1476553" cy="276999"/>
          </a:xfrm>
          <a:prstGeom prst="rect">
            <a:avLst/>
          </a:prstGeom>
          <a:noFill/>
        </p:spPr>
        <p:txBody>
          <a:bodyPr wrap="square" rtlCol="0">
            <a:spAutoFit/>
          </a:bodyPr>
          <a:lstStyle/>
          <a:p>
            <a:r>
              <a:rPr lang="en-US" sz="1200" dirty="0" smtClean="0"/>
              <a:t>Dump Screen Image</a:t>
            </a:r>
          </a:p>
        </p:txBody>
      </p:sp>
      <p:sp>
        <p:nvSpPr>
          <p:cNvPr id="6" name="TextBox 5"/>
          <p:cNvSpPr txBox="1"/>
          <p:nvPr/>
        </p:nvSpPr>
        <p:spPr>
          <a:xfrm>
            <a:off x="133349" y="152400"/>
            <a:ext cx="2089727" cy="830997"/>
          </a:xfrm>
          <a:prstGeom prst="rect">
            <a:avLst/>
          </a:prstGeom>
          <a:noFill/>
        </p:spPr>
        <p:txBody>
          <a:bodyPr wrap="square" rtlCol="0">
            <a:spAutoFit/>
          </a:bodyPr>
          <a:lstStyle/>
          <a:p>
            <a:r>
              <a:rPr lang="en-US" sz="1200" dirty="0" smtClean="0"/>
              <a:t>The System hard key provides miscellaneous functions like grabbing a screenshot (.bmp or .png formats).</a:t>
            </a:r>
          </a:p>
        </p:txBody>
      </p:sp>
      <p:sp>
        <p:nvSpPr>
          <p:cNvPr id="7" name="TextBox 6"/>
          <p:cNvSpPr txBox="1"/>
          <p:nvPr/>
        </p:nvSpPr>
        <p:spPr>
          <a:xfrm>
            <a:off x="3080234" y="5867400"/>
            <a:ext cx="2492664" cy="646331"/>
          </a:xfrm>
          <a:prstGeom prst="rect">
            <a:avLst/>
          </a:prstGeom>
          <a:noFill/>
        </p:spPr>
        <p:txBody>
          <a:bodyPr wrap="square" rtlCol="0">
            <a:spAutoFit/>
          </a:bodyPr>
          <a:lstStyle/>
          <a:p>
            <a:r>
              <a:rPr lang="en-US" sz="1200" dirty="0" smtClean="0"/>
              <a:t>The Marker hard key lets you set markers.  Marker Fctn lets you turn on Marker Statistics.</a:t>
            </a:r>
          </a:p>
        </p:txBody>
      </p:sp>
      <p:cxnSp>
        <p:nvCxnSpPr>
          <p:cNvPr id="8" name="Straight Arrow Connector 7"/>
          <p:cNvCxnSpPr/>
          <p:nvPr/>
        </p:nvCxnSpPr>
        <p:spPr>
          <a:xfrm flipV="1">
            <a:off x="5048250" y="4865652"/>
            <a:ext cx="524649" cy="107794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143500" y="5410201"/>
            <a:ext cx="361950" cy="49529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676400" y="2305050"/>
            <a:ext cx="584776" cy="20955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696037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5" y="1333500"/>
            <a:ext cx="7696200" cy="5207762"/>
          </a:xfrm>
          <a:prstGeom prst="rect">
            <a:avLst/>
          </a:prstGeom>
        </p:spPr>
      </p:pic>
      <p:sp>
        <p:nvSpPr>
          <p:cNvPr id="2" name="Slide Number Placeholder 1"/>
          <p:cNvSpPr>
            <a:spLocks noGrp="1"/>
          </p:cNvSpPr>
          <p:nvPr>
            <p:ph type="sldNum" sz="quarter" idx="12"/>
          </p:nvPr>
        </p:nvSpPr>
        <p:spPr/>
        <p:txBody>
          <a:bodyPr/>
          <a:lstStyle/>
          <a:p>
            <a:fld id="{DF6B008F-035F-4D09-96FD-285C794FDD5F}" type="slidenum">
              <a:rPr lang="en-US" smtClean="0"/>
              <a:t>98</a:t>
            </a:fld>
            <a:endParaRPr lang="en-US"/>
          </a:p>
        </p:txBody>
      </p:sp>
      <p:sp>
        <p:nvSpPr>
          <p:cNvPr id="6" name="TextBox 5"/>
          <p:cNvSpPr txBox="1"/>
          <p:nvPr/>
        </p:nvSpPr>
        <p:spPr>
          <a:xfrm>
            <a:off x="146050" y="133350"/>
            <a:ext cx="8559800" cy="738664"/>
          </a:xfrm>
          <a:prstGeom prst="rect">
            <a:avLst/>
          </a:prstGeom>
          <a:noFill/>
        </p:spPr>
        <p:txBody>
          <a:bodyPr wrap="square" rtlCol="0">
            <a:spAutoFit/>
          </a:bodyPr>
          <a:lstStyle/>
          <a:p>
            <a:r>
              <a:rPr lang="en-US" sz="1400" dirty="0" smtClean="0"/>
              <a:t>We haven’t calibrated yet, but let’s measure an Open standard.  Make the bottom window’s trace active and set it to measure LogMag S11.  Hit the Trace Next hard key.  Hit the Format hard key.  Set the top trace to Smith Chart, G+jB format.  Turn markers on and set up 4 markers at different frequencies.  Note the yellow Tr1 info line:</a:t>
            </a:r>
          </a:p>
        </p:txBody>
      </p:sp>
      <p:sp>
        <p:nvSpPr>
          <p:cNvPr id="3" name="TextBox 2"/>
          <p:cNvSpPr txBox="1"/>
          <p:nvPr/>
        </p:nvSpPr>
        <p:spPr>
          <a:xfrm>
            <a:off x="1038225" y="939968"/>
            <a:ext cx="6553200" cy="276999"/>
          </a:xfrm>
          <a:prstGeom prst="rect">
            <a:avLst/>
          </a:prstGeom>
          <a:noFill/>
        </p:spPr>
        <p:txBody>
          <a:bodyPr wrap="square" rtlCol="0">
            <a:spAutoFit/>
          </a:bodyPr>
          <a:lstStyle/>
          <a:p>
            <a:r>
              <a:rPr lang="en-US" sz="1200" dirty="0" smtClean="0"/>
              <a:t>This scale of 1.000u means “one unit” ... i.e. the Smith Chart is set to a unit circle of radius 1. </a:t>
            </a:r>
            <a:endParaRPr lang="en-US" sz="1200" dirty="0"/>
          </a:p>
        </p:txBody>
      </p:sp>
      <p:cxnSp>
        <p:nvCxnSpPr>
          <p:cNvPr id="7" name="Straight Arrow Connector 6"/>
          <p:cNvCxnSpPr/>
          <p:nvPr/>
        </p:nvCxnSpPr>
        <p:spPr>
          <a:xfrm flipH="1">
            <a:off x="1762125" y="1133474"/>
            <a:ext cx="171447" cy="2095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7400925" y="2247900"/>
            <a:ext cx="576698" cy="5710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7486650" y="5753100"/>
            <a:ext cx="561975" cy="4667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977623" y="5546377"/>
            <a:ext cx="1095376" cy="276999"/>
          </a:xfrm>
          <a:prstGeom prst="rect">
            <a:avLst/>
          </a:prstGeom>
          <a:noFill/>
        </p:spPr>
        <p:txBody>
          <a:bodyPr wrap="square" rtlCol="0">
            <a:spAutoFit/>
          </a:bodyPr>
          <a:lstStyle/>
          <a:p>
            <a:r>
              <a:rPr lang="en-US" sz="1200" dirty="0" smtClean="0"/>
              <a:t>Male Open std</a:t>
            </a:r>
            <a:endParaRPr lang="en-US" sz="1200" dirty="0"/>
          </a:p>
        </p:txBody>
      </p:sp>
    </p:spTree>
    <p:extLst>
      <p:ext uri="{BB962C8B-B14F-4D97-AF65-F5344CB8AC3E}">
        <p14:creationId xmlns:p14="http://schemas.microsoft.com/office/powerpoint/2010/main" val="10943946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B008F-035F-4D09-96FD-285C794FDD5F}" type="slidenum">
              <a:rPr lang="en-US" smtClean="0"/>
              <a:t>99</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724" y="574477"/>
            <a:ext cx="3377046" cy="29718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3657600"/>
            <a:ext cx="3617844" cy="2971800"/>
          </a:xfrm>
          <a:prstGeom prst="rect">
            <a:avLst/>
          </a:prstGeom>
        </p:spPr>
      </p:pic>
      <p:sp>
        <p:nvSpPr>
          <p:cNvPr id="5" name="TextBox 4"/>
          <p:cNvSpPr txBox="1"/>
          <p:nvPr/>
        </p:nvSpPr>
        <p:spPr>
          <a:xfrm>
            <a:off x="152400" y="74711"/>
            <a:ext cx="2919261" cy="307777"/>
          </a:xfrm>
          <a:prstGeom prst="rect">
            <a:avLst/>
          </a:prstGeom>
          <a:noFill/>
        </p:spPr>
        <p:txBody>
          <a:bodyPr wrap="none" rtlCol="0">
            <a:spAutoFit/>
          </a:bodyPr>
          <a:lstStyle/>
          <a:p>
            <a:r>
              <a:rPr lang="en-US" sz="1400" dirty="0" smtClean="0"/>
              <a:t>The analyzer display is a touchscreen:</a:t>
            </a:r>
            <a:endParaRPr lang="en-US" sz="1400" dirty="0"/>
          </a:p>
        </p:txBody>
      </p:sp>
      <p:sp>
        <p:nvSpPr>
          <p:cNvPr id="6" name="TextBox 5"/>
          <p:cNvSpPr txBox="1"/>
          <p:nvPr/>
        </p:nvSpPr>
        <p:spPr>
          <a:xfrm>
            <a:off x="1219200" y="4343400"/>
            <a:ext cx="3409950" cy="1600438"/>
          </a:xfrm>
          <a:prstGeom prst="rect">
            <a:avLst/>
          </a:prstGeom>
          <a:noFill/>
        </p:spPr>
        <p:txBody>
          <a:bodyPr wrap="square" rtlCol="0">
            <a:spAutoFit/>
          </a:bodyPr>
          <a:lstStyle/>
          <a:p>
            <a:r>
              <a:rPr lang="en-US" sz="1400" dirty="0" smtClean="0"/>
              <a:t>In addition to the single tap, the analyzer also responds to a double tap.  The double tap executes the Trace Max hard key (maximizes the window).  It doesn’t always work though.  Try double-tapping on a screen that has two trace windows.  Sometimes it will maximize, but not always.</a:t>
            </a:r>
            <a:endParaRPr lang="en-US" sz="1400" dirty="0"/>
          </a:p>
        </p:txBody>
      </p:sp>
      <p:sp>
        <p:nvSpPr>
          <p:cNvPr id="7" name="TextBox 6"/>
          <p:cNvSpPr txBox="1"/>
          <p:nvPr/>
        </p:nvSpPr>
        <p:spPr>
          <a:xfrm>
            <a:off x="152400" y="1752600"/>
            <a:ext cx="2889198" cy="1169551"/>
          </a:xfrm>
          <a:prstGeom prst="rect">
            <a:avLst/>
          </a:prstGeom>
          <a:noFill/>
        </p:spPr>
        <p:txBody>
          <a:bodyPr wrap="square" rtlCol="0">
            <a:spAutoFit/>
          </a:bodyPr>
          <a:lstStyle/>
          <a:p>
            <a:r>
              <a:rPr lang="en-US" sz="1400" dirty="0" smtClean="0"/>
              <a:t>Tap once to make a trace the active trace.  Here we’ve tapped once and the active trace switched from being the upper window to the lower window.</a:t>
            </a:r>
            <a:endParaRPr lang="en-US" sz="1400" dirty="0"/>
          </a:p>
        </p:txBody>
      </p:sp>
    </p:spTree>
    <p:extLst>
      <p:ext uri="{BB962C8B-B14F-4D97-AF65-F5344CB8AC3E}">
        <p14:creationId xmlns:p14="http://schemas.microsoft.com/office/powerpoint/2010/main" val="32864402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52538</TotalTime>
  <Words>16423</Words>
  <Application>Microsoft Office PowerPoint</Application>
  <PresentationFormat>On-screen Show (4:3)</PresentationFormat>
  <Paragraphs>1422</Paragraphs>
  <Slides>197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197</vt:i4>
      </vt:variant>
    </vt:vector>
  </HeadingPairs>
  <TitlesOfParts>
    <vt:vector size="201" baseType="lpstr">
      <vt:lpstr>Arial</vt:lpstr>
      <vt:lpstr>Calibri</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Anita Flynn</dc:creator>
  <cp:lastModifiedBy>Nandish Mehta</cp:lastModifiedBy>
  <cp:revision>528</cp:revision>
  <dcterms:created xsi:type="dcterms:W3CDTF">2012-12-02T10:01:47Z</dcterms:created>
  <dcterms:modified xsi:type="dcterms:W3CDTF">2013-09-27T02:59:56Z</dcterms:modified>
</cp:coreProperties>
</file>